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77" r:id="rId1"/>
  </p:sldMasterIdLst>
  <p:notesMasterIdLst>
    <p:notesMasterId r:id="rId14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F6F91-16DE-4B94-98ED-16466B05D091}" type="datetimeFigureOut">
              <a:rPr lang="cs-CZ" smtClean="0"/>
              <a:t>03.11.2020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E8827-E7D7-422D-95D8-14C8EA3E66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74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094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632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932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21252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074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99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32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618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654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673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355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168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225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31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032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806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219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30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2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7.emf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019C870C-99CD-4C9E-B872-1049DFA4D3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444" t="22743" r="36939" b="26198"/>
          <a:stretch/>
        </p:blipFill>
        <p:spPr>
          <a:xfrm>
            <a:off x="980034" y="957486"/>
            <a:ext cx="4936031" cy="3285330"/>
          </a:xfrm>
          <a:prstGeom prst="roundRect">
            <a:avLst>
              <a:gd name="adj" fmla="val 530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663A8C0-64A5-442C-B052-6B4F47D94B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96" t="21704" r="36786" b="29390"/>
          <a:stretch/>
        </p:blipFill>
        <p:spPr>
          <a:xfrm>
            <a:off x="6256020" y="999320"/>
            <a:ext cx="5022206" cy="3201661"/>
          </a:xfrm>
          <a:prstGeom prst="roundRect">
            <a:avLst>
              <a:gd name="adj" fmla="val 530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4FE8C0EE-4F3C-4C04-80A0-88160C0A7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211" y="4562855"/>
            <a:ext cx="10916365" cy="1137554"/>
          </a:xfrm>
        </p:spPr>
        <p:txBody>
          <a:bodyPr>
            <a:normAutofit/>
          </a:bodyPr>
          <a:lstStyle/>
          <a:p>
            <a:r>
              <a:rPr lang="cs-CZ"/>
              <a:t>Rekonstrukce Bystřice v Teplicích 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4FAC724-E038-4D52-AF0F-2B6DEE81BD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211" y="5700410"/>
            <a:ext cx="10916365" cy="515834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Investiční komise 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03989801-AF68-4FC4-AB54-63B8CFD4A239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6043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62149D4-3381-4722-8BC2-DFFC4D135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9974" y="191105"/>
            <a:ext cx="10364451" cy="1596177"/>
          </a:xfrm>
        </p:spPr>
        <p:txBody>
          <a:bodyPr>
            <a:normAutofit/>
          </a:bodyPr>
          <a:lstStyle/>
          <a:p>
            <a:r>
              <a:rPr lang="cs-CZ" dirty="0"/>
              <a:t>SO 101- Komunikace </a:t>
            </a:r>
            <a:br>
              <a:rPr lang="cs-CZ" dirty="0"/>
            </a:br>
            <a:r>
              <a:rPr lang="cs-CZ" dirty="0"/>
              <a:t>So 111 - Chodníky a pruh pro cyklisty</a:t>
            </a:r>
            <a:br>
              <a:rPr lang="cs-CZ" dirty="0"/>
            </a:br>
            <a:r>
              <a:rPr lang="cs-CZ" dirty="0"/>
              <a:t>So 301 – odvodnění </a:t>
            </a:r>
          </a:p>
        </p:txBody>
      </p:sp>
      <p:pic>
        <p:nvPicPr>
          <p:cNvPr id="10" name="Zástupný obsah 9">
            <a:extLst>
              <a:ext uri="{FF2B5EF4-FFF2-40B4-BE49-F238E27FC236}">
                <a16:creationId xmlns:a16="http://schemas.microsoft.com/office/drawing/2014/main" id="{0623859F-595C-476A-B509-F4DB1110EB0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24431"/>
          <a:stretch/>
        </p:blipFill>
        <p:spPr>
          <a:xfrm>
            <a:off x="3543300" y="4888480"/>
            <a:ext cx="3858107" cy="1805437"/>
          </a:xfr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71319AD-A0F2-430A-B496-821F4233D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2367092"/>
            <a:ext cx="5151430" cy="242861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1176EC9-3804-4DB4-9FA5-EE8F8076F5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68" y="2367092"/>
            <a:ext cx="5151427" cy="2428612"/>
          </a:xfrm>
          <a:prstGeom prst="rect">
            <a:avLst/>
          </a:prstGeom>
        </p:spPr>
      </p:pic>
      <p:sp>
        <p:nvSpPr>
          <p:cNvPr id="7" name="Zástupný obsah 8">
            <a:extLst>
              <a:ext uri="{FF2B5EF4-FFF2-40B4-BE49-F238E27FC236}">
                <a16:creationId xmlns:a16="http://schemas.microsoft.com/office/drawing/2014/main" id="{E144436D-0F8E-4A9A-AA07-DDAF5990E632}"/>
              </a:ext>
            </a:extLst>
          </p:cNvPr>
          <p:cNvSpPr txBox="1">
            <a:spLocks/>
          </p:cNvSpPr>
          <p:nvPr/>
        </p:nvSpPr>
        <p:spPr>
          <a:xfrm>
            <a:off x="6191249" y="1925924"/>
            <a:ext cx="3858107" cy="901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Komunikace</a:t>
            </a:r>
            <a:endParaRPr lang="cs-CZ" cap="none" dirty="0"/>
          </a:p>
        </p:txBody>
      </p:sp>
      <p:sp>
        <p:nvSpPr>
          <p:cNvPr id="8" name="Zástupný obsah 8">
            <a:extLst>
              <a:ext uri="{FF2B5EF4-FFF2-40B4-BE49-F238E27FC236}">
                <a16:creationId xmlns:a16="http://schemas.microsoft.com/office/drawing/2014/main" id="{B0745F0A-E3EA-42F7-89B7-31997B81378D}"/>
              </a:ext>
            </a:extLst>
          </p:cNvPr>
          <p:cNvSpPr txBox="1">
            <a:spLocks/>
          </p:cNvSpPr>
          <p:nvPr/>
        </p:nvSpPr>
        <p:spPr>
          <a:xfrm>
            <a:off x="642963" y="1925924"/>
            <a:ext cx="4320042" cy="901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Chodníky a pruhy pro cyklisty </a:t>
            </a:r>
            <a:endParaRPr lang="cs-CZ" cap="none" dirty="0"/>
          </a:p>
        </p:txBody>
      </p:sp>
      <p:sp>
        <p:nvSpPr>
          <p:cNvPr id="11" name="Zástupný obsah 8">
            <a:extLst>
              <a:ext uri="{FF2B5EF4-FFF2-40B4-BE49-F238E27FC236}">
                <a16:creationId xmlns:a16="http://schemas.microsoft.com/office/drawing/2014/main" id="{78FEA336-2CFD-42EE-91C9-87A70BA6EE29}"/>
              </a:ext>
            </a:extLst>
          </p:cNvPr>
          <p:cNvSpPr txBox="1">
            <a:spLocks/>
          </p:cNvSpPr>
          <p:nvPr/>
        </p:nvSpPr>
        <p:spPr>
          <a:xfrm>
            <a:off x="1402327" y="5573999"/>
            <a:ext cx="3858107" cy="901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Odvodnění </a:t>
            </a:r>
            <a:endParaRPr lang="cs-CZ" cap="none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F68F4183-5113-4C16-B3A9-28A387A8B57C}"/>
              </a:ext>
            </a:extLst>
          </p:cNvPr>
          <p:cNvSpPr/>
          <p:nvPr/>
        </p:nvSpPr>
        <p:spPr>
          <a:xfrm>
            <a:off x="4295775" y="3590925"/>
            <a:ext cx="1611320" cy="1204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5EF5005B-BD8B-4C89-82D5-0081498B0D37}"/>
              </a:ext>
            </a:extLst>
          </p:cNvPr>
          <p:cNvSpPr/>
          <p:nvPr/>
        </p:nvSpPr>
        <p:spPr>
          <a:xfrm>
            <a:off x="9921860" y="3590925"/>
            <a:ext cx="1611320" cy="1204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99980528-5045-4546-8ADF-EB6B8DC660C4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2463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C17E57-8C99-4246-B7AD-DFA163D99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370867"/>
            <a:ext cx="10364451" cy="867383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5E04CA-72B4-4BC7-B532-D116D04ABE8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761" y="1638300"/>
            <a:ext cx="5106026" cy="4152900"/>
          </a:xfrm>
        </p:spPr>
        <p:txBody>
          <a:bodyPr/>
          <a:lstStyle/>
          <a:p>
            <a:pPr marL="0" indent="0">
              <a:buNone/>
            </a:pPr>
            <a:endParaRPr lang="cs-CZ" b="1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B52B674-3360-40BE-9094-9F5473F9039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72200" y="1638300"/>
            <a:ext cx="5105400" cy="4152900"/>
          </a:xfrm>
        </p:spPr>
        <p:txBody>
          <a:bodyPr/>
          <a:lstStyle/>
          <a:p>
            <a:pPr marL="0" indent="0">
              <a:buNone/>
            </a:pPr>
            <a:endParaRPr lang="cs-CZ" b="1" dirty="0"/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3DEF795C-DED6-48F0-9DCE-1D2D274E2F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928539"/>
              </p:ext>
            </p:extLst>
          </p:nvPr>
        </p:nvGraphicFramePr>
        <p:xfrm>
          <a:off x="432761" y="2133600"/>
          <a:ext cx="5510839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5121">
                  <a:extLst>
                    <a:ext uri="{9D8B030D-6E8A-4147-A177-3AD203B41FA5}">
                      <a16:colId xmlns:a16="http://schemas.microsoft.com/office/drawing/2014/main" val="416828073"/>
                    </a:ext>
                  </a:extLst>
                </a:gridCol>
                <a:gridCol w="844468">
                  <a:extLst>
                    <a:ext uri="{9D8B030D-6E8A-4147-A177-3AD203B41FA5}">
                      <a16:colId xmlns:a16="http://schemas.microsoft.com/office/drawing/2014/main" val="3920585125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val="4034448788"/>
                    </a:ext>
                  </a:extLst>
                </a:gridCol>
              </a:tblGrid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537223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01005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597225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520897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4007665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910672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074494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9856659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106910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657691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7078101"/>
                  </a:ext>
                </a:extLst>
              </a:tr>
            </a:tbl>
          </a:graphicData>
        </a:graphic>
      </p:graphicFrame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41471655-8F37-4B36-BE55-60A8A90B6F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705819"/>
              </p:ext>
            </p:extLst>
          </p:nvPr>
        </p:nvGraphicFramePr>
        <p:xfrm>
          <a:off x="6340979" y="2133600"/>
          <a:ext cx="5418260" cy="402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2542">
                  <a:extLst>
                    <a:ext uri="{9D8B030D-6E8A-4147-A177-3AD203B41FA5}">
                      <a16:colId xmlns:a16="http://schemas.microsoft.com/office/drawing/2014/main" val="416828073"/>
                    </a:ext>
                  </a:extLst>
                </a:gridCol>
                <a:gridCol w="844468">
                  <a:extLst>
                    <a:ext uri="{9D8B030D-6E8A-4147-A177-3AD203B41FA5}">
                      <a16:colId xmlns:a16="http://schemas.microsoft.com/office/drawing/2014/main" val="3920585125"/>
                    </a:ext>
                  </a:extLst>
                </a:gridCol>
                <a:gridCol w="2381250">
                  <a:extLst>
                    <a:ext uri="{9D8B030D-6E8A-4147-A177-3AD203B41FA5}">
                      <a16:colId xmlns:a16="http://schemas.microsoft.com/office/drawing/2014/main" val="4034448788"/>
                    </a:ext>
                  </a:extLst>
                </a:gridCol>
              </a:tblGrid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537223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01005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597225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520897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4007665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910672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074494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9856659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106910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657691"/>
                  </a:ext>
                </a:extLst>
              </a:tr>
              <a:tr h="332740">
                <a:tc>
                  <a:txBody>
                    <a:bodyPr/>
                    <a:lstStyle/>
                    <a:p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242743"/>
                  </a:ext>
                </a:extLst>
              </a:tr>
            </a:tbl>
          </a:graphicData>
        </a:graphic>
      </p:graphicFrame>
      <p:sp>
        <p:nvSpPr>
          <p:cNvPr id="7" name="Zástupný obsah 3">
            <a:extLst>
              <a:ext uri="{FF2B5EF4-FFF2-40B4-BE49-F238E27FC236}">
                <a16:creationId xmlns:a16="http://schemas.microsoft.com/office/drawing/2014/main" id="{55D38CF0-8CAC-467C-8EA6-9037193282B2}"/>
              </a:ext>
            </a:extLst>
          </p:cNvPr>
          <p:cNvSpPr txBox="1">
            <a:spLocks/>
          </p:cNvSpPr>
          <p:nvPr/>
        </p:nvSpPr>
        <p:spPr>
          <a:xfrm>
            <a:off x="3898419" y="1024890"/>
            <a:ext cx="5105400" cy="495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b="1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E501A2D-9F87-4FE2-8E56-630BA80DD52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01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0F944212-A814-49D5-A3D9-B9ED650D6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285392"/>
            <a:ext cx="10364451" cy="1596177"/>
          </a:xfrm>
        </p:spPr>
        <p:txBody>
          <a:bodyPr/>
          <a:lstStyle/>
          <a:p>
            <a:r>
              <a:rPr lang="cs-CZ" dirty="0"/>
              <a:t>Děkuji za pozornost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B7B79E7-931F-4EE8-BD3C-BC1315524F0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773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E8E514-81DA-475C-B338-C44AC094E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447762"/>
            <a:ext cx="10364451" cy="705186"/>
          </a:xfrm>
        </p:spPr>
        <p:txBody>
          <a:bodyPr/>
          <a:lstStyle/>
          <a:p>
            <a:r>
              <a:rPr lang="cs-CZ" dirty="0"/>
              <a:t>Přehledná situace 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B0D21BBD-95DD-4FAA-B148-CC0D0021DE2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6148" t="12623" r="7228" b="6613"/>
          <a:stretch/>
        </p:blipFill>
        <p:spPr>
          <a:xfrm>
            <a:off x="913774" y="1190578"/>
            <a:ext cx="7411620" cy="4883234"/>
          </a:xfrm>
        </p:spPr>
      </p:pic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DE3ECC5D-5DEE-48A5-978E-885AF0BF282E}"/>
              </a:ext>
            </a:extLst>
          </p:cNvPr>
          <p:cNvSpPr txBox="1">
            <a:spLocks/>
          </p:cNvSpPr>
          <p:nvPr/>
        </p:nvSpPr>
        <p:spPr>
          <a:xfrm>
            <a:off x="8525065" y="2551610"/>
            <a:ext cx="3431803" cy="3522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Kraj: Ústecký </a:t>
            </a:r>
          </a:p>
          <a:p>
            <a:r>
              <a:rPr lang="cs-CZ" dirty="0"/>
              <a:t>Obec: Teplice </a:t>
            </a:r>
          </a:p>
          <a:p>
            <a:r>
              <a:rPr lang="cs-CZ" dirty="0"/>
              <a:t>K.ú.: Teplice – Trnovany </a:t>
            </a:r>
          </a:p>
          <a:p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2631025-FEBE-4A98-9044-17BDFDD7412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6039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DFE6D9-320A-4067-B99D-18606B0EE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 dirty="0"/>
              <a:t>Stavební objekty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4B16611-DB61-45C9-8E87-4D7AC654E3A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r>
              <a:rPr lang="cs-CZ" dirty="0"/>
              <a:t>SO 101- Komunikace </a:t>
            </a:r>
          </a:p>
          <a:p>
            <a:r>
              <a:rPr lang="cs-CZ" dirty="0"/>
              <a:t>So 111 - Chodníky a pruh pro cyklisty</a:t>
            </a:r>
          </a:p>
          <a:p>
            <a:r>
              <a:rPr lang="cs-CZ" dirty="0"/>
              <a:t>So 201 – rekonstrukce potoka </a:t>
            </a:r>
          </a:p>
          <a:p>
            <a:r>
              <a:rPr lang="cs-CZ" dirty="0"/>
              <a:t>So 301 – odvodnění </a:t>
            </a:r>
          </a:p>
          <a:p>
            <a:r>
              <a:rPr lang="cs-CZ" dirty="0"/>
              <a:t>So 401 – rekonstrukce osvětlení Jankovcova – Skupova </a:t>
            </a:r>
          </a:p>
          <a:p>
            <a:r>
              <a:rPr lang="cs-CZ" dirty="0"/>
              <a:t>So 402 – Rekonstrukce osvětlení Skupova – Masarykova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B9B8E46-2C09-4184-841D-DE551BC8820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1112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id="{5388A80D-7F43-4551-AE24-5B3C305E06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71" b="-2"/>
          <a:stretch/>
        </p:blipFill>
        <p:spPr>
          <a:xfrm>
            <a:off x="20" y="-319"/>
            <a:ext cx="3455303" cy="2651758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7" name="Obrázek 56">
            <a:extLst>
              <a:ext uri="{FF2B5EF4-FFF2-40B4-BE49-F238E27FC236}">
                <a16:creationId xmlns:a16="http://schemas.microsoft.com/office/drawing/2014/main" id="{FFBD326A-06C2-4016-B64A-3F6EE1ADC7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359" r="20253" b="2"/>
          <a:stretch/>
        </p:blipFill>
        <p:spPr>
          <a:xfrm>
            <a:off x="2" y="2673582"/>
            <a:ext cx="3426779" cy="4195489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A5CE315-DEFC-45B7-ABCD-73DA35BDD6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478" r="14778" b="-2"/>
          <a:stretch/>
        </p:blipFill>
        <p:spPr>
          <a:xfrm>
            <a:off x="3497421" y="10"/>
            <a:ext cx="3484798" cy="4165590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Zástupný obsah 8">
            <a:extLst>
              <a:ext uri="{FF2B5EF4-FFF2-40B4-BE49-F238E27FC236}">
                <a16:creationId xmlns:a16="http://schemas.microsoft.com/office/drawing/2014/main" id="{DCDAC8B8-3BA3-4B3A-8E85-892078B15E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" b="461"/>
          <a:stretch/>
        </p:blipFill>
        <p:spPr>
          <a:xfrm>
            <a:off x="3466531" y="4246882"/>
            <a:ext cx="3497421" cy="2611118"/>
          </a:xfrm>
          <a:prstGeom prst="rect">
            <a:avLst/>
          </a:prstGeom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260EAE34-50DD-45E4-AA5F-B69AF6189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8210" y="810565"/>
            <a:ext cx="4077477" cy="45752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600" dirty="0"/>
              <a:t>Fotodokumentace stávajícího stavu </a:t>
            </a:r>
          </a:p>
        </p:txBody>
      </p:sp>
      <p:pic>
        <p:nvPicPr>
          <p:cNvPr id="61" name="Obrázek 60">
            <a:extLst>
              <a:ext uri="{FF2B5EF4-FFF2-40B4-BE49-F238E27FC236}">
                <a16:creationId xmlns:a16="http://schemas.microsoft.com/office/drawing/2014/main" id="{F4F2E5AA-26FA-4BE6-9180-0559C99B45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7405" y="1293170"/>
            <a:ext cx="3938282" cy="2953712"/>
          </a:xfrm>
          <a:prstGeom prst="rect">
            <a:avLst/>
          </a:prstGeom>
        </p:spPr>
      </p:pic>
      <p:sp>
        <p:nvSpPr>
          <p:cNvPr id="8" name="Nadpis 1">
            <a:extLst>
              <a:ext uri="{FF2B5EF4-FFF2-40B4-BE49-F238E27FC236}">
                <a16:creationId xmlns:a16="http://schemas.microsoft.com/office/drawing/2014/main" id="{8AD220FF-9B90-433F-9149-C678629CEE0C}"/>
              </a:ext>
            </a:extLst>
          </p:cNvPr>
          <p:cNvSpPr txBox="1">
            <a:spLocks/>
          </p:cNvSpPr>
          <p:nvPr/>
        </p:nvSpPr>
        <p:spPr>
          <a:xfrm>
            <a:off x="7114891" y="4491982"/>
            <a:ext cx="4077477" cy="4575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z="2600" dirty="0"/>
              <a:t>PROVEDENÉ Průzkumy </a:t>
            </a:r>
            <a:endParaRPr lang="en-US" sz="2600" dirty="0"/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F62C9D53-F243-461F-8D5B-66A5A765DECF}"/>
              </a:ext>
            </a:extLst>
          </p:cNvPr>
          <p:cNvSpPr txBox="1">
            <a:spLocks/>
          </p:cNvSpPr>
          <p:nvPr/>
        </p:nvSpPr>
        <p:spPr>
          <a:xfrm>
            <a:off x="7408506" y="4949505"/>
            <a:ext cx="4336081" cy="14512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cs-CZ" sz="1800" dirty="0"/>
              <a:t>MIMOŘÁDNÁ MOSTNÍ PROHLÍDKA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cs-CZ" sz="1800" dirty="0"/>
              <a:t>Diagnostický průzkum</a:t>
            </a:r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800" dirty="0" err="1"/>
              <a:t>Inženýrskogeologický</a:t>
            </a:r>
            <a:r>
              <a:rPr lang="en-US" sz="1800" dirty="0"/>
              <a:t> </a:t>
            </a:r>
            <a:r>
              <a:rPr lang="en-US" sz="1800" dirty="0" err="1"/>
              <a:t>průzkum</a:t>
            </a:r>
            <a:endParaRPr lang="cs-CZ" sz="1800" dirty="0"/>
          </a:p>
          <a:p>
            <a:pPr marL="457200" indent="-457200" algn="l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cs-CZ" sz="1800" dirty="0"/>
              <a:t>pasportizace přilehlých objektů</a:t>
            </a:r>
            <a:endParaRPr lang="cs-CZ" sz="1600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0FD497FD-83C3-4961-9AFA-3C9AF7F46A8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809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FA832B-5F06-420E-9122-801C6A017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662" y="532916"/>
            <a:ext cx="10364451" cy="774375"/>
          </a:xfrm>
        </p:spPr>
        <p:txBody>
          <a:bodyPr>
            <a:normAutofit/>
          </a:bodyPr>
          <a:lstStyle/>
          <a:p>
            <a:r>
              <a:rPr lang="cs-CZ" dirty="0"/>
              <a:t>Závěr mostní prohlídky </a:t>
            </a:r>
          </a:p>
        </p:txBody>
      </p:sp>
      <p:sp>
        <p:nvSpPr>
          <p:cNvPr id="12" name="Zástupný obsah 11">
            <a:extLst>
              <a:ext uri="{FF2B5EF4-FFF2-40B4-BE49-F238E27FC236}">
                <a16:creationId xmlns:a16="http://schemas.microsoft.com/office/drawing/2014/main" id="{ABEA0C5B-2FA6-42BC-B355-B3524F7F1F9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0542" y="3724151"/>
            <a:ext cx="10939244" cy="100531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dirty="0"/>
              <a:t>VELMI Nízká Pevnost betonu STĚN – NIŽŠÍ NEŽ TŘÍDA BETONU B3,5 (c 3/3,5)</a:t>
            </a:r>
          </a:p>
          <a:p>
            <a:pPr>
              <a:lnSpc>
                <a:spcPct val="100000"/>
              </a:lnSpc>
            </a:pPr>
            <a:r>
              <a:rPr lang="cs-CZ" dirty="0"/>
              <a:t>Zcela nevyhovující pevnost v tahu povrchových vrstev pro sanační materiály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C433E7AB-7B16-4A6B-A7FC-7F584B10E8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31" t="30529" r="35000" b="45077"/>
          <a:stretch/>
        </p:blipFill>
        <p:spPr>
          <a:xfrm>
            <a:off x="2925117" y="1203931"/>
            <a:ext cx="6090094" cy="1769836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FF2F466B-112D-41C5-8930-A41B0023D327}"/>
              </a:ext>
            </a:extLst>
          </p:cNvPr>
          <p:cNvSpPr txBox="1">
            <a:spLocks/>
          </p:cNvSpPr>
          <p:nvPr/>
        </p:nvSpPr>
        <p:spPr>
          <a:xfrm>
            <a:off x="846662" y="3041812"/>
            <a:ext cx="10364451" cy="774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Závěr DIAGNOSTICKÉHO PRŮZKUMU </a:t>
            </a:r>
          </a:p>
        </p:txBody>
      </p:sp>
      <p:sp>
        <p:nvSpPr>
          <p:cNvPr id="6" name="Zástupný obsah 11">
            <a:extLst>
              <a:ext uri="{FF2B5EF4-FFF2-40B4-BE49-F238E27FC236}">
                <a16:creationId xmlns:a16="http://schemas.microsoft.com/office/drawing/2014/main" id="{EB994AE5-2FE8-4397-B663-1EA049512BEF}"/>
              </a:ext>
            </a:extLst>
          </p:cNvPr>
          <p:cNvSpPr txBox="1">
            <a:spLocks/>
          </p:cNvSpPr>
          <p:nvPr/>
        </p:nvSpPr>
        <p:spPr>
          <a:xfrm>
            <a:off x="500542" y="5319769"/>
            <a:ext cx="10939244" cy="100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cs-CZ" dirty="0"/>
              <a:t>STĚNY ZATRUBNĚNÉHO POTOKA JSOU SOUČÁSTÍ ZALOŽENÍ PŘILEHLÝCH BUDOV</a:t>
            </a:r>
          </a:p>
          <a:p>
            <a:pPr>
              <a:lnSpc>
                <a:spcPct val="100000"/>
              </a:lnSpc>
            </a:pPr>
            <a:r>
              <a:rPr lang="cs-CZ" dirty="0"/>
              <a:t>NARUŠENÁ STATIKA NOSNÝCH KONSTRUKCÍ V PODSKLEPENÍ OBJEKTU Č.P. 55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3BFE419E-465F-41BA-9977-766AAD92FDA4}"/>
              </a:ext>
            </a:extLst>
          </p:cNvPr>
          <p:cNvSpPr txBox="1">
            <a:spLocks/>
          </p:cNvSpPr>
          <p:nvPr/>
        </p:nvSpPr>
        <p:spPr>
          <a:xfrm>
            <a:off x="846662" y="4637430"/>
            <a:ext cx="10364451" cy="7743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/>
              <a:t>Závěr PASPORTIZACE OBJEKTŮ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E9C8A46D-D9E7-4616-8299-656B6CFFB6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875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EF6A90-2BC7-40BC-BC86-A69325D15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33856"/>
            <a:ext cx="10364451" cy="773074"/>
          </a:xfrm>
        </p:spPr>
        <p:txBody>
          <a:bodyPr/>
          <a:lstStyle/>
          <a:p>
            <a:r>
              <a:rPr lang="cs-CZ" dirty="0"/>
              <a:t>Rekonstrukce objektu so201 a so201.1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D3670D09-D09C-4765-9A81-1814E2BAAE3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3774" y="1006930"/>
            <a:ext cx="10433495" cy="1844812"/>
          </a:xfrm>
        </p:spPr>
      </p:pic>
      <p:sp>
        <p:nvSpPr>
          <p:cNvPr id="9" name="Zástupný obsah 8">
            <a:extLst>
              <a:ext uri="{FF2B5EF4-FFF2-40B4-BE49-F238E27FC236}">
                <a16:creationId xmlns:a16="http://schemas.microsoft.com/office/drawing/2014/main" id="{98FE8811-CC39-4154-953D-0FD0EA78CB5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34588" y="2851743"/>
            <a:ext cx="5280952" cy="113645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600"/>
              </a:spcBef>
            </a:pPr>
            <a:r>
              <a:rPr lang="cs-CZ" dirty="0"/>
              <a:t>Délka rekonstruovaného úseku – 524 </a:t>
            </a:r>
            <a:r>
              <a:rPr lang="cs-CZ" cap="none" dirty="0"/>
              <a:t>m</a:t>
            </a:r>
          </a:p>
          <a:p>
            <a:pPr>
              <a:spcBef>
                <a:spcPts val="600"/>
              </a:spcBef>
            </a:pPr>
            <a:r>
              <a:rPr lang="cs-CZ" cap="none" dirty="0"/>
              <a:t>REKONSTRUKCE ROZDĚLENA NA 6 ÚSEKŮ </a:t>
            </a:r>
          </a:p>
          <a:p>
            <a:pPr>
              <a:spcBef>
                <a:spcPts val="600"/>
              </a:spcBef>
            </a:pPr>
            <a:r>
              <a:rPr lang="cs-CZ" cap="none" dirty="0"/>
              <a:t>DILATAČNÍ CELKY MAXIMÁLNĚ PO 6 M </a:t>
            </a:r>
          </a:p>
          <a:p>
            <a:pPr>
              <a:spcBef>
                <a:spcPts val="600"/>
              </a:spcBef>
            </a:pPr>
            <a:endParaRPr lang="cs-CZ" cap="none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259092CC-9649-4314-83F4-A601107E25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164" t="23441" r="1951" b="10196"/>
          <a:stretch/>
        </p:blipFill>
        <p:spPr>
          <a:xfrm>
            <a:off x="635468" y="3988195"/>
            <a:ext cx="3322729" cy="249204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3EE67B2-2188-4F09-A42C-3617B26B9C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443" t="10712" r="6301" b="16612"/>
          <a:stretch/>
        </p:blipFill>
        <p:spPr>
          <a:xfrm>
            <a:off x="4225172" y="4006259"/>
            <a:ext cx="3810697" cy="2492047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FB72FAD7-83E4-4461-9A60-6BC0101440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02844" y="4006258"/>
            <a:ext cx="3326186" cy="2492047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9B81A2AB-F7B4-4E5D-BFDF-742F1370D71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5155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39806F-0152-4966-B2B5-C6C5339C6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73610"/>
            <a:ext cx="10364451" cy="836733"/>
          </a:xfrm>
        </p:spPr>
        <p:txBody>
          <a:bodyPr/>
          <a:lstStyle/>
          <a:p>
            <a:r>
              <a:rPr lang="cs-CZ" dirty="0"/>
              <a:t>PŘÍČNÉ ŘEZY so 201 A SO 201.1</a:t>
            </a:r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F00CB26E-923A-464D-BDFA-6C775308A9F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060" t="25088" r="66769" b="23642"/>
          <a:stretch/>
        </p:blipFill>
        <p:spPr>
          <a:xfrm>
            <a:off x="8091412" y="2746542"/>
            <a:ext cx="3989219" cy="2997122"/>
          </a:xfrm>
        </p:spPr>
      </p:pic>
      <p:pic>
        <p:nvPicPr>
          <p:cNvPr id="8" name="Zástupný obsah 7">
            <a:extLst>
              <a:ext uri="{FF2B5EF4-FFF2-40B4-BE49-F238E27FC236}">
                <a16:creationId xmlns:a16="http://schemas.microsoft.com/office/drawing/2014/main" id="{9DAC0CC9-C172-42D6-B5A0-63D899089B8F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3"/>
          <a:srcRect l="36631" t="21380" r="36932" b="16856"/>
          <a:stretch/>
        </p:blipFill>
        <p:spPr>
          <a:xfrm>
            <a:off x="3336990" y="1962696"/>
            <a:ext cx="4651875" cy="2561853"/>
          </a:xfrm>
        </p:spPr>
      </p:pic>
      <p:pic>
        <p:nvPicPr>
          <p:cNvPr id="9" name="Zástupný obsah 7">
            <a:extLst>
              <a:ext uri="{FF2B5EF4-FFF2-40B4-BE49-F238E27FC236}">
                <a16:creationId xmlns:a16="http://schemas.microsoft.com/office/drawing/2014/main" id="{713551DC-3F34-4AD4-9555-AD15992A3E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10" t="12209" r="77451" b="18275"/>
          <a:stretch/>
        </p:blipFill>
        <p:spPr>
          <a:xfrm>
            <a:off x="149325" y="2746542"/>
            <a:ext cx="3085118" cy="3406782"/>
          </a:xfrm>
          <a:prstGeom prst="rect">
            <a:avLst/>
          </a:prstGeom>
        </p:spPr>
      </p:pic>
      <p:sp>
        <p:nvSpPr>
          <p:cNvPr id="33" name="Zástupný obsah 8">
            <a:extLst>
              <a:ext uri="{FF2B5EF4-FFF2-40B4-BE49-F238E27FC236}">
                <a16:creationId xmlns:a16="http://schemas.microsoft.com/office/drawing/2014/main" id="{0ADBD0AB-341E-41D0-A3D3-622EEBAB672E}"/>
              </a:ext>
            </a:extLst>
          </p:cNvPr>
          <p:cNvSpPr txBox="1">
            <a:spLocks/>
          </p:cNvSpPr>
          <p:nvPr/>
        </p:nvSpPr>
        <p:spPr>
          <a:xfrm>
            <a:off x="149325" y="1889241"/>
            <a:ext cx="3244452" cy="73330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Vzorový příčný řez NOVÉHO RÁMU (MIKROPILOTOVÉ PAŽENÍ)</a:t>
            </a:r>
            <a:endParaRPr lang="cs-CZ" cap="none" dirty="0"/>
          </a:p>
        </p:txBody>
      </p:sp>
      <p:sp>
        <p:nvSpPr>
          <p:cNvPr id="35" name="Zástupný obsah 8">
            <a:extLst>
              <a:ext uri="{FF2B5EF4-FFF2-40B4-BE49-F238E27FC236}">
                <a16:creationId xmlns:a16="http://schemas.microsoft.com/office/drawing/2014/main" id="{EA7CA2FA-09E9-4A96-A9C6-625C0917E408}"/>
              </a:ext>
            </a:extLst>
          </p:cNvPr>
          <p:cNvSpPr txBox="1">
            <a:spLocks/>
          </p:cNvSpPr>
          <p:nvPr/>
        </p:nvSpPr>
        <p:spPr>
          <a:xfrm>
            <a:off x="8091412" y="1889241"/>
            <a:ext cx="3021192" cy="733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sz="1600" dirty="0"/>
              <a:t>Vzorový příčný ŘEZ RÁMU VE ZŮŽENÉM PROFILU</a:t>
            </a:r>
            <a:endParaRPr lang="cs-CZ" sz="1600" cap="none" dirty="0"/>
          </a:p>
        </p:txBody>
      </p:sp>
      <p:sp>
        <p:nvSpPr>
          <p:cNvPr id="10" name="Zástupný obsah 8">
            <a:extLst>
              <a:ext uri="{FF2B5EF4-FFF2-40B4-BE49-F238E27FC236}">
                <a16:creationId xmlns:a16="http://schemas.microsoft.com/office/drawing/2014/main" id="{0B20796C-1FFC-4DEF-A7B3-75E3BDEAEA09}"/>
              </a:ext>
            </a:extLst>
          </p:cNvPr>
          <p:cNvSpPr txBox="1">
            <a:spLocks/>
          </p:cNvSpPr>
          <p:nvPr/>
        </p:nvSpPr>
        <p:spPr>
          <a:xfrm>
            <a:off x="3758036" y="4654763"/>
            <a:ext cx="3493810" cy="836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sz="1600" dirty="0"/>
              <a:t>Vzorový příčný řez STAVEBNÍ JÁMY V MÍSTĚ PODCHYCENÍ BUDOV</a:t>
            </a:r>
            <a:endParaRPr lang="cs-CZ" sz="1600" cap="none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994A812A-9B1D-44C0-97D1-7409C182783E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3831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6F785F-EE40-447B-8631-C1938ADC4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266180"/>
            <a:ext cx="10364451" cy="920373"/>
          </a:xfrm>
        </p:spPr>
        <p:txBody>
          <a:bodyPr/>
          <a:lstStyle/>
          <a:p>
            <a:r>
              <a:rPr lang="cs-CZ" dirty="0"/>
              <a:t>PŘÍČNÉ ŘEZY so 201 A SO 201.1 – SÍTĚ 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8050C404-8BE7-47E5-B84B-FE82ECAD842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9864" t="35251" r="23898" b="9700"/>
          <a:stretch/>
        </p:blipFill>
        <p:spPr>
          <a:xfrm>
            <a:off x="1473881" y="1800196"/>
            <a:ext cx="3461082" cy="2231977"/>
          </a:xfrm>
          <a:prstGeom prst="rect">
            <a:avLst/>
          </a:prstGeom>
        </p:spPr>
      </p:pic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17359A30-C0D7-40B8-8F18-08AB95F0EE6E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3"/>
          <a:srcRect l="17202" t="42790" r="51767" b="19032"/>
          <a:stretch/>
        </p:blipFill>
        <p:spPr>
          <a:xfrm>
            <a:off x="6095999" y="1223416"/>
            <a:ext cx="4269996" cy="284562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92F984C-031B-4E7A-ADD5-019F46816F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601" t="26275" r="38163" b="46625"/>
          <a:stretch/>
        </p:blipFill>
        <p:spPr>
          <a:xfrm>
            <a:off x="1473881" y="4395091"/>
            <a:ext cx="3477289" cy="219672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B65877C-F717-4140-B7B5-7E872BEE390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307" t="53123" r="35667" b="19778"/>
          <a:stretch/>
        </p:blipFill>
        <p:spPr>
          <a:xfrm>
            <a:off x="6007014" y="4447055"/>
            <a:ext cx="5698864" cy="1741859"/>
          </a:xfrm>
          <a:prstGeom prst="rect">
            <a:avLst/>
          </a:prstGeom>
        </p:spPr>
      </p:pic>
      <p:sp>
        <p:nvSpPr>
          <p:cNvPr id="10" name="Zástupný obsah 8">
            <a:extLst>
              <a:ext uri="{FF2B5EF4-FFF2-40B4-BE49-F238E27FC236}">
                <a16:creationId xmlns:a16="http://schemas.microsoft.com/office/drawing/2014/main" id="{641CEC84-F62C-4C75-A95D-985CBC6ABAD1}"/>
              </a:ext>
            </a:extLst>
          </p:cNvPr>
          <p:cNvSpPr txBox="1">
            <a:spLocks/>
          </p:cNvSpPr>
          <p:nvPr/>
        </p:nvSpPr>
        <p:spPr>
          <a:xfrm>
            <a:off x="419869" y="3990234"/>
            <a:ext cx="3244452" cy="456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Vodovod </a:t>
            </a:r>
            <a:endParaRPr lang="cs-CZ" cap="none" dirty="0"/>
          </a:p>
        </p:txBody>
      </p:sp>
      <p:sp>
        <p:nvSpPr>
          <p:cNvPr id="11" name="Zástupný obsah 8">
            <a:extLst>
              <a:ext uri="{FF2B5EF4-FFF2-40B4-BE49-F238E27FC236}">
                <a16:creationId xmlns:a16="http://schemas.microsoft.com/office/drawing/2014/main" id="{22F76793-6C0E-4CDF-AE64-11E53DB67235}"/>
              </a:ext>
            </a:extLst>
          </p:cNvPr>
          <p:cNvSpPr txBox="1">
            <a:spLocks/>
          </p:cNvSpPr>
          <p:nvPr/>
        </p:nvSpPr>
        <p:spPr>
          <a:xfrm>
            <a:off x="5389816" y="4028894"/>
            <a:ext cx="3244452" cy="456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KANALIZACE  </a:t>
            </a:r>
            <a:endParaRPr lang="cs-CZ" cap="none" dirty="0"/>
          </a:p>
        </p:txBody>
      </p:sp>
      <p:sp>
        <p:nvSpPr>
          <p:cNvPr id="12" name="Zástupný obsah 8">
            <a:extLst>
              <a:ext uri="{FF2B5EF4-FFF2-40B4-BE49-F238E27FC236}">
                <a16:creationId xmlns:a16="http://schemas.microsoft.com/office/drawing/2014/main" id="{F875D502-6C3D-4B09-871D-7C8FDE0B9D22}"/>
              </a:ext>
            </a:extLst>
          </p:cNvPr>
          <p:cNvSpPr txBox="1">
            <a:spLocks/>
          </p:cNvSpPr>
          <p:nvPr/>
        </p:nvSpPr>
        <p:spPr>
          <a:xfrm>
            <a:off x="5265991" y="1212167"/>
            <a:ext cx="3244452" cy="733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cap="none" dirty="0"/>
              <a:t>VN</a:t>
            </a:r>
          </a:p>
        </p:txBody>
      </p:sp>
      <p:sp>
        <p:nvSpPr>
          <p:cNvPr id="13" name="Zástupný obsah 8">
            <a:extLst>
              <a:ext uri="{FF2B5EF4-FFF2-40B4-BE49-F238E27FC236}">
                <a16:creationId xmlns:a16="http://schemas.microsoft.com/office/drawing/2014/main" id="{4C705706-0386-41BB-81DC-5AECCED8CF49}"/>
              </a:ext>
            </a:extLst>
          </p:cNvPr>
          <p:cNvSpPr txBox="1">
            <a:spLocks/>
          </p:cNvSpPr>
          <p:nvPr/>
        </p:nvSpPr>
        <p:spPr>
          <a:xfrm>
            <a:off x="419869" y="1186553"/>
            <a:ext cx="3244452" cy="733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Plyn  </a:t>
            </a:r>
            <a:endParaRPr lang="cs-CZ" cap="none" dirty="0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90E089C-0995-46BF-9E73-E3E845C66ED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7597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4412EE-3543-48E7-AE38-519292B02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254033"/>
            <a:ext cx="9396929" cy="118893"/>
          </a:xfrm>
        </p:spPr>
        <p:txBody>
          <a:bodyPr>
            <a:normAutofit fontScale="90000"/>
          </a:bodyPr>
          <a:lstStyle/>
          <a:p>
            <a:r>
              <a:rPr lang="cs-CZ" dirty="0"/>
              <a:t>So 401 – rekonstrukce osvětlení Jankovcova – Skupova </a:t>
            </a:r>
            <a:br>
              <a:rPr lang="cs-CZ" dirty="0"/>
            </a:br>
            <a:r>
              <a:rPr lang="cs-CZ" dirty="0"/>
              <a:t>So 402 – Rekonstrukce osvětlení Skupova – Masarykova </a:t>
            </a:r>
            <a:br>
              <a:rPr lang="cs-CZ" dirty="0"/>
            </a:br>
            <a:endParaRPr lang="cs-CZ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AD31EEF9-E2E2-4B19-8DC5-CCD88107A59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r="19636"/>
          <a:stretch/>
        </p:blipFill>
        <p:spPr>
          <a:xfrm>
            <a:off x="4657920" y="4239092"/>
            <a:ext cx="7286821" cy="2565417"/>
          </a:xfrm>
        </p:spPr>
      </p:pic>
      <p:pic>
        <p:nvPicPr>
          <p:cNvPr id="8" name="Zástupný obsah 7">
            <a:extLst>
              <a:ext uri="{FF2B5EF4-FFF2-40B4-BE49-F238E27FC236}">
                <a16:creationId xmlns:a16="http://schemas.microsoft.com/office/drawing/2014/main" id="{F6EB7A26-E7BC-4E22-9EAF-8E83E33A866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3"/>
          <a:srcRect r="33698"/>
          <a:stretch/>
        </p:blipFill>
        <p:spPr>
          <a:xfrm>
            <a:off x="419100" y="1910706"/>
            <a:ext cx="4067175" cy="2891980"/>
          </a:xfrm>
        </p:spPr>
      </p:pic>
      <p:sp>
        <p:nvSpPr>
          <p:cNvPr id="16" name="Zástupný obsah 8">
            <a:extLst>
              <a:ext uri="{FF2B5EF4-FFF2-40B4-BE49-F238E27FC236}">
                <a16:creationId xmlns:a16="http://schemas.microsoft.com/office/drawing/2014/main" id="{C9391941-BCAB-4704-8C2D-F703C2951973}"/>
              </a:ext>
            </a:extLst>
          </p:cNvPr>
          <p:cNvSpPr txBox="1">
            <a:spLocks/>
          </p:cNvSpPr>
          <p:nvPr/>
        </p:nvSpPr>
        <p:spPr>
          <a:xfrm>
            <a:off x="4657920" y="1910706"/>
            <a:ext cx="3858107" cy="901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Masarykova – Jankovcova  </a:t>
            </a:r>
            <a:endParaRPr lang="cs-CZ" cap="none" dirty="0"/>
          </a:p>
        </p:txBody>
      </p:sp>
      <p:sp>
        <p:nvSpPr>
          <p:cNvPr id="17" name="Zástupný obsah 8">
            <a:extLst>
              <a:ext uri="{FF2B5EF4-FFF2-40B4-BE49-F238E27FC236}">
                <a16:creationId xmlns:a16="http://schemas.microsoft.com/office/drawing/2014/main" id="{F8B7A166-2C63-42E7-8ED8-6B61F4276F52}"/>
              </a:ext>
            </a:extLst>
          </p:cNvPr>
          <p:cNvSpPr txBox="1">
            <a:spLocks/>
          </p:cNvSpPr>
          <p:nvPr/>
        </p:nvSpPr>
        <p:spPr>
          <a:xfrm>
            <a:off x="2452687" y="6021726"/>
            <a:ext cx="2819204" cy="7827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Soukupova - Masarykova</a:t>
            </a:r>
            <a:endParaRPr lang="cs-CZ" cap="none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427DE06-4EAC-4695-B3AE-03F36EB95E9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703" y="139574"/>
            <a:ext cx="3232442" cy="134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7786519"/>
      </p:ext>
    </p:extLst>
  </p:cSld>
  <p:clrMapOvr>
    <a:masterClrMapping/>
  </p:clrMapOvr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TM04033925[[fn=Kapka]]</Template>
  <TotalTime>4355</TotalTime>
  <Words>247</Words>
  <Application>Microsoft Office PowerPoint</Application>
  <PresentationFormat>Širokoúhlá obrazovka</PresentationFormat>
  <Paragraphs>48</Paragraphs>
  <Slides>12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6" baseType="lpstr">
      <vt:lpstr>Arial</vt:lpstr>
      <vt:lpstr>Calibri</vt:lpstr>
      <vt:lpstr>Tw Cen MT</vt:lpstr>
      <vt:lpstr>Kapka</vt:lpstr>
      <vt:lpstr>Rekonstrukce Bystřice v Teplicích </vt:lpstr>
      <vt:lpstr>Přehledná situace </vt:lpstr>
      <vt:lpstr>Stavební objekty </vt:lpstr>
      <vt:lpstr>Fotodokumentace stávajícího stavu </vt:lpstr>
      <vt:lpstr>Závěr mostní prohlídky </vt:lpstr>
      <vt:lpstr>Rekonstrukce objektu so201 a so201.1</vt:lpstr>
      <vt:lpstr>PŘÍČNÉ ŘEZY so 201 A SO 201.1</vt:lpstr>
      <vt:lpstr>PŘÍČNÉ ŘEZY so 201 A SO 201.1 – SÍTĚ </vt:lpstr>
      <vt:lpstr>So 401 – rekonstrukce osvětlení Jankovcova – Skupova  So 402 – Rekonstrukce osvětlení Skupova – Masarykova  </vt:lpstr>
      <vt:lpstr>SO 101- Komunikace  So 111 - Chodníky a pruh pro cyklisty So 301 – odvodnění </vt:lpstr>
      <vt:lpstr>Prezentace aplikace PowerPoint</vt:lpstr>
      <vt:lpstr>Děkuji za pozornost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Rekonstrukce Bystřice v Teplicích</dc:title>
  <dc:creator>Doležalová Denisa</dc:creator>
  <cp:lastModifiedBy>Pöschlová Michaela</cp:lastModifiedBy>
  <cp:revision>47</cp:revision>
  <dcterms:created xsi:type="dcterms:W3CDTF">2019-12-11T08:40:54Z</dcterms:created>
  <dcterms:modified xsi:type="dcterms:W3CDTF">2020-11-03T07:03:34Z</dcterms:modified>
</cp:coreProperties>
</file>