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70" r:id="rId5"/>
    <p:sldId id="271" r:id="rId6"/>
    <p:sldId id="272" r:id="rId7"/>
    <p:sldId id="278" r:id="rId8"/>
    <p:sldId id="273" r:id="rId9"/>
    <p:sldId id="274" r:id="rId10"/>
    <p:sldId id="275" r:id="rId11"/>
    <p:sldId id="276" r:id="rId12"/>
    <p:sldId id="279" r:id="rId13"/>
    <p:sldId id="277" r:id="rId14"/>
    <p:sldId id="280" r:id="rId15"/>
    <p:sldId id="267" r:id="rId16"/>
    <p:sldId id="268" r:id="rId17"/>
    <p:sldId id="281" r:id="rId18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06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84" y="6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05283-7A10-4A06-8623-68B613BBB5A1}" type="datetimeFigureOut">
              <a:rPr lang="cs-CZ" smtClean="0"/>
              <a:t>08.01.2020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EB053-70FB-4DD9-B1CE-E43B113B80A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863968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05283-7A10-4A06-8623-68B613BBB5A1}" type="datetimeFigureOut">
              <a:rPr lang="cs-CZ" smtClean="0"/>
              <a:t>08.01.2020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EB053-70FB-4DD9-B1CE-E43B113B80A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238105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05283-7A10-4A06-8623-68B613BBB5A1}" type="datetimeFigureOut">
              <a:rPr lang="cs-CZ" smtClean="0"/>
              <a:t>08.01.2020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EB053-70FB-4DD9-B1CE-E43B113B80A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413338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05283-7A10-4A06-8623-68B613BBB5A1}" type="datetimeFigureOut">
              <a:rPr lang="cs-CZ" smtClean="0"/>
              <a:t>08.01.2020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EB053-70FB-4DD9-B1CE-E43B113B80A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265536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05283-7A10-4A06-8623-68B613BBB5A1}" type="datetimeFigureOut">
              <a:rPr lang="cs-CZ" smtClean="0"/>
              <a:t>08.01.2020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EB053-70FB-4DD9-B1CE-E43B113B80A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407625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05283-7A10-4A06-8623-68B613BBB5A1}" type="datetimeFigureOut">
              <a:rPr lang="cs-CZ" smtClean="0"/>
              <a:t>08.01.2020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EB053-70FB-4DD9-B1CE-E43B113B80A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303891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05283-7A10-4A06-8623-68B613BBB5A1}" type="datetimeFigureOut">
              <a:rPr lang="cs-CZ" smtClean="0"/>
              <a:t>08.01.2020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EB053-70FB-4DD9-B1CE-E43B113B80A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479068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05283-7A10-4A06-8623-68B613BBB5A1}" type="datetimeFigureOut">
              <a:rPr lang="cs-CZ" smtClean="0"/>
              <a:t>08.01.2020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EB053-70FB-4DD9-B1CE-E43B113B80A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774878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05283-7A10-4A06-8623-68B613BBB5A1}" type="datetimeFigureOut">
              <a:rPr lang="cs-CZ" smtClean="0"/>
              <a:t>08.01.2020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EB053-70FB-4DD9-B1CE-E43B113B80A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665830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05283-7A10-4A06-8623-68B613BBB5A1}" type="datetimeFigureOut">
              <a:rPr lang="cs-CZ" smtClean="0"/>
              <a:t>08.01.2020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EB053-70FB-4DD9-B1CE-E43B113B80A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229575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05283-7A10-4A06-8623-68B613BBB5A1}" type="datetimeFigureOut">
              <a:rPr lang="cs-CZ" smtClean="0"/>
              <a:t>08.01.2020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EB053-70FB-4DD9-B1CE-E43B113B80A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194897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B05283-7A10-4A06-8623-68B613BBB5A1}" type="datetimeFigureOut">
              <a:rPr lang="cs-CZ" smtClean="0"/>
              <a:t>08.01.2020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AEB053-70FB-4DD9-B1CE-E43B113B80A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37443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" y="279401"/>
            <a:ext cx="12191999" cy="3285328"/>
          </a:xfrm>
        </p:spPr>
        <p:txBody>
          <a:bodyPr>
            <a:normAutofit fontScale="90000"/>
          </a:bodyPr>
          <a:lstStyle/>
          <a:p>
            <a:pPr>
              <a:lnSpc>
                <a:spcPct val="120000"/>
              </a:lnSpc>
            </a:pPr>
            <a:r>
              <a:rPr lang="cs-CZ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VD KŘÍMOV</a:t>
            </a:r>
            <a:br>
              <a:rPr lang="cs-CZ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</a:br>
            <a:r>
              <a:rPr lang="cs-CZ" sz="44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3. PROVOZNÍ UZÁVĚR SV 800</a:t>
            </a:r>
            <a:br>
              <a:rPr lang="cs-CZ" sz="4400" dirty="0" smtClean="0">
                <a:solidFill>
                  <a:srgbClr val="002060"/>
                </a:solidFill>
                <a:latin typeface="Arial Black" panose="020B0A04020102020204" pitchFamily="34" charset="0"/>
              </a:rPr>
            </a:br>
            <a:r>
              <a:rPr lang="cs-CZ" sz="44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ROZŠÍŘENÍ STUDIE</a:t>
            </a:r>
            <a:r>
              <a:rPr lang="cs-CZ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/>
            </a:r>
            <a:br>
              <a:rPr lang="cs-CZ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</a:br>
            <a:r>
              <a:rPr lang="cs-CZ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TLUMENÍ KINETICKÉ ENERGIE</a:t>
            </a:r>
            <a:endParaRPr lang="cs-CZ" b="1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98810" y="4000500"/>
            <a:ext cx="6997858" cy="876300"/>
          </a:xfrm>
        </p:spPr>
        <p:txBody>
          <a:bodyPr>
            <a:normAutofit fontScale="92500"/>
          </a:bodyPr>
          <a:lstStyle/>
          <a:p>
            <a:r>
              <a:rPr lang="cs-CZ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JEDNÁNÍ INVESTIČNÍ KOMISE 14</a:t>
            </a:r>
            <a:r>
              <a:rPr lang="cs-CZ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. 01. 2020</a:t>
            </a:r>
            <a:endParaRPr lang="cs-CZ" b="1" dirty="0" smtClean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r>
              <a:rPr lang="cs-CZ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POVODÍ OHŘE, STÁTNÍ PODNIK</a:t>
            </a:r>
          </a:p>
        </p:txBody>
      </p:sp>
      <p:sp>
        <p:nvSpPr>
          <p:cNvPr id="6" name="Podnadpis 2"/>
          <p:cNvSpPr txBox="1">
            <a:spLocks/>
          </p:cNvSpPr>
          <p:nvPr/>
        </p:nvSpPr>
        <p:spPr>
          <a:xfrm>
            <a:off x="5240710" y="5575299"/>
            <a:ext cx="6697289" cy="83820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ZPRACOVATEL: 	VODNÍ DÍLA – TBD a.s.</a:t>
            </a:r>
          </a:p>
          <a:p>
            <a:pPr algn="l"/>
            <a:r>
              <a:rPr lang="cs-CZ" b="1" dirty="0">
                <a:solidFill>
                  <a:srgbClr val="002060"/>
                </a:solidFill>
                <a:latin typeface="Arial Black" panose="020B0A04020102020204" pitchFamily="34" charset="0"/>
              </a:rPr>
              <a:t>	</a:t>
            </a:r>
            <a:r>
              <a:rPr lang="cs-CZ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		Ing. Tomáš Rudolf</a:t>
            </a: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4935" y="5672877"/>
            <a:ext cx="3920066" cy="605156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43334" y="3727933"/>
            <a:ext cx="2865966" cy="1411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35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0" y="279399"/>
            <a:ext cx="6057900" cy="1202267"/>
          </a:xfrm>
        </p:spPr>
        <p:txBody>
          <a:bodyPr>
            <a:normAutofit/>
          </a:bodyPr>
          <a:lstStyle/>
          <a:p>
            <a:r>
              <a:rPr lang="cs-CZ" sz="4000" b="1" dirty="0" smtClean="0"/>
              <a:t>NÁVRH ÚPRAVY VÝVARU A ODTOKOVÉHO KORYTA</a:t>
            </a:r>
            <a:endParaRPr lang="cs-CZ" sz="4000" b="1" dirty="0"/>
          </a:p>
        </p:txBody>
      </p:sp>
      <p:sp>
        <p:nvSpPr>
          <p:cNvPr id="16" name="Podnadpis 2"/>
          <p:cNvSpPr>
            <a:spLocks noGrp="1"/>
          </p:cNvSpPr>
          <p:nvPr>
            <p:ph type="subTitle" idx="1"/>
          </p:nvPr>
        </p:nvSpPr>
        <p:spPr>
          <a:xfrm>
            <a:off x="5630334" y="495300"/>
            <a:ext cx="6417734" cy="5326117"/>
          </a:xfrm>
        </p:spPr>
        <p:txBody>
          <a:bodyPr>
            <a:normAutofit/>
          </a:bodyPr>
          <a:lstStyle/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cs-CZ" dirty="0" smtClean="0">
                <a:solidFill>
                  <a:srgbClr val="002060"/>
                </a:solidFill>
              </a:rPr>
              <a:t>V SOUČASNÉ DOBĚ SCHVÁLENÝ ZÁMĚR NA PROJEKTOVOU PŘÍPRAVU ZKAPACITNĚNÍ ODTOKOVÉHO KORYTA (Q100 = 24,6 m</a:t>
            </a:r>
            <a:r>
              <a:rPr lang="cs-CZ" baseline="30000" dirty="0" smtClean="0">
                <a:solidFill>
                  <a:srgbClr val="002060"/>
                </a:solidFill>
              </a:rPr>
              <a:t>3</a:t>
            </a:r>
            <a:r>
              <a:rPr lang="cs-CZ" dirty="0" smtClean="0">
                <a:solidFill>
                  <a:srgbClr val="002060"/>
                </a:solidFill>
              </a:rPr>
              <a:t>/s) VČETNĚ NOVÉHO LG PROFILU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cs-CZ" b="1" dirty="0" smtClean="0">
                <a:solidFill>
                  <a:srgbClr val="002060"/>
                </a:solidFill>
              </a:rPr>
              <a:t>NÁVRH ÚPRAVY ODTOKOVÉHO KORYTA: DLE ZÁMĚRU ROZŠÍŘENÍ O CCA 1 m VE DNĚ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cs-CZ" dirty="0" smtClean="0">
                <a:solidFill>
                  <a:srgbClr val="002060"/>
                </a:solidFill>
              </a:rPr>
              <a:t>POSOUZENÍ PROVEDENO PRO Q100 PŘEVÁDĚNÝCH PŘELIVY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cs-CZ" dirty="0" smtClean="0">
                <a:solidFill>
                  <a:srgbClr val="002060"/>
                </a:solidFill>
              </a:rPr>
              <a:t>KAPACITA NAVRŽENÉHO ODTOKOVÉHO KORYTA JE DOSTATEČNÁ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cs-CZ" dirty="0" smtClean="0">
                <a:solidFill>
                  <a:srgbClr val="002060"/>
                </a:solidFill>
              </a:rPr>
              <a:t>ODTOK VODY Z VÝVARU JE KLIDNÝ, VODNÍ SKOK JE VE VÝVARU A JE PŘIBLÍŽENÝ K PŘELIVNÝM PLOCHÁM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cs-CZ" dirty="0" smtClean="0">
                <a:solidFill>
                  <a:srgbClr val="002060"/>
                </a:solidFill>
              </a:rPr>
              <a:t>VÝVAR JE ZCELA NAPLNĚN, ALE NENÍ OČEKÁVÁNO MASIVNÍ VYBŘEŽOVÁNÍ</a:t>
            </a:r>
          </a:p>
        </p:txBody>
      </p:sp>
      <p:pic>
        <p:nvPicPr>
          <p:cNvPr id="6" name="Obrázek 5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697567"/>
            <a:ext cx="6155267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176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0" y="279399"/>
            <a:ext cx="6057900" cy="1202267"/>
          </a:xfrm>
        </p:spPr>
        <p:txBody>
          <a:bodyPr>
            <a:normAutofit/>
          </a:bodyPr>
          <a:lstStyle/>
          <a:p>
            <a:r>
              <a:rPr lang="cs-CZ" sz="4000" b="1" dirty="0" smtClean="0"/>
              <a:t>NÁVRH DEFLEKTORU TLUMÍCÍCH KOMOR</a:t>
            </a:r>
            <a:endParaRPr lang="cs-CZ" sz="4000" b="1" dirty="0"/>
          </a:p>
        </p:txBody>
      </p:sp>
      <p:sp>
        <p:nvSpPr>
          <p:cNvPr id="16" name="Podnadpis 2"/>
          <p:cNvSpPr>
            <a:spLocks noGrp="1"/>
          </p:cNvSpPr>
          <p:nvPr>
            <p:ph type="subTitle" idx="1"/>
          </p:nvPr>
        </p:nvSpPr>
        <p:spPr>
          <a:xfrm>
            <a:off x="5630334" y="495300"/>
            <a:ext cx="6417734" cy="5326117"/>
          </a:xfrm>
        </p:spPr>
        <p:txBody>
          <a:bodyPr>
            <a:normAutofit/>
          </a:bodyPr>
          <a:lstStyle/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cs-CZ" b="1" dirty="0" smtClean="0">
                <a:solidFill>
                  <a:srgbClr val="002060"/>
                </a:solidFill>
              </a:rPr>
              <a:t>NÁVRH DEFLEKTORU: PRODLOUŽENÍ STÁVAJÍCÍCH TK O CELK. 900 mm, DEFLEKTOR V. 25 cm, ZAVZDUŠNĚNÍ TK POTRUBÍM DN 500 A  VÝTOKOVÉHO PAPRSKU POTRUBÍM DN 400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cs-CZ" dirty="0" smtClean="0">
                <a:solidFill>
                  <a:srgbClr val="002060"/>
                </a:solidFill>
              </a:rPr>
              <a:t>POSOUZENÍ PROVEDENO SE ZAVZDUŠNĚNÍM I BEZ ZAVZDUŠNĚNÍ VÝTOKOVÉHO PAPRSKU Z RU 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cs-CZ" dirty="0" smtClean="0">
                <a:solidFill>
                  <a:srgbClr val="002060"/>
                </a:solidFill>
              </a:rPr>
              <a:t>K TLUMENÍ DOCHÁZÍ V PROSTORU VÝVARU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cs-CZ" dirty="0" smtClean="0">
                <a:solidFill>
                  <a:srgbClr val="002060"/>
                </a:solidFill>
              </a:rPr>
              <a:t>NENÍ OČEKÁVÁNO MASIVNÍ VYBŘEŽOVÁNÍ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cs-CZ" dirty="0" smtClean="0">
                <a:solidFill>
                  <a:srgbClr val="002060"/>
                </a:solidFill>
              </a:rPr>
              <a:t>SE ZAVZDUŠNĚNÍM TLUMÍCÍ KOMORY I VÝTOKOVÉHO PAPRSKU JSOU PODTLAKY ELIMINOVÁNY</a:t>
            </a:r>
          </a:p>
        </p:txBody>
      </p:sp>
      <p:pic>
        <p:nvPicPr>
          <p:cNvPr id="5" name="Obrázek 4"/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1481666"/>
            <a:ext cx="6057900" cy="226631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Obrázek 7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3903133"/>
            <a:ext cx="6057900" cy="2954867"/>
          </a:xfrm>
          <a:prstGeom prst="rect">
            <a:avLst/>
          </a:prstGeom>
        </p:spPr>
      </p:pic>
      <p:pic>
        <p:nvPicPr>
          <p:cNvPr id="9" name="Obrázek 8"/>
          <p:cNvPicPr/>
          <p:nvPr/>
        </p:nvPicPr>
        <p:blipFill>
          <a:blip r:embed="rId4"/>
          <a:stretch>
            <a:fillRect/>
          </a:stretch>
        </p:blipFill>
        <p:spPr>
          <a:xfrm>
            <a:off x="7535333" y="3903132"/>
            <a:ext cx="4656667" cy="2954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5233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0" y="279399"/>
            <a:ext cx="6057900" cy="1202267"/>
          </a:xfrm>
        </p:spPr>
        <p:txBody>
          <a:bodyPr>
            <a:normAutofit/>
          </a:bodyPr>
          <a:lstStyle/>
          <a:p>
            <a:r>
              <a:rPr lang="cs-CZ" sz="4000" b="1" dirty="0" smtClean="0"/>
              <a:t>NÁVRH DEFLEKTORU TLUMÍCÍCH KOMOR</a:t>
            </a:r>
            <a:endParaRPr lang="cs-CZ" sz="4000" b="1" dirty="0"/>
          </a:p>
        </p:txBody>
      </p:sp>
      <p:sp>
        <p:nvSpPr>
          <p:cNvPr id="16" name="Podnadpis 2"/>
          <p:cNvSpPr>
            <a:spLocks noGrp="1"/>
          </p:cNvSpPr>
          <p:nvPr>
            <p:ph type="subTitle" idx="1"/>
          </p:nvPr>
        </p:nvSpPr>
        <p:spPr>
          <a:xfrm>
            <a:off x="5630334" y="495300"/>
            <a:ext cx="6417734" cy="5326117"/>
          </a:xfrm>
        </p:spPr>
        <p:txBody>
          <a:bodyPr>
            <a:normAutofit/>
          </a:bodyPr>
          <a:lstStyle/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cs-CZ" b="1" dirty="0" smtClean="0">
                <a:solidFill>
                  <a:srgbClr val="002060"/>
                </a:solidFill>
              </a:rPr>
              <a:t>NÁVRH DEFLEKTORU: PRODLOUŽENÍ STÁVAJÍCÍCH TK O CELK. 900 mm, DEFLEKTOR V. 25 cm, ZAVZDUŠNĚNÍ TK POTRUBÍM DN 500 A  VÝTOKOVÉHO PAPRSKU POTRUBÍM DN 400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cs-CZ" dirty="0" smtClean="0">
                <a:solidFill>
                  <a:srgbClr val="002060"/>
                </a:solidFill>
              </a:rPr>
              <a:t>POSOUZENÍ PROVEDENO SE ZAVZDUŠNĚNÍM I BEZ ZAVZDUŠNĚNÍ VÝTOKOVÉHO PAPRSKU Z RU 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cs-CZ" dirty="0" smtClean="0">
                <a:solidFill>
                  <a:srgbClr val="002060"/>
                </a:solidFill>
              </a:rPr>
              <a:t>K TLUMENÍ DOCHÁZÍ V PROSTORU VÝVARU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cs-CZ" dirty="0" smtClean="0">
                <a:solidFill>
                  <a:srgbClr val="002060"/>
                </a:solidFill>
              </a:rPr>
              <a:t>NENÍ OČEKÁVÁNO MASIVNÍ VYBŘEŽOVÁNÍ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cs-CZ" dirty="0" smtClean="0">
                <a:solidFill>
                  <a:srgbClr val="002060"/>
                </a:solidFill>
              </a:rPr>
              <a:t>SE ZAVZDUŠNĚNÍM TLUMÍCÍ KOMORY ALE BEZ ZAVZDUŠNĚNÍ VÝTOKOVÉHO PAPRSKU VZNIKÁ ZA UZÁVĚRY NEŽÁDOUCÍ PODTLAK</a:t>
            </a:r>
          </a:p>
        </p:txBody>
      </p:sp>
      <p:pic>
        <p:nvPicPr>
          <p:cNvPr id="5" name="Obrázek 4"/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1481666"/>
            <a:ext cx="6057900" cy="226631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Obrázek 7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3903133"/>
            <a:ext cx="6057900" cy="2954867"/>
          </a:xfrm>
          <a:prstGeom prst="rect">
            <a:avLst/>
          </a:prstGeom>
        </p:spPr>
      </p:pic>
      <p:pic>
        <p:nvPicPr>
          <p:cNvPr id="10" name="Obrázek 9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8667" y="3903133"/>
            <a:ext cx="4233333" cy="2954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520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0" y="279399"/>
            <a:ext cx="6057900" cy="2209801"/>
          </a:xfrm>
        </p:spPr>
        <p:txBody>
          <a:bodyPr>
            <a:normAutofit fontScale="90000"/>
          </a:bodyPr>
          <a:lstStyle/>
          <a:p>
            <a:r>
              <a:rPr lang="cs-CZ" sz="4000" b="1" dirty="0" smtClean="0"/>
              <a:t>NÁVRH DEFLEKTORU TLUMÍCÍCH KOMOR,</a:t>
            </a:r>
            <a:br>
              <a:rPr lang="cs-CZ" sz="4000" b="1" dirty="0" smtClean="0"/>
            </a:br>
            <a:r>
              <a:rPr lang="cs-CZ" sz="4000" b="1" dirty="0" smtClean="0"/>
              <a:t>KOMBINACE S NÁVRHEM VÝVARU</a:t>
            </a:r>
            <a:endParaRPr lang="cs-CZ" sz="4000" b="1" dirty="0"/>
          </a:p>
        </p:txBody>
      </p:sp>
      <p:sp>
        <p:nvSpPr>
          <p:cNvPr id="16" name="Podnadpis 2"/>
          <p:cNvSpPr>
            <a:spLocks noGrp="1"/>
          </p:cNvSpPr>
          <p:nvPr>
            <p:ph type="subTitle" idx="1"/>
          </p:nvPr>
        </p:nvSpPr>
        <p:spPr>
          <a:xfrm>
            <a:off x="5630334" y="495300"/>
            <a:ext cx="6417734" cy="5326117"/>
          </a:xfrm>
        </p:spPr>
        <p:txBody>
          <a:bodyPr>
            <a:normAutofit/>
          </a:bodyPr>
          <a:lstStyle/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cs-CZ" b="1" dirty="0" smtClean="0">
                <a:solidFill>
                  <a:srgbClr val="002060"/>
                </a:solidFill>
              </a:rPr>
              <a:t>NÁVRH ÚPRAVY ODTOKOVÉHO KORYTA: DLE ZÁMĚRU ROZŠÍŘENÍ O CCA 1 m VE DNĚ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cs-CZ" b="1" dirty="0">
                <a:solidFill>
                  <a:srgbClr val="002060"/>
                </a:solidFill>
              </a:rPr>
              <a:t>NÁVRH DEFLEKTORU: PRODLOUŽENÍ STÁVAJÍCÍCH TK O CELK. 900 mm, DEFLEKTOR V. 25 cm, ZAVZDUŠNĚNÍ TK POTRUBÍM DN 500 A  VÝTOKOVÉHO PAPRSKU POTRUBÍM DN 400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cs-CZ" dirty="0" smtClean="0">
                <a:solidFill>
                  <a:srgbClr val="002060"/>
                </a:solidFill>
              </a:rPr>
              <a:t>KAPACITA NAVRŽENÉHO ODTOKOVÉHO KORYTA A VÝVARU JE DOSTATEČNÁ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cs-CZ" dirty="0" smtClean="0">
                <a:solidFill>
                  <a:srgbClr val="002060"/>
                </a:solidFill>
              </a:rPr>
              <a:t>K </a:t>
            </a:r>
            <a:r>
              <a:rPr lang="cs-CZ" dirty="0">
                <a:solidFill>
                  <a:srgbClr val="002060"/>
                </a:solidFill>
              </a:rPr>
              <a:t>TLUMENÍ DOCHÁZÍ V PROSTORU VÝVARU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cs-CZ" dirty="0">
                <a:solidFill>
                  <a:srgbClr val="002060"/>
                </a:solidFill>
              </a:rPr>
              <a:t>NENÍ OČEKÁVÁNO MASIVNÍ VYBŘEŽOVÁNÍ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cs-CZ" dirty="0">
                <a:solidFill>
                  <a:srgbClr val="002060"/>
                </a:solidFill>
              </a:rPr>
              <a:t>SE ZAVZDUŠNĚNÍM TLUMÍCÍ KOMORY I VÝTOKOVÉHO PAPRSKU JSOU PODTLAKY ELIMINOVÁNY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endParaRPr lang="cs-CZ" dirty="0" smtClean="0">
              <a:solidFill>
                <a:srgbClr val="002060"/>
              </a:solidFill>
            </a:endParaRPr>
          </a:p>
          <a:p>
            <a:pPr marL="800100" lvl="1" indent="-342900" algn="l">
              <a:buFont typeface="Arial" panose="020B0604020202020204" pitchFamily="34" charset="0"/>
              <a:buChar char="•"/>
            </a:pPr>
            <a:endParaRPr lang="cs-CZ" dirty="0" smtClean="0">
              <a:solidFill>
                <a:srgbClr val="002060"/>
              </a:solidFill>
            </a:endParaRPr>
          </a:p>
        </p:txBody>
      </p:sp>
      <p:pic>
        <p:nvPicPr>
          <p:cNvPr id="6" name="Obrázek 5"/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48590" y="2705101"/>
            <a:ext cx="5760720" cy="29972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Obrázek 7"/>
          <p:cNvPicPr/>
          <p:nvPr/>
        </p:nvPicPr>
        <p:blipFill>
          <a:blip r:embed="rId3"/>
          <a:stretch>
            <a:fillRect/>
          </a:stretch>
        </p:blipFill>
        <p:spPr>
          <a:xfrm>
            <a:off x="7916333" y="4419600"/>
            <a:ext cx="4275667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327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0" y="279399"/>
            <a:ext cx="6057900" cy="2209801"/>
          </a:xfrm>
        </p:spPr>
        <p:txBody>
          <a:bodyPr>
            <a:normAutofit fontScale="90000"/>
          </a:bodyPr>
          <a:lstStyle/>
          <a:p>
            <a:r>
              <a:rPr lang="cs-CZ" sz="4000" b="1" dirty="0" smtClean="0"/>
              <a:t>NÁVRH DEFLEKTORU TLUMÍCÍCH KOMOR,</a:t>
            </a:r>
            <a:br>
              <a:rPr lang="cs-CZ" sz="4000" b="1" dirty="0" smtClean="0"/>
            </a:br>
            <a:r>
              <a:rPr lang="cs-CZ" sz="4000" b="1" dirty="0" smtClean="0"/>
              <a:t>KOMBINACE S NÁVRHEM VÝVARU</a:t>
            </a:r>
            <a:endParaRPr lang="cs-CZ" sz="4000" b="1" dirty="0"/>
          </a:p>
        </p:txBody>
      </p:sp>
      <p:sp>
        <p:nvSpPr>
          <p:cNvPr id="16" name="Podnadpis 2"/>
          <p:cNvSpPr>
            <a:spLocks noGrp="1"/>
          </p:cNvSpPr>
          <p:nvPr>
            <p:ph type="subTitle" idx="1"/>
          </p:nvPr>
        </p:nvSpPr>
        <p:spPr>
          <a:xfrm>
            <a:off x="5630334" y="495300"/>
            <a:ext cx="6417734" cy="5326117"/>
          </a:xfrm>
        </p:spPr>
        <p:txBody>
          <a:bodyPr>
            <a:normAutofit/>
          </a:bodyPr>
          <a:lstStyle/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cs-CZ" b="1" dirty="0" smtClean="0">
                <a:solidFill>
                  <a:srgbClr val="002060"/>
                </a:solidFill>
              </a:rPr>
              <a:t>NÁVRH ÚPRAVY ODTOKOVÉHO KORYTA: DLE ZÁMĚRU ROZŠÍŘENÍ O CCA 1 m VE DNĚ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cs-CZ" b="1" dirty="0">
                <a:solidFill>
                  <a:srgbClr val="002060"/>
                </a:solidFill>
              </a:rPr>
              <a:t>NÁVRH DEFLEKTORU: PRODLOUŽENÍ STÁVAJÍCÍCH TK O CELK. 900 mm, DEFLEKTOR V. 25 cm, ZAVZDUŠNĚNÍ TK POTRUBÍM DN 500 A  VÝTOKOVÉHO PAPRSKU POTRUBÍM DN 400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cs-CZ" dirty="0" smtClean="0">
                <a:solidFill>
                  <a:srgbClr val="002060"/>
                </a:solidFill>
              </a:rPr>
              <a:t>KAPACITA NAVRŽENÉHO ODTOKOVÉHO KORYTA A VÝVARU JE DOSTATEČNÁ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cs-CZ" dirty="0" smtClean="0">
                <a:solidFill>
                  <a:srgbClr val="002060"/>
                </a:solidFill>
              </a:rPr>
              <a:t>K </a:t>
            </a:r>
            <a:r>
              <a:rPr lang="cs-CZ" dirty="0">
                <a:solidFill>
                  <a:srgbClr val="002060"/>
                </a:solidFill>
              </a:rPr>
              <a:t>TLUMENÍ DOCHÁZÍ V PROSTORU VÝVARU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cs-CZ" dirty="0">
                <a:solidFill>
                  <a:srgbClr val="002060"/>
                </a:solidFill>
              </a:rPr>
              <a:t>NENÍ OČEKÁVÁNO MASIVNÍ VYBŘEŽOVÁNÍ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cs-CZ" dirty="0">
                <a:solidFill>
                  <a:srgbClr val="002060"/>
                </a:solidFill>
              </a:rPr>
              <a:t>SE ZAVZDUŠNĚNÍM TLUMÍCÍ KOMORY I VÝTOKOVÉHO PAPRSKU JSOU PODTLAKY ELIMINOVÁNY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endParaRPr lang="cs-CZ" dirty="0" smtClean="0">
              <a:solidFill>
                <a:srgbClr val="002060"/>
              </a:solidFill>
            </a:endParaRPr>
          </a:p>
          <a:p>
            <a:pPr marL="800100" lvl="1" indent="-342900" algn="l">
              <a:buFont typeface="Arial" panose="020B0604020202020204" pitchFamily="34" charset="0"/>
              <a:buChar char="•"/>
            </a:pPr>
            <a:endParaRPr lang="cs-CZ" dirty="0" smtClean="0">
              <a:solidFill>
                <a:srgbClr val="002060"/>
              </a:solidFill>
            </a:endParaRPr>
          </a:p>
        </p:txBody>
      </p:sp>
      <p:pic>
        <p:nvPicPr>
          <p:cNvPr id="8" name="Obrázek 7"/>
          <p:cNvPicPr/>
          <p:nvPr/>
        </p:nvPicPr>
        <p:blipFill>
          <a:blip r:embed="rId2"/>
          <a:stretch>
            <a:fillRect/>
          </a:stretch>
        </p:blipFill>
        <p:spPr>
          <a:xfrm>
            <a:off x="7916333" y="4419600"/>
            <a:ext cx="4275667" cy="2438400"/>
          </a:xfrm>
          <a:prstGeom prst="rect">
            <a:avLst/>
          </a:prstGeom>
        </p:spPr>
      </p:pic>
      <p:pic>
        <p:nvPicPr>
          <p:cNvPr id="7" name="Obrázek 6"/>
          <p:cNvPicPr/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2705101"/>
            <a:ext cx="6057900" cy="289136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416507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922633" y="0"/>
            <a:ext cx="10329489" cy="990600"/>
          </a:xfrm>
        </p:spPr>
        <p:txBody>
          <a:bodyPr>
            <a:normAutofit/>
          </a:bodyPr>
          <a:lstStyle/>
          <a:p>
            <a:r>
              <a:rPr lang="cs-CZ" sz="4000" b="1" dirty="0" smtClean="0"/>
              <a:t>ZÁVĚRY – DOPORUČENÍ</a:t>
            </a:r>
            <a:endParaRPr lang="cs-CZ" sz="4000" b="1" dirty="0"/>
          </a:p>
        </p:txBody>
      </p:sp>
      <p:sp>
        <p:nvSpPr>
          <p:cNvPr id="5" name="Podnadpis 2"/>
          <p:cNvSpPr>
            <a:spLocks noGrp="1"/>
          </p:cNvSpPr>
          <p:nvPr>
            <p:ph type="subTitle" idx="1"/>
          </p:nvPr>
        </p:nvSpPr>
        <p:spPr>
          <a:xfrm>
            <a:off x="359678" y="990600"/>
            <a:ext cx="11392056" cy="2802467"/>
          </a:xfrm>
        </p:spPr>
        <p:txBody>
          <a:bodyPr>
            <a:no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cs-CZ" dirty="0">
                <a:solidFill>
                  <a:srgbClr val="002060"/>
                </a:solidFill>
              </a:rPr>
              <a:t>Jak pro stávající stav, tak pro uvažovaný výhledový stav, kdy má být rekonstruováno a zkapacitněno odtokové koryto, doporučujeme provést úpravu maximálního otevření rozstřikovacích uzávěrů na 200-225 mm, zavzdušnění tlumících komor potrubím min. DN 500 pro každou komoru a přidání deflektoru na stávající tlumící komory včetně zavzdušnění DN 400 výtokového paprsku. Odhadované investiční náklady na tento soubor opatření jsou 4,2 mil. Kč.</a:t>
            </a:r>
            <a:endParaRPr lang="cs-CZ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6965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922633" y="0"/>
            <a:ext cx="10329489" cy="990600"/>
          </a:xfrm>
        </p:spPr>
        <p:txBody>
          <a:bodyPr>
            <a:normAutofit/>
          </a:bodyPr>
          <a:lstStyle/>
          <a:p>
            <a:r>
              <a:rPr lang="cs-CZ" sz="4000" b="1" dirty="0" smtClean="0"/>
              <a:t>VYPOŘÁDÁNÍ </a:t>
            </a:r>
            <a:r>
              <a:rPr lang="cs-CZ" sz="4000" b="1" dirty="0" smtClean="0"/>
              <a:t>PŘIPOMÍNEK, ZÁVĚRY ZVV</a:t>
            </a:r>
            <a:endParaRPr lang="cs-CZ" sz="4000" b="1" dirty="0"/>
          </a:p>
        </p:txBody>
      </p:sp>
      <p:sp>
        <p:nvSpPr>
          <p:cNvPr id="5" name="Podnadpis 2"/>
          <p:cNvSpPr>
            <a:spLocks noGrp="1"/>
          </p:cNvSpPr>
          <p:nvPr>
            <p:ph type="subTitle" idx="1"/>
          </p:nvPr>
        </p:nvSpPr>
        <p:spPr>
          <a:xfrm>
            <a:off x="359677" y="990601"/>
            <a:ext cx="11608803" cy="381000"/>
          </a:xfrm>
        </p:spPr>
        <p:txBody>
          <a:bodyPr>
            <a:no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cs-CZ" dirty="0" smtClean="0">
                <a:solidFill>
                  <a:srgbClr val="002060"/>
                </a:solidFill>
              </a:rPr>
              <a:t>Lze odstranit podtlak zcela </a:t>
            </a:r>
            <a:r>
              <a:rPr lang="cs-CZ" dirty="0">
                <a:solidFill>
                  <a:srgbClr val="002060"/>
                </a:solidFill>
              </a:rPr>
              <a:t>a také </a:t>
            </a:r>
            <a:r>
              <a:rPr lang="cs-CZ" dirty="0" smtClean="0">
                <a:solidFill>
                  <a:srgbClr val="002060"/>
                </a:solidFill>
              </a:rPr>
              <a:t>úplně eliminovat zpětné </a:t>
            </a:r>
            <a:r>
              <a:rPr lang="cs-CZ" dirty="0">
                <a:solidFill>
                  <a:srgbClr val="002060"/>
                </a:solidFill>
              </a:rPr>
              <a:t>proudění v </a:t>
            </a:r>
            <a:r>
              <a:rPr lang="cs-CZ" dirty="0" smtClean="0">
                <a:solidFill>
                  <a:srgbClr val="002060"/>
                </a:solidFill>
              </a:rPr>
              <a:t>komoře? (vznik </a:t>
            </a:r>
            <a:r>
              <a:rPr lang="cs-CZ" dirty="0">
                <a:solidFill>
                  <a:srgbClr val="002060"/>
                </a:solidFill>
              </a:rPr>
              <a:t>vodní tříště; což může způsobit v zimě provozní </a:t>
            </a:r>
            <a:r>
              <a:rPr lang="cs-CZ" dirty="0" smtClean="0">
                <a:solidFill>
                  <a:srgbClr val="002060"/>
                </a:solidFill>
              </a:rPr>
              <a:t>problémy</a:t>
            </a:r>
            <a:r>
              <a:rPr lang="cs-CZ" dirty="0">
                <a:solidFill>
                  <a:srgbClr val="002060"/>
                </a:solidFill>
              </a:rPr>
              <a:t>)</a:t>
            </a:r>
            <a:r>
              <a:rPr lang="cs-CZ" dirty="0" smtClean="0">
                <a:solidFill>
                  <a:srgbClr val="002060"/>
                </a:solidFill>
              </a:rPr>
              <a:t>:</a:t>
            </a:r>
            <a:endParaRPr lang="cs-CZ" dirty="0" smtClean="0">
              <a:solidFill>
                <a:srgbClr val="002060"/>
              </a:solidFill>
            </a:endParaRPr>
          </a:p>
          <a:p>
            <a:pPr algn="l"/>
            <a:r>
              <a:rPr lang="cs-CZ" dirty="0">
                <a:solidFill>
                  <a:srgbClr val="002060"/>
                </a:solidFill>
              </a:rPr>
              <a:t>	</a:t>
            </a:r>
            <a:endParaRPr lang="cs-CZ" dirty="0" smtClean="0">
              <a:solidFill>
                <a:srgbClr val="002060"/>
              </a:solidFill>
            </a:endParaRPr>
          </a:p>
        </p:txBody>
      </p:sp>
      <p:sp>
        <p:nvSpPr>
          <p:cNvPr id="6" name="Podnadpis 2"/>
          <p:cNvSpPr txBox="1">
            <a:spLocks/>
          </p:cNvSpPr>
          <p:nvPr/>
        </p:nvSpPr>
        <p:spPr>
          <a:xfrm>
            <a:off x="745067" y="1811865"/>
            <a:ext cx="11155680" cy="26162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cs-CZ" sz="2000" dirty="0" smtClean="0">
                <a:solidFill>
                  <a:schemeClr val="accent6">
                    <a:lumMod val="75000"/>
                  </a:schemeClr>
                </a:solidFill>
              </a:rPr>
              <a:t>Ne</a:t>
            </a:r>
            <a:r>
              <a:rPr lang="cs-CZ" sz="2000" dirty="0">
                <a:solidFill>
                  <a:schemeClr val="accent6">
                    <a:lumMod val="75000"/>
                  </a:schemeClr>
                </a:solidFill>
              </a:rPr>
              <a:t>, i v případě, že by se zadní část tlumící komory zcela otevřela, bude k částečnému vzniku podtlaku a částečně zpětnému proudění tříště bude docházet. </a:t>
            </a:r>
            <a:endParaRPr lang="cs-CZ" sz="20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cs-CZ" sz="2000" dirty="0" smtClean="0">
                <a:solidFill>
                  <a:schemeClr val="accent6">
                    <a:lumMod val="75000"/>
                  </a:schemeClr>
                </a:solidFill>
              </a:rPr>
              <a:t>Možností </a:t>
            </a:r>
            <a:r>
              <a:rPr lang="cs-CZ" sz="2000" dirty="0">
                <a:solidFill>
                  <a:schemeClr val="accent6">
                    <a:lumMod val="75000"/>
                  </a:schemeClr>
                </a:solidFill>
              </a:rPr>
              <a:t>jak toto řešit je jen výměna rozstřikovacího uzávěru za nový s deflektorem přímo na přesuvném plášti - pro uspořádání stávajících konstrukcí vývaru a tlumících komor na VD Křímov by ale bylo toto řešení nevhodné, protože by výtokový paprsek byl směřován příliš do dálky. Proto nebyla ve studii tato varianta uvažována.</a:t>
            </a:r>
            <a:r>
              <a:rPr lang="cs-CZ" dirty="0" smtClean="0">
                <a:solidFill>
                  <a:srgbClr val="002060"/>
                </a:solidFill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2080270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922633" y="0"/>
            <a:ext cx="10329489" cy="990600"/>
          </a:xfrm>
        </p:spPr>
        <p:txBody>
          <a:bodyPr>
            <a:normAutofit/>
          </a:bodyPr>
          <a:lstStyle/>
          <a:p>
            <a:r>
              <a:rPr lang="cs-CZ" sz="4000" b="1" dirty="0" smtClean="0"/>
              <a:t>VYPOŘÁDÁNÍ </a:t>
            </a:r>
            <a:r>
              <a:rPr lang="cs-CZ" sz="4000" b="1" dirty="0" smtClean="0"/>
              <a:t>PŘIPOMÍNEK, ZÁVĚRY ZVV</a:t>
            </a:r>
            <a:endParaRPr lang="cs-CZ" sz="4000" b="1" dirty="0"/>
          </a:p>
        </p:txBody>
      </p:sp>
      <p:sp>
        <p:nvSpPr>
          <p:cNvPr id="9" name="Podnadpis 2"/>
          <p:cNvSpPr txBox="1">
            <a:spLocks/>
          </p:cNvSpPr>
          <p:nvPr/>
        </p:nvSpPr>
        <p:spPr>
          <a:xfrm>
            <a:off x="493105" y="1126069"/>
            <a:ext cx="11419495" cy="17695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cs-CZ" b="1" dirty="0" smtClean="0">
                <a:solidFill>
                  <a:srgbClr val="002060"/>
                </a:solidFill>
              </a:rPr>
              <a:t>Závěry ZVV: </a:t>
            </a:r>
            <a:r>
              <a:rPr lang="cs-CZ" dirty="0">
                <a:solidFill>
                  <a:srgbClr val="002060"/>
                </a:solidFill>
              </a:rPr>
              <a:t>Připomínky byly </a:t>
            </a:r>
            <a:r>
              <a:rPr lang="cs-CZ" dirty="0" smtClean="0">
                <a:solidFill>
                  <a:srgbClr val="002060"/>
                </a:solidFill>
              </a:rPr>
              <a:t>prodiskutovány. </a:t>
            </a:r>
            <a:r>
              <a:rPr lang="cs-CZ" b="1" dirty="0" smtClean="0">
                <a:solidFill>
                  <a:srgbClr val="002060"/>
                </a:solidFill>
              </a:rPr>
              <a:t>Účastníci </a:t>
            </a:r>
            <a:r>
              <a:rPr lang="cs-CZ" b="1" dirty="0">
                <a:solidFill>
                  <a:srgbClr val="002060"/>
                </a:solidFill>
              </a:rPr>
              <a:t>ZVV doporučují pro další rozpracování v projektové dokumentaci variantu podle kap. 5.5, tj. úpravu maximálního otevření RU na 200 mm, doplnění zavzdušnění tlumících komor potrubím DN 500 pro každou tlumící komoru, doplnění tlumících komor o deflektor včetně zavzdušnění výtokového paprsku potrubím DN 400 pro každou tlumící komoru a úpravu hrdla vývaru v napojení na rozšířené odtokové koryto včetně navýšení levého břehu.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cs-CZ" dirty="0">
              <a:solidFill>
                <a:srgbClr val="002060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cs-CZ" dirty="0">
                <a:solidFill>
                  <a:srgbClr val="002060"/>
                </a:solidFill>
              </a:rPr>
              <a:t>Veškeré připomínky na ZVV byly vypořádány. Účastníci se shodli, že se jedná o závěrečný výrobní výbor. </a:t>
            </a:r>
          </a:p>
          <a:p>
            <a:pPr algn="l"/>
            <a:r>
              <a:rPr lang="cs-CZ" dirty="0" smtClean="0">
                <a:solidFill>
                  <a:srgbClr val="002060"/>
                </a:solidFill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2050751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0" y="-41062"/>
            <a:ext cx="3301922" cy="990600"/>
          </a:xfrm>
        </p:spPr>
        <p:txBody>
          <a:bodyPr>
            <a:normAutofit/>
          </a:bodyPr>
          <a:lstStyle/>
          <a:p>
            <a:r>
              <a:rPr lang="cs-CZ" sz="4000" b="1" dirty="0" smtClean="0"/>
              <a:t>CÍL STUDIE</a:t>
            </a:r>
            <a:endParaRPr lang="cs-CZ" sz="4000" b="1" dirty="0"/>
          </a:p>
        </p:txBody>
      </p:sp>
      <p:sp>
        <p:nvSpPr>
          <p:cNvPr id="16" name="Podnadpis 2"/>
          <p:cNvSpPr>
            <a:spLocks noGrp="1"/>
          </p:cNvSpPr>
          <p:nvPr>
            <p:ph type="subTitle" idx="1"/>
          </p:nvPr>
        </p:nvSpPr>
        <p:spPr>
          <a:xfrm>
            <a:off x="359677" y="990600"/>
            <a:ext cx="11608803" cy="2026285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cs-CZ" dirty="0" smtClean="0">
                <a:solidFill>
                  <a:srgbClr val="002060"/>
                </a:solidFill>
              </a:rPr>
              <a:t>POSOUZENÍ STÁVAJÍCÍHO TLUMENÍ KINETICKÉ ENERGIE VODY Z ROZSTŘIKOVACÍCH UZÁVĚRŮ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cs-CZ" dirty="0" smtClean="0">
                <a:solidFill>
                  <a:srgbClr val="002060"/>
                </a:solidFill>
              </a:rPr>
              <a:t>NÁVRH ÚPRAVY STÁVAJÍCÍCH KONSTRUKCÍ PRO TLUMENÍ KINETICKÉ ENERGIE A ZAJIŠTĚNÍ ZLEPŠENÍ BEZPEČNOSTI A PROVOZUSCHOPNOSTI PŘEVÁDĚNÍ PRŮTOKU SPODNÍMI VÝPUSTMI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cs-CZ" dirty="0" smtClean="0">
              <a:solidFill>
                <a:srgbClr val="002060"/>
              </a:solidFill>
            </a:endParaRPr>
          </a:p>
        </p:txBody>
      </p:sp>
      <p:sp>
        <p:nvSpPr>
          <p:cNvPr id="21" name="Nadpis 1"/>
          <p:cNvSpPr txBox="1">
            <a:spLocks/>
          </p:cNvSpPr>
          <p:nvPr/>
        </p:nvSpPr>
        <p:spPr>
          <a:xfrm>
            <a:off x="-1" y="2807334"/>
            <a:ext cx="4453467" cy="990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4000" b="1" dirty="0" smtClean="0"/>
              <a:t>ČLENĚNÍ STUDIE</a:t>
            </a:r>
            <a:endParaRPr lang="cs-CZ" sz="4000" b="1" dirty="0"/>
          </a:p>
        </p:txBody>
      </p:sp>
      <p:sp>
        <p:nvSpPr>
          <p:cNvPr id="23" name="Podnadpis 2"/>
          <p:cNvSpPr txBox="1">
            <a:spLocks/>
          </p:cNvSpPr>
          <p:nvPr/>
        </p:nvSpPr>
        <p:spPr>
          <a:xfrm>
            <a:off x="359677" y="3797934"/>
            <a:ext cx="11608803" cy="28568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cs-CZ" dirty="0" smtClean="0">
                <a:solidFill>
                  <a:srgbClr val="002060"/>
                </a:solidFill>
              </a:rPr>
              <a:t>REŠERŠE LEGISLATIVNÍCH A NORMOVÝCH POŽADAVKŮ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cs-CZ" dirty="0">
                <a:solidFill>
                  <a:srgbClr val="002060"/>
                </a:solidFill>
              </a:rPr>
              <a:t>STÁVAJÍCÍ STAV – POPIS, VÝKRES, POSOUZENÍ POMOCÍ 3D MATEMATICKÉHO MODELU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cs-CZ" dirty="0" smtClean="0">
                <a:solidFill>
                  <a:srgbClr val="002060"/>
                </a:solidFill>
              </a:rPr>
              <a:t>VARIANTNÍ ŘEŠENÍ ÚPRAVY STÁVAJÍCÍCH KOSNTRUKCÍ – ÚPRAVA MAX. OTEVŘENÍ RU, ZAVZDUŠNĚNÍ TK A VÝTOK. PAPRSKU, NÁVRH DEFLEKTRORU, ÚPRAVA HRDLA VÝVARU, VČ. POSOUZENÍ POMOCÍ 3D MATEMATICKÉHO MODELU A ODHADU INVESTIČNÍCH NÁKLADŮ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cs-CZ" dirty="0" smtClean="0">
                <a:solidFill>
                  <a:srgbClr val="002060"/>
                </a:solidFill>
              </a:rPr>
              <a:t>VYHODNOCENÍ VARIANT, DOPORUČENÍ VYBRANÉ VARIANTY A ZÁVĚR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cs-CZ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2282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0" y="110066"/>
            <a:ext cx="3987800" cy="990600"/>
          </a:xfrm>
        </p:spPr>
        <p:txBody>
          <a:bodyPr>
            <a:normAutofit/>
          </a:bodyPr>
          <a:lstStyle/>
          <a:p>
            <a:r>
              <a:rPr lang="cs-CZ" sz="4000" b="1" dirty="0" smtClean="0"/>
              <a:t>STÁVAJÍCÍ STAV</a:t>
            </a:r>
            <a:endParaRPr lang="cs-CZ" sz="4000" b="1" dirty="0"/>
          </a:p>
        </p:txBody>
      </p:sp>
      <p:sp>
        <p:nvSpPr>
          <p:cNvPr id="16" name="Podnadpis 2"/>
          <p:cNvSpPr>
            <a:spLocks noGrp="1"/>
          </p:cNvSpPr>
          <p:nvPr>
            <p:ph type="subTitle" idx="1"/>
          </p:nvPr>
        </p:nvSpPr>
        <p:spPr>
          <a:xfrm>
            <a:off x="6062558" y="495300"/>
            <a:ext cx="6433820" cy="5326117"/>
          </a:xfrm>
        </p:spPr>
        <p:txBody>
          <a:bodyPr>
            <a:normAutofit/>
          </a:bodyPr>
          <a:lstStyle/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cs-CZ" sz="1800" dirty="0" smtClean="0">
                <a:solidFill>
                  <a:srgbClr val="002060"/>
                </a:solidFill>
              </a:rPr>
              <a:t>2x SV DN 800 – 2x ROZSTŘIKOVACÍ UZÁVĚR DN 800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cs-CZ" sz="1800" dirty="0" smtClean="0">
                <a:solidFill>
                  <a:srgbClr val="002060"/>
                </a:solidFill>
              </a:rPr>
              <a:t>RU VYMĚNĚNY V R. 1983 A PRODLOUŽENY TK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cs-CZ" sz="1800" dirty="0">
                <a:solidFill>
                  <a:srgbClr val="002060"/>
                </a:solidFill>
              </a:rPr>
              <a:t>STÁVAJÍCÍ MAX. OTEVŘENÍ RU – 320 mm </a:t>
            </a:r>
            <a:r>
              <a:rPr lang="cs-CZ" sz="1800" dirty="0" smtClean="0">
                <a:solidFill>
                  <a:srgbClr val="002060"/>
                </a:solidFill>
              </a:rPr>
              <a:t>(OD VÝMĚNY POHONŮ V R. 1988)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cs-CZ" sz="1800" dirty="0" smtClean="0">
                <a:solidFill>
                  <a:srgbClr val="002060"/>
                </a:solidFill>
              </a:rPr>
              <a:t>TLUMÍCÍ KOMORY NEMAJÍ ZAVZDUŠNĚNÍ 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cs-CZ" sz="1800" dirty="0" smtClean="0">
                <a:solidFill>
                  <a:srgbClr val="002060"/>
                </a:solidFill>
              </a:rPr>
              <a:t>STĚNY VÝVARU VE TVARU ZBORCENÉ PLOCHY (OPROTI PŮVODNÍM NÁVRHŮM A PD, MAT. ŽELEZOBETON)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cs-CZ" sz="1800" dirty="0" smtClean="0">
                <a:solidFill>
                  <a:srgbClr val="002060"/>
                </a:solidFill>
              </a:rPr>
              <a:t>NAVAZUJÍCÍ ODPADNÍ KORYTO O KAPACITĚ NA MAX. PRŮTOK OBOU SPODNÍCH VÝPUSTÍ, TJ. 16 m</a:t>
            </a:r>
            <a:r>
              <a:rPr lang="cs-CZ" sz="1800" baseline="30000" dirty="0" smtClean="0">
                <a:solidFill>
                  <a:srgbClr val="002060"/>
                </a:solidFill>
              </a:rPr>
              <a:t>3</a:t>
            </a:r>
            <a:r>
              <a:rPr lang="cs-CZ" sz="1800" dirty="0" smtClean="0">
                <a:solidFill>
                  <a:srgbClr val="002060"/>
                </a:solidFill>
              </a:rPr>
              <a:t>/s</a:t>
            </a:r>
          </a:p>
        </p:txBody>
      </p:sp>
      <p:pic>
        <p:nvPicPr>
          <p:cNvPr id="5" name="Obrázek 4"/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518064" y="3445933"/>
            <a:ext cx="5673937" cy="341206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Obrázek 5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88533"/>
            <a:ext cx="6518064" cy="5469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061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0" y="110066"/>
            <a:ext cx="3987800" cy="990600"/>
          </a:xfrm>
        </p:spPr>
        <p:txBody>
          <a:bodyPr>
            <a:normAutofit/>
          </a:bodyPr>
          <a:lstStyle/>
          <a:p>
            <a:r>
              <a:rPr lang="cs-CZ" sz="4000" b="1" dirty="0" smtClean="0"/>
              <a:t>STÁVAJÍCÍ STAV</a:t>
            </a:r>
            <a:endParaRPr lang="cs-CZ" sz="4000" b="1" dirty="0"/>
          </a:p>
        </p:txBody>
      </p:sp>
      <p:sp>
        <p:nvSpPr>
          <p:cNvPr id="16" name="Podnadpis 2"/>
          <p:cNvSpPr>
            <a:spLocks noGrp="1"/>
          </p:cNvSpPr>
          <p:nvPr>
            <p:ph type="subTitle" idx="1"/>
          </p:nvPr>
        </p:nvSpPr>
        <p:spPr>
          <a:xfrm>
            <a:off x="5630333" y="495300"/>
            <a:ext cx="6561667" cy="5326117"/>
          </a:xfrm>
        </p:spPr>
        <p:txBody>
          <a:bodyPr>
            <a:normAutofit/>
          </a:bodyPr>
          <a:lstStyle/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cs-CZ" dirty="0" smtClean="0">
                <a:solidFill>
                  <a:srgbClr val="002060"/>
                </a:solidFill>
              </a:rPr>
              <a:t>POSOUZENÍ KAPACITY ODTOKOVÉHO KORYTA POMOCÍ 1D MATEMATICKÉHO MODELU (HEC-RAS)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cs-CZ" dirty="0" smtClean="0">
                <a:solidFill>
                  <a:srgbClr val="002060"/>
                </a:solidFill>
              </a:rPr>
              <a:t>POSOUZENÍ KAPACITY VÝVARU A ODTOKOVÉHO KORYTA POMOCÍ 3D MATEMATICKÉHO MODELU (</a:t>
            </a:r>
            <a:r>
              <a:rPr lang="cs-CZ" dirty="0" err="1" smtClean="0">
                <a:solidFill>
                  <a:srgbClr val="002060"/>
                </a:solidFill>
              </a:rPr>
              <a:t>OpenFOAM</a:t>
            </a:r>
            <a:r>
              <a:rPr lang="cs-CZ" dirty="0" smtClean="0">
                <a:solidFill>
                  <a:srgbClr val="002060"/>
                </a:solidFill>
              </a:rPr>
              <a:t>)</a:t>
            </a:r>
          </a:p>
        </p:txBody>
      </p:sp>
      <p:pic>
        <p:nvPicPr>
          <p:cNvPr id="7" name="Obrázek 6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1100666"/>
            <a:ext cx="6028267" cy="2768601"/>
          </a:xfrm>
          <a:prstGeom prst="rect">
            <a:avLst/>
          </a:prstGeom>
        </p:spPr>
      </p:pic>
      <p:pic>
        <p:nvPicPr>
          <p:cNvPr id="8" name="Obrázek 7"/>
          <p:cNvPicPr/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72667" y="2160642"/>
            <a:ext cx="6519333" cy="4697358"/>
          </a:xfrm>
          <a:prstGeom prst="rect">
            <a:avLst/>
          </a:prstGeom>
        </p:spPr>
      </p:pic>
      <p:pic>
        <p:nvPicPr>
          <p:cNvPr id="9" name="Obrázek 8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9133" y="3869267"/>
            <a:ext cx="4834467" cy="2988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3540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0" y="110066"/>
            <a:ext cx="3987800" cy="990600"/>
          </a:xfrm>
        </p:spPr>
        <p:txBody>
          <a:bodyPr>
            <a:normAutofit/>
          </a:bodyPr>
          <a:lstStyle/>
          <a:p>
            <a:r>
              <a:rPr lang="cs-CZ" sz="4000" b="1" dirty="0" smtClean="0"/>
              <a:t>STÁVAJÍCÍ STAV</a:t>
            </a:r>
            <a:endParaRPr lang="cs-CZ" sz="4000" b="1" dirty="0"/>
          </a:p>
        </p:txBody>
      </p:sp>
      <p:sp>
        <p:nvSpPr>
          <p:cNvPr id="16" name="Podnadpis 2"/>
          <p:cNvSpPr>
            <a:spLocks noGrp="1"/>
          </p:cNvSpPr>
          <p:nvPr>
            <p:ph type="subTitle" idx="1"/>
          </p:nvPr>
        </p:nvSpPr>
        <p:spPr>
          <a:xfrm>
            <a:off x="5630333" y="495300"/>
            <a:ext cx="6561667" cy="5326117"/>
          </a:xfrm>
        </p:spPr>
        <p:txBody>
          <a:bodyPr>
            <a:normAutofit/>
          </a:bodyPr>
          <a:lstStyle/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cs-CZ" dirty="0" smtClean="0">
                <a:solidFill>
                  <a:srgbClr val="002060"/>
                </a:solidFill>
              </a:rPr>
              <a:t>KAPACITA ODTOKOVÉHO KORYTA JE CCA 16 m</a:t>
            </a:r>
            <a:r>
              <a:rPr lang="cs-CZ" baseline="30000" dirty="0" smtClean="0">
                <a:solidFill>
                  <a:srgbClr val="002060"/>
                </a:solidFill>
              </a:rPr>
              <a:t>3</a:t>
            </a:r>
            <a:r>
              <a:rPr lang="cs-CZ" dirty="0" smtClean="0">
                <a:solidFill>
                  <a:srgbClr val="002060"/>
                </a:solidFill>
              </a:rPr>
              <a:t>/s A MĚLA BY BÝT DOSTATEČNÁ PRO MAX. PRŮTOK OBĚMA SPODNÍMI VÝPUSTMI, KAPACITA ODPOVÍDÁ CCA Q20-Q50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cs-CZ" dirty="0" smtClean="0">
                <a:solidFill>
                  <a:srgbClr val="002060"/>
                </a:solidFill>
              </a:rPr>
              <a:t>PŘI MAX. OTEVŘENÍ KLESÁ HYDRODYN. TLAK V UZÁVĚRU – V TOMTO MÍSTĚ BY MĚL BÝT NEJVYŠŠÍ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cs-CZ" dirty="0" smtClean="0">
                <a:solidFill>
                  <a:srgbClr val="002060"/>
                </a:solidFill>
              </a:rPr>
              <a:t>PODTLAKY V TLUMÍCÍ KOMOŘE A ZA UZÁVĚREM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endParaRPr lang="cs-CZ" dirty="0" smtClean="0">
              <a:solidFill>
                <a:srgbClr val="002060"/>
              </a:solidFill>
            </a:endParaRPr>
          </a:p>
        </p:txBody>
      </p:sp>
      <p:pic>
        <p:nvPicPr>
          <p:cNvPr id="10" name="Obrázek 9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989541"/>
            <a:ext cx="5969000" cy="2752726"/>
          </a:xfrm>
          <a:prstGeom prst="rect">
            <a:avLst/>
          </a:prstGeom>
        </p:spPr>
      </p:pic>
      <p:pic>
        <p:nvPicPr>
          <p:cNvPr id="12" name="Obrázek 11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5833" y="3733801"/>
            <a:ext cx="4682067" cy="3115733"/>
          </a:xfrm>
          <a:prstGeom prst="rect">
            <a:avLst/>
          </a:prstGeom>
        </p:spPr>
      </p:pic>
      <p:pic>
        <p:nvPicPr>
          <p:cNvPr id="13" name="Obrázek 12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85467" y="3657600"/>
            <a:ext cx="4690533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856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0" y="279399"/>
            <a:ext cx="6057900" cy="1202267"/>
          </a:xfrm>
        </p:spPr>
        <p:txBody>
          <a:bodyPr>
            <a:normAutofit fontScale="90000"/>
          </a:bodyPr>
          <a:lstStyle/>
          <a:p>
            <a:r>
              <a:rPr lang="cs-CZ" sz="4000" b="1" dirty="0" smtClean="0"/>
              <a:t>NÁVRH ZMĚNY MAX. OTEVŘENÍ ROZSTŘIKOVACÍCH UZÁVĚRŮ</a:t>
            </a:r>
            <a:endParaRPr lang="cs-CZ" sz="4000" b="1" dirty="0"/>
          </a:p>
        </p:txBody>
      </p:sp>
      <p:sp>
        <p:nvSpPr>
          <p:cNvPr id="16" name="Podnadpis 2"/>
          <p:cNvSpPr>
            <a:spLocks noGrp="1"/>
          </p:cNvSpPr>
          <p:nvPr>
            <p:ph type="subTitle" idx="1"/>
          </p:nvPr>
        </p:nvSpPr>
        <p:spPr>
          <a:xfrm>
            <a:off x="5630333" y="495300"/>
            <a:ext cx="6561667" cy="5326117"/>
          </a:xfrm>
        </p:spPr>
        <p:txBody>
          <a:bodyPr>
            <a:normAutofit/>
          </a:bodyPr>
          <a:lstStyle/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cs-CZ" dirty="0" smtClean="0">
                <a:solidFill>
                  <a:srgbClr val="002060"/>
                </a:solidFill>
              </a:rPr>
              <a:t>DOPORUČENÁ HODNOTA MAX. OTEVŘENÍ 200 mm (PŘI OTEVŘENÍ V ROZMEZÍ 200-320 mm JIŽ NEDOCHÁZÍ K NAVYŠOVÁNÍ PRŮTOKU)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cs-CZ" dirty="0" smtClean="0">
                <a:solidFill>
                  <a:srgbClr val="002060"/>
                </a:solidFill>
              </a:rPr>
              <a:t>POSOUZENÍ PROVEDENO PRO OT. 250 A 200 mm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cs-CZ" b="1" dirty="0" smtClean="0">
                <a:solidFill>
                  <a:srgbClr val="002060"/>
                </a:solidFill>
              </a:rPr>
              <a:t>NÁVRH NASTAVENÍ MAX. OTEVŘENÍ: 200 mm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cs-CZ" dirty="0" smtClean="0">
                <a:solidFill>
                  <a:srgbClr val="002060"/>
                </a:solidFill>
              </a:rPr>
              <a:t>BEZ ZAVZDUŠNĚNÍ DOCHÁZÍ K VZNIKU PODTLAKŮ V TK A VE VÝTOKOVÉHO PAPRSKU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endParaRPr lang="cs-CZ" dirty="0" smtClean="0">
              <a:solidFill>
                <a:srgbClr val="002060"/>
              </a:solidFill>
            </a:endParaRPr>
          </a:p>
          <a:p>
            <a:pPr marL="800100" lvl="1" indent="-342900" algn="l">
              <a:buFont typeface="Arial" panose="020B0604020202020204" pitchFamily="34" charset="0"/>
              <a:buChar char="•"/>
            </a:pPr>
            <a:endParaRPr lang="cs-CZ" dirty="0" smtClean="0">
              <a:solidFill>
                <a:srgbClr val="002060"/>
              </a:solidFill>
            </a:endParaRPr>
          </a:p>
        </p:txBody>
      </p:sp>
      <p:pic>
        <p:nvPicPr>
          <p:cNvPr id="7" name="Obrázek 6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328035"/>
            <a:ext cx="4699000" cy="3529965"/>
          </a:xfrm>
          <a:prstGeom prst="rect">
            <a:avLst/>
          </a:prstGeom>
        </p:spPr>
      </p:pic>
      <p:pic>
        <p:nvPicPr>
          <p:cNvPr id="8" name="Obrázek 7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08133" y="3328035"/>
            <a:ext cx="6383867" cy="3529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8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0" y="279399"/>
            <a:ext cx="6057900" cy="1202267"/>
          </a:xfrm>
        </p:spPr>
        <p:txBody>
          <a:bodyPr>
            <a:normAutofit fontScale="90000"/>
          </a:bodyPr>
          <a:lstStyle/>
          <a:p>
            <a:r>
              <a:rPr lang="cs-CZ" sz="4000" b="1" dirty="0" smtClean="0"/>
              <a:t>NÁVRH ZMĚNY MAX. OTEVŘENÍ ROZSTŘIKOVACÍCH UZÁVĚRŮ</a:t>
            </a:r>
            <a:endParaRPr lang="cs-CZ" sz="4000" b="1" dirty="0"/>
          </a:p>
        </p:txBody>
      </p:sp>
      <p:sp>
        <p:nvSpPr>
          <p:cNvPr id="16" name="Podnadpis 2"/>
          <p:cNvSpPr>
            <a:spLocks noGrp="1"/>
          </p:cNvSpPr>
          <p:nvPr>
            <p:ph type="subTitle" idx="1"/>
          </p:nvPr>
        </p:nvSpPr>
        <p:spPr>
          <a:xfrm>
            <a:off x="5630333" y="495300"/>
            <a:ext cx="6561667" cy="5326117"/>
          </a:xfrm>
        </p:spPr>
        <p:txBody>
          <a:bodyPr>
            <a:normAutofit/>
          </a:bodyPr>
          <a:lstStyle/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cs-CZ" dirty="0" smtClean="0">
                <a:solidFill>
                  <a:srgbClr val="002060"/>
                </a:solidFill>
              </a:rPr>
              <a:t>DOPORUČENÁ HODNOTA MAX. OTEVŘENÍ 200 mm (PŘI OTEVŘENÍ V ROZMEZÍ 200-320 mm JIŽ NEDOCHÁZÍ K NAVYŠOVÁNÍ PRŮTOKU)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cs-CZ" dirty="0" smtClean="0">
                <a:solidFill>
                  <a:srgbClr val="002060"/>
                </a:solidFill>
              </a:rPr>
              <a:t>POSOUZENÍ PROVEDENO PRO OT. 250 A 200 mm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cs-CZ" b="1" dirty="0" smtClean="0">
                <a:solidFill>
                  <a:srgbClr val="002060"/>
                </a:solidFill>
              </a:rPr>
              <a:t>NÁVRH NASTAVENÍ MAX. OTEVŘENÍ: 200 mm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cs-CZ" dirty="0" smtClean="0">
                <a:solidFill>
                  <a:srgbClr val="002060"/>
                </a:solidFill>
              </a:rPr>
              <a:t>BEZ ZAVZDUŠNĚNÍ DOCHÁZÍ K VZNIKU PODTLAKŮ V TK A VE VÝTOKOVÉHO PAPRSKU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endParaRPr lang="cs-CZ" dirty="0" smtClean="0">
              <a:solidFill>
                <a:srgbClr val="002060"/>
              </a:solidFill>
            </a:endParaRPr>
          </a:p>
          <a:p>
            <a:pPr marL="800100" lvl="1" indent="-342900" algn="l">
              <a:buFont typeface="Arial" panose="020B0604020202020204" pitchFamily="34" charset="0"/>
              <a:buChar char="•"/>
            </a:pPr>
            <a:endParaRPr lang="cs-CZ" dirty="0" smtClean="0">
              <a:solidFill>
                <a:srgbClr val="002060"/>
              </a:solidFill>
            </a:endParaRPr>
          </a:p>
        </p:txBody>
      </p:sp>
      <p:pic>
        <p:nvPicPr>
          <p:cNvPr id="6" name="Obrázek 5"/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549" b="5751"/>
          <a:stretch/>
        </p:blipFill>
        <p:spPr bwMode="auto">
          <a:xfrm>
            <a:off x="5850467" y="3344333"/>
            <a:ext cx="6341533" cy="351366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Obrázek 8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3344333"/>
            <a:ext cx="5080000" cy="3513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819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0" y="279399"/>
            <a:ext cx="6057900" cy="1202267"/>
          </a:xfrm>
        </p:spPr>
        <p:txBody>
          <a:bodyPr>
            <a:normAutofit/>
          </a:bodyPr>
          <a:lstStyle/>
          <a:p>
            <a:r>
              <a:rPr lang="cs-CZ" sz="4000" b="1" dirty="0" smtClean="0"/>
              <a:t>NÁVRH ZAVZDUŠNĚNÍ TLUMÍCÍ KOMORY</a:t>
            </a:r>
            <a:endParaRPr lang="cs-CZ" sz="4000" b="1" dirty="0"/>
          </a:p>
        </p:txBody>
      </p:sp>
      <p:sp>
        <p:nvSpPr>
          <p:cNvPr id="16" name="Podnadpis 2"/>
          <p:cNvSpPr>
            <a:spLocks noGrp="1"/>
          </p:cNvSpPr>
          <p:nvPr>
            <p:ph type="subTitle" idx="1"/>
          </p:nvPr>
        </p:nvSpPr>
        <p:spPr>
          <a:xfrm>
            <a:off x="5630333" y="495300"/>
            <a:ext cx="6561667" cy="5326117"/>
          </a:xfrm>
        </p:spPr>
        <p:txBody>
          <a:bodyPr>
            <a:normAutofit/>
          </a:bodyPr>
          <a:lstStyle/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cs-CZ" dirty="0" smtClean="0">
                <a:solidFill>
                  <a:srgbClr val="002060"/>
                </a:solidFill>
              </a:rPr>
              <a:t>VYPOČTENY PRŮTOKY VZDUCHU A STANOVENY MINIMÁLNÍ DIMENZE ZAVZDUŠŇOVACÍCH POTRUBÍ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cs-CZ" b="1" dirty="0" smtClean="0">
                <a:solidFill>
                  <a:srgbClr val="002060"/>
                </a:solidFill>
              </a:rPr>
              <a:t>NÁVRH ZAVZDUŠNĚNÍ TK: DN 500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cs-CZ" dirty="0" smtClean="0">
                <a:solidFill>
                  <a:srgbClr val="002060"/>
                </a:solidFill>
              </a:rPr>
              <a:t>POSOUZENÍ PROVEDENO V KOMBINACI S DOPORUČENÝM OTEVŘENÍM RU 200 mm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cs-CZ" dirty="0" smtClean="0">
                <a:solidFill>
                  <a:srgbClr val="002060"/>
                </a:solidFill>
              </a:rPr>
              <a:t>URYCHLENÍ VÝTOKOVÉHO PAPRSKU ZPŮSOBÍ JEHO VĚTŠÍ DOSAH, TLAK VODY DO ODTOKOVÉHO KORYTA A VYBŘEŽOVÁNÍ V MÍSTĚ HRDLA VÝVARU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cs-CZ" dirty="0" smtClean="0">
                <a:solidFill>
                  <a:srgbClr val="002060"/>
                </a:solidFill>
              </a:rPr>
              <a:t>ZAVZDUŠNĚNÍ VŠAK ELIMINUJE DOSTATEČNĚ PODTLAKY 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endParaRPr lang="cs-CZ" dirty="0" smtClean="0">
              <a:solidFill>
                <a:srgbClr val="002060"/>
              </a:solidFill>
            </a:endParaRPr>
          </a:p>
        </p:txBody>
      </p:sp>
      <p:pic>
        <p:nvPicPr>
          <p:cNvPr id="6" name="Obrázek 5"/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3784600"/>
            <a:ext cx="6057900" cy="30734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Obrázek 8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46800" y="3547533"/>
            <a:ext cx="6045200" cy="3310467"/>
          </a:xfrm>
          <a:prstGeom prst="rect">
            <a:avLst/>
          </a:prstGeom>
        </p:spPr>
      </p:pic>
      <p:pic>
        <p:nvPicPr>
          <p:cNvPr id="10" name="Obrázek 9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67567" y="1625760"/>
            <a:ext cx="2806700" cy="1926590"/>
          </a:xfrm>
          <a:prstGeom prst="rect">
            <a:avLst/>
          </a:prstGeom>
        </p:spPr>
      </p:pic>
      <p:pic>
        <p:nvPicPr>
          <p:cNvPr id="11" name="Obrázek 10"/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622848"/>
            <a:ext cx="2914650" cy="1924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5980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0" y="279399"/>
            <a:ext cx="6057900" cy="1202267"/>
          </a:xfrm>
        </p:spPr>
        <p:txBody>
          <a:bodyPr>
            <a:normAutofit/>
          </a:bodyPr>
          <a:lstStyle/>
          <a:p>
            <a:r>
              <a:rPr lang="cs-CZ" sz="4000" b="1" dirty="0" smtClean="0"/>
              <a:t>NÁVRH ÚPRAVY VÝVARU A ODTOKOVÉHO KORYTA</a:t>
            </a:r>
            <a:endParaRPr lang="cs-CZ" sz="4000" b="1" dirty="0"/>
          </a:p>
        </p:txBody>
      </p:sp>
      <p:sp>
        <p:nvSpPr>
          <p:cNvPr id="16" name="Podnadpis 2"/>
          <p:cNvSpPr>
            <a:spLocks noGrp="1"/>
          </p:cNvSpPr>
          <p:nvPr>
            <p:ph type="subTitle" idx="1"/>
          </p:nvPr>
        </p:nvSpPr>
        <p:spPr>
          <a:xfrm>
            <a:off x="5630334" y="495300"/>
            <a:ext cx="6417734" cy="5326117"/>
          </a:xfrm>
        </p:spPr>
        <p:txBody>
          <a:bodyPr>
            <a:normAutofit/>
          </a:bodyPr>
          <a:lstStyle/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cs-CZ" dirty="0" smtClean="0">
                <a:solidFill>
                  <a:srgbClr val="002060"/>
                </a:solidFill>
              </a:rPr>
              <a:t>V SOUČASNÉ DOBĚ SCHVÁLENÝ ZÁMĚR NA PROJEKTOVOU PŘÍPRAVU ZKAPACITNĚNÍ ODTOKOVÉHO KORYTA (Q100 = 24,6 m</a:t>
            </a:r>
            <a:r>
              <a:rPr lang="cs-CZ" baseline="30000" dirty="0" smtClean="0">
                <a:solidFill>
                  <a:srgbClr val="002060"/>
                </a:solidFill>
              </a:rPr>
              <a:t>3</a:t>
            </a:r>
            <a:r>
              <a:rPr lang="cs-CZ" dirty="0" smtClean="0">
                <a:solidFill>
                  <a:srgbClr val="002060"/>
                </a:solidFill>
              </a:rPr>
              <a:t>/s) VČETNĚ NOVÉHO LG PROFILU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cs-CZ" b="1" dirty="0" smtClean="0">
                <a:solidFill>
                  <a:srgbClr val="002060"/>
                </a:solidFill>
              </a:rPr>
              <a:t>NÁVRH ÚPRAVY VÝVARU: NAPOJENÍ NA PLÁNOVANÉ KORYTO ÚPRAVOU HRDLA VÝVARU, NAVÝŠENÍ LEVÉHO BŘEHU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cs-CZ" dirty="0" smtClean="0">
                <a:solidFill>
                  <a:srgbClr val="002060"/>
                </a:solidFill>
              </a:rPr>
              <a:t>BEZ ZMĚNY STĚN VÝVARU S OHLEDEM NA INVESTIČNÍ NÁDKLADY A ČETNOST PŘEVÁDĚNÍ TAK VYSOKÉHO PRŮTOKU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cs-CZ" dirty="0" smtClean="0">
                <a:solidFill>
                  <a:srgbClr val="002060"/>
                </a:solidFill>
              </a:rPr>
              <a:t>URYCHLENÍ VÝTOKOVÉHO PAPRSKU ZPŮSOBÍ JEHO VĚTŠÍ DOSAH, TLAK VODY DO ODTOKOVÉHO KORYTA, „VYSÁVÁNÍ“ VODY Z VÝVARU, VZNIK VLNY A ROZSTŘIKU V MÍSTĚ PRAHU VÝVARU A VYBŘEŽOVÁNÍ V MÍSTĚ HRDLA VÝVARU</a:t>
            </a:r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81666"/>
            <a:ext cx="4639733" cy="2129306"/>
          </a:xfrm>
          <a:prstGeom prst="rect">
            <a:avLst/>
          </a:prstGeom>
        </p:spPr>
      </p:pic>
      <p:pic>
        <p:nvPicPr>
          <p:cNvPr id="8" name="Obrázek 7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610973"/>
            <a:ext cx="5918200" cy="3247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915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796</TotalTime>
  <Words>1170</Words>
  <Application>Microsoft Office PowerPoint</Application>
  <PresentationFormat>Širokoúhlá obrazovka</PresentationFormat>
  <Paragraphs>93</Paragraphs>
  <Slides>17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17</vt:i4>
      </vt:variant>
    </vt:vector>
  </HeadingPairs>
  <TitlesOfParts>
    <vt:vector size="22" baseType="lpstr">
      <vt:lpstr>Arial</vt:lpstr>
      <vt:lpstr>Arial Black</vt:lpstr>
      <vt:lpstr>Calibri</vt:lpstr>
      <vt:lpstr>Calibri Light</vt:lpstr>
      <vt:lpstr>Motiv Office</vt:lpstr>
      <vt:lpstr>VD KŘÍMOV 3. PROVOZNÍ UZÁVĚR SV 800 ROZŠÍŘENÍ STUDIE TLUMENÍ KINETICKÉ ENERGIE</vt:lpstr>
      <vt:lpstr>CÍL STUDIE</vt:lpstr>
      <vt:lpstr>STÁVAJÍCÍ STAV</vt:lpstr>
      <vt:lpstr>STÁVAJÍCÍ STAV</vt:lpstr>
      <vt:lpstr>STÁVAJÍCÍ STAV</vt:lpstr>
      <vt:lpstr>NÁVRH ZMĚNY MAX. OTEVŘENÍ ROZSTŘIKOVACÍCH UZÁVĚRŮ</vt:lpstr>
      <vt:lpstr>NÁVRH ZMĚNY MAX. OTEVŘENÍ ROZSTŘIKOVACÍCH UZÁVĚRŮ</vt:lpstr>
      <vt:lpstr>NÁVRH ZAVZDUŠNĚNÍ TLUMÍCÍ KOMORY</vt:lpstr>
      <vt:lpstr>NÁVRH ÚPRAVY VÝVARU A ODTOKOVÉHO KORYTA</vt:lpstr>
      <vt:lpstr>NÁVRH ÚPRAVY VÝVARU A ODTOKOVÉHO KORYTA</vt:lpstr>
      <vt:lpstr>NÁVRH DEFLEKTORU TLUMÍCÍCH KOMOR</vt:lpstr>
      <vt:lpstr>NÁVRH DEFLEKTORU TLUMÍCÍCH KOMOR</vt:lpstr>
      <vt:lpstr>NÁVRH DEFLEKTORU TLUMÍCÍCH KOMOR, KOMBINACE S NÁVRHEM VÝVARU</vt:lpstr>
      <vt:lpstr>NÁVRH DEFLEKTORU TLUMÍCÍCH KOMOR, KOMBINACE S NÁVRHEM VÝVARU</vt:lpstr>
      <vt:lpstr>ZÁVĚRY – DOPORUČENÍ</vt:lpstr>
      <vt:lpstr>VYPOŘÁDÁNÍ PŘIPOMÍNEK, ZÁVĚRY ZVV</vt:lpstr>
      <vt:lpstr>VYPOŘÁDÁNÍ PŘIPOMÍNEK, ZÁVĚRY ZVV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VD BLATNO</dc:title>
  <dc:creator>Rudolf Tomáš</dc:creator>
  <cp:lastModifiedBy>Rudolf Tomáš</cp:lastModifiedBy>
  <cp:revision>65</cp:revision>
  <dcterms:created xsi:type="dcterms:W3CDTF">2018-12-04T08:45:33Z</dcterms:created>
  <dcterms:modified xsi:type="dcterms:W3CDTF">2020-01-08T10:35:08Z</dcterms:modified>
</cp:coreProperties>
</file>