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57" r:id="rId4"/>
    <p:sldId id="264" r:id="rId5"/>
    <p:sldId id="265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F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39B09-72AD-45D1-8241-F96F4AA979C9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8F947D-A758-4C19-854C-122A93CFDB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339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1A353-48B9-4851-A896-C6B7CB6C0B5C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3881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1A353-48B9-4851-A896-C6B7CB6C0B5C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0877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1A353-48B9-4851-A896-C6B7CB6C0B5C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521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1A353-48B9-4851-A896-C6B7CB6C0B5C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6575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1A353-48B9-4851-A896-C6B7CB6C0B5C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6575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2336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9348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884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2248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9044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677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51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95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88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216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757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DA76E-7D41-4552-A5F4-6A8DB45E5D51}" type="datetimeFigureOut">
              <a:rPr lang="cs-CZ" smtClean="0"/>
              <a:t>26.07.2020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08F9A-8F24-461A-960A-8F3D58184E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561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267214" y="1181705"/>
            <a:ext cx="84804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ZÁKLADNÍ INFORMACE O STAVBĚ</a:t>
            </a:r>
          </a:p>
        </p:txBody>
      </p:sp>
      <p:sp>
        <p:nvSpPr>
          <p:cNvPr id="16" name="TextovéPole 13">
            <a:extLst>
              <a:ext uri="{FF2B5EF4-FFF2-40B4-BE49-F238E27FC236}">
                <a16:creationId xmlns:a16="http://schemas.microsoft.com/office/drawing/2014/main" id="{7FC200F3-D065-46E1-9A4D-D3BA5F5B8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932568"/>
            <a:ext cx="4602034" cy="347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lnSpc>
                <a:spcPct val="20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+mn-lt"/>
              </a:rPr>
              <a:t>Název stavby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	VD Očihov – funkční objekty</a:t>
            </a:r>
          </a:p>
          <a:p>
            <a:pPr marL="342900" lvl="1" indent="-342900" eaLnBrk="1" hangingPunct="1">
              <a:lnSpc>
                <a:spcPct val="20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+mn-lt"/>
              </a:rPr>
              <a:t>Místo stavby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	extravilán, cca 1 km od Očihova</a:t>
            </a:r>
          </a:p>
          <a:p>
            <a:pPr marL="342900" lvl="1" indent="-342900" eaLnBrk="1" hangingPunct="1">
              <a:lnSpc>
                <a:spcPct val="20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+mn-lt"/>
              </a:rPr>
              <a:t>KÚ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		Očihov</a:t>
            </a:r>
          </a:p>
          <a:p>
            <a:pPr marL="342900" lvl="1" indent="-342900" eaLnBrk="1" hangingPunct="1">
              <a:lnSpc>
                <a:spcPct val="20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+mn-lt"/>
              </a:rPr>
              <a:t>Vodoprávní úřad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	</a:t>
            </a:r>
            <a:r>
              <a:rPr lang="cs-CZ" sz="1400" b="0" dirty="0" err="1">
                <a:solidFill>
                  <a:schemeClr val="tx1"/>
                </a:solidFill>
                <a:latin typeface="+mn-lt"/>
              </a:rPr>
              <a:t>MěÚ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 Podbořany</a:t>
            </a:r>
          </a:p>
          <a:p>
            <a:pPr marL="342900" lvl="1" indent="-342900" eaLnBrk="1" hangingPunct="1">
              <a:lnSpc>
                <a:spcPct val="20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+mn-lt"/>
              </a:rPr>
              <a:t>Vodní tok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	</a:t>
            </a:r>
            <a:r>
              <a:rPr lang="cs-CZ" sz="1400" b="0" dirty="0" err="1">
                <a:solidFill>
                  <a:schemeClr val="tx1"/>
                </a:solidFill>
                <a:latin typeface="+mn-lt"/>
              </a:rPr>
              <a:t>Valovský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 potok</a:t>
            </a:r>
          </a:p>
          <a:p>
            <a:pPr marL="342900" lvl="1" indent="-342900" eaLnBrk="1" hangingPunct="1">
              <a:lnSpc>
                <a:spcPct val="20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+mn-lt"/>
              </a:rPr>
              <a:t>Stavebník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	Povodí Ohře, s. p.</a:t>
            </a:r>
          </a:p>
          <a:p>
            <a:pPr marL="342900" lvl="1" indent="-342900" eaLnBrk="1" hangingPunct="1">
              <a:lnSpc>
                <a:spcPct val="20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+mn-lt"/>
              </a:rPr>
              <a:t>Projektant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	HG Partner s.r.o.</a:t>
            </a:r>
          </a:p>
          <a:p>
            <a:pPr marL="342900" lvl="1" indent="-342900" eaLnBrk="1" hangingPunct="1">
              <a:lnSpc>
                <a:spcPct val="20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+mn-lt"/>
              </a:rPr>
              <a:t>Stupeň PD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	DSJ</a:t>
            </a:r>
          </a:p>
        </p:txBody>
      </p:sp>
      <p:grpSp>
        <p:nvGrpSpPr>
          <p:cNvPr id="8" name="Skupina 7"/>
          <p:cNvGrpSpPr/>
          <p:nvPr/>
        </p:nvGrpSpPr>
        <p:grpSpPr>
          <a:xfrm>
            <a:off x="0" y="528711"/>
            <a:ext cx="9144137" cy="591429"/>
            <a:chOff x="0" y="113582"/>
            <a:chExt cx="9144000" cy="924653"/>
          </a:xfrm>
        </p:grpSpPr>
        <p:sp>
          <p:nvSpPr>
            <p:cNvPr id="9" name="Rectangle 8"/>
            <p:cNvSpPr txBox="1">
              <a:spLocks noChangeArrowheads="1"/>
            </p:cNvSpPr>
            <p:nvPr/>
          </p:nvSpPr>
          <p:spPr bwMode="auto">
            <a:xfrm>
              <a:off x="267210" y="113582"/>
              <a:ext cx="8748712" cy="80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l" eaLnBrk="1" hangingPunct="1"/>
              <a:r>
                <a:rPr lang="cs-CZ" sz="2000" dirty="0">
                  <a:solidFill>
                    <a:srgbClr val="0070C0"/>
                  </a:solidFill>
                </a:rPr>
                <a:t>VD Očihov – funkční objekty</a:t>
              </a:r>
              <a:endParaRPr lang="cs-CZ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Obdélník 9"/>
            <p:cNvSpPr/>
            <p:nvPr/>
          </p:nvSpPr>
          <p:spPr>
            <a:xfrm>
              <a:off x="0" y="965210"/>
              <a:ext cx="9144000" cy="7302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sz="1800" b="0"/>
            </a:p>
          </p:txBody>
        </p:sp>
      </p:grpSp>
      <p:pic>
        <p:nvPicPr>
          <p:cNvPr id="2" name="Obrázek 1">
            <a:extLst>
              <a:ext uri="{FF2B5EF4-FFF2-40B4-BE49-F238E27FC236}">
                <a16:creationId xmlns:a16="http://schemas.microsoft.com/office/drawing/2014/main" id="{9FF3DCA5-FF02-43B7-8C6A-77FB9E18C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7214" y="2112730"/>
            <a:ext cx="4343277" cy="311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839529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267214" y="1181705"/>
            <a:ext cx="8876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ROZSAH STAVBY</a:t>
            </a:r>
          </a:p>
        </p:txBody>
      </p:sp>
      <p:grpSp>
        <p:nvGrpSpPr>
          <p:cNvPr id="9" name="Skupina 8"/>
          <p:cNvGrpSpPr/>
          <p:nvPr/>
        </p:nvGrpSpPr>
        <p:grpSpPr>
          <a:xfrm>
            <a:off x="0" y="528711"/>
            <a:ext cx="9144137" cy="591429"/>
            <a:chOff x="0" y="113582"/>
            <a:chExt cx="9144000" cy="924653"/>
          </a:xfrm>
        </p:grpSpPr>
        <p:sp>
          <p:nvSpPr>
            <p:cNvPr id="10" name="Rectangle 8"/>
            <p:cNvSpPr txBox="1">
              <a:spLocks noChangeArrowheads="1"/>
            </p:cNvSpPr>
            <p:nvPr/>
          </p:nvSpPr>
          <p:spPr bwMode="auto">
            <a:xfrm>
              <a:off x="267210" y="113582"/>
              <a:ext cx="8748712" cy="80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l" eaLnBrk="1" hangingPunct="1"/>
              <a:r>
                <a:rPr lang="cs-CZ" sz="2000" dirty="0">
                  <a:solidFill>
                    <a:srgbClr val="0070C0"/>
                  </a:solidFill>
                </a:rPr>
                <a:t>VD Očihov – funkční objekty</a:t>
              </a:r>
              <a:endParaRPr lang="cs-CZ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0" y="965210"/>
              <a:ext cx="9144000" cy="7302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sz="1800" b="0"/>
            </a:p>
          </p:txBody>
        </p:sp>
      </p:grpSp>
      <p:pic>
        <p:nvPicPr>
          <p:cNvPr id="2" name="Obrázek 1">
            <a:extLst>
              <a:ext uri="{FF2B5EF4-FFF2-40B4-BE49-F238E27FC236}">
                <a16:creationId xmlns:a16="http://schemas.microsoft.com/office/drawing/2014/main" id="{9F161BA5-E927-496D-BCAE-EB6FC1D3E4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9" r="1101"/>
          <a:stretch/>
        </p:blipFill>
        <p:spPr>
          <a:xfrm>
            <a:off x="100657" y="1612602"/>
            <a:ext cx="8915400" cy="4913537"/>
          </a:xfrm>
          <a:prstGeom prst="rect">
            <a:avLst/>
          </a:prstGeom>
        </p:spPr>
      </p:pic>
      <p:sp>
        <p:nvSpPr>
          <p:cNvPr id="21" name="TextovéPole 13">
            <a:extLst>
              <a:ext uri="{FF2B5EF4-FFF2-40B4-BE49-F238E27FC236}">
                <a16:creationId xmlns:a16="http://schemas.microsoft.com/office/drawing/2014/main" id="{CB5B2DC6-DFBE-41E4-8A0D-537326741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7713" y="5253254"/>
            <a:ext cx="3913486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 marL="342900" indent="-3429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</a:rPr>
              <a:t>SO 01 – Rekonstrukce výpustného zařízení</a:t>
            </a:r>
          </a:p>
          <a:p>
            <a:pPr marL="342900" lvl="1" indent="-342900" eaLnBrk="1" hangingPunct="1"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</a:rPr>
              <a:t>SO 02 – Oprava přelivu</a:t>
            </a:r>
          </a:p>
          <a:p>
            <a:pPr marL="342900" lvl="1" indent="-342900" eaLnBrk="1" hangingPunct="1"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</a:rPr>
              <a:t>SO 03 – Kácení</a:t>
            </a:r>
          </a:p>
          <a:p>
            <a:pPr marL="342900" lvl="1" indent="-342900" eaLnBrk="1" hangingPunct="1">
              <a:buFont typeface="Wingdings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</a:rPr>
              <a:t>SO 04 – Vypouštění nádrže</a:t>
            </a:r>
          </a:p>
        </p:txBody>
      </p:sp>
    </p:spTree>
    <p:extLst>
      <p:ext uri="{BB962C8B-B14F-4D97-AF65-F5344CB8AC3E}">
        <p14:creationId xmlns:p14="http://schemas.microsoft.com/office/powerpoint/2010/main" val="210739413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267214" y="1181705"/>
            <a:ext cx="84804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ÚČEL A POPIS STAVBY</a:t>
            </a:r>
          </a:p>
        </p:txBody>
      </p:sp>
      <p:grpSp>
        <p:nvGrpSpPr>
          <p:cNvPr id="12" name="Skupina 11"/>
          <p:cNvGrpSpPr/>
          <p:nvPr/>
        </p:nvGrpSpPr>
        <p:grpSpPr>
          <a:xfrm>
            <a:off x="0" y="528711"/>
            <a:ext cx="9144137" cy="591429"/>
            <a:chOff x="0" y="113582"/>
            <a:chExt cx="9144000" cy="924653"/>
          </a:xfrm>
        </p:grpSpPr>
        <p:sp>
          <p:nvSpPr>
            <p:cNvPr id="13" name="Rectangle 8"/>
            <p:cNvSpPr txBox="1">
              <a:spLocks noChangeArrowheads="1"/>
            </p:cNvSpPr>
            <p:nvPr/>
          </p:nvSpPr>
          <p:spPr bwMode="auto">
            <a:xfrm>
              <a:off x="267210" y="113582"/>
              <a:ext cx="8748712" cy="80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l" eaLnBrk="1" hangingPunct="1"/>
              <a:r>
                <a:rPr lang="cs-CZ" sz="2000" dirty="0">
                  <a:solidFill>
                    <a:srgbClr val="0070C0"/>
                  </a:solidFill>
                </a:rPr>
                <a:t>VD Očihov – funkční objekty</a:t>
              </a:r>
              <a:endParaRPr lang="cs-CZ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4" name="Obdélník 13"/>
            <p:cNvSpPr/>
            <p:nvPr/>
          </p:nvSpPr>
          <p:spPr>
            <a:xfrm>
              <a:off x="0" y="965210"/>
              <a:ext cx="9144000" cy="7302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sz="1800" b="0"/>
            </a:p>
          </p:txBody>
        </p:sp>
      </p:grpSp>
      <p:sp>
        <p:nvSpPr>
          <p:cNvPr id="25" name="TextovéPole 13">
            <a:extLst>
              <a:ext uri="{FF2B5EF4-FFF2-40B4-BE49-F238E27FC236}">
                <a16:creationId xmlns:a16="http://schemas.microsoft.com/office/drawing/2014/main" id="{BD15FCC4-8CFB-49C9-AD03-8AE92FA2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5987" y="2038694"/>
            <a:ext cx="39598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marL="0" lvl="1" indent="0" eaLnBrk="1" hangingPunct="1"/>
            <a:endParaRPr lang="cs-CZ" sz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  <a:p>
            <a:pPr marL="342900" lvl="1" indent="-342900" algn="just" eaLnBrk="1" hangingPunct="1">
              <a:buFont typeface="Wingdings" pitchFamily="2" charset="2"/>
              <a:buChar char="§"/>
            </a:pPr>
            <a:r>
              <a:rPr lang="cs-CZ" sz="1400" b="0" dirty="0">
                <a:solidFill>
                  <a:srgbClr val="FF0000"/>
                </a:solidFill>
                <a:latin typeface="+mn-lt"/>
              </a:rPr>
              <a:t>Rekonstrukce výpustného zařízení – obnovení schopnosti hospodaření s vodou v nádrži</a:t>
            </a:r>
            <a:endParaRPr lang="cs-CZ" sz="1200" b="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  <a:p>
            <a:pPr marL="0" lvl="1" indent="0" eaLnBrk="1" hangingPunct="1"/>
            <a:endParaRPr lang="cs-CZ" sz="1400" b="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64E3999-D62B-43B9-9AF3-B4752320B2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705"/>
          <a:stretch/>
        </p:blipFill>
        <p:spPr>
          <a:xfrm>
            <a:off x="267215" y="1723723"/>
            <a:ext cx="4380985" cy="4772386"/>
          </a:xfrm>
          <a:prstGeom prst="rect">
            <a:avLst/>
          </a:prstGeom>
        </p:spPr>
      </p:pic>
      <p:cxnSp>
        <p:nvCxnSpPr>
          <p:cNvPr id="20" name="Přímá spojnice se šipkou 19"/>
          <p:cNvCxnSpPr>
            <a:cxnSpLocks/>
          </p:cNvCxnSpPr>
          <p:nvPr/>
        </p:nvCxnSpPr>
        <p:spPr>
          <a:xfrm flipH="1">
            <a:off x="2438402" y="3166630"/>
            <a:ext cx="2692398" cy="17863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5DA36D69-A2B7-4303-BB61-C3D0D89A0AF6}"/>
              </a:ext>
            </a:extLst>
          </p:cNvPr>
          <p:cNvCxnSpPr>
            <a:cxnSpLocks/>
          </p:cNvCxnSpPr>
          <p:nvPr/>
        </p:nvCxnSpPr>
        <p:spPr>
          <a:xfrm flipH="1">
            <a:off x="2895600" y="2375753"/>
            <a:ext cx="2235200" cy="1388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bdélník 5">
            <a:extLst>
              <a:ext uri="{FF2B5EF4-FFF2-40B4-BE49-F238E27FC236}">
                <a16:creationId xmlns:a16="http://schemas.microsoft.com/office/drawing/2014/main" id="{824327E5-9A2D-4ACA-9F79-E301FC62595B}"/>
              </a:ext>
            </a:extLst>
          </p:cNvPr>
          <p:cNvSpPr/>
          <p:nvPr/>
        </p:nvSpPr>
        <p:spPr>
          <a:xfrm>
            <a:off x="5015987" y="303022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>
              <a:buFont typeface="Wingdings" pitchFamily="2" charset="2"/>
              <a:buChar char="§"/>
            </a:pPr>
            <a:r>
              <a:rPr lang="cs-CZ" sz="1400" dirty="0">
                <a:solidFill>
                  <a:srgbClr val="FF0000"/>
                </a:solidFill>
              </a:rPr>
              <a:t>Oprava bezpečnostního přelivu VD – zajištění bezpečnosti VD za povodní.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CE2AED4D-9DC6-4C48-B960-E10B0171BF3B}"/>
              </a:ext>
            </a:extLst>
          </p:cNvPr>
          <p:cNvSpPr/>
          <p:nvPr/>
        </p:nvSpPr>
        <p:spPr>
          <a:xfrm>
            <a:off x="5257800" y="1730917"/>
            <a:ext cx="11344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cs-CZ" sz="1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ÚČEL STAVBY</a:t>
            </a: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1B637966-984D-4E14-BAAD-E024B59AA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26" y="1131489"/>
            <a:ext cx="8114786" cy="563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951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267214" y="1181705"/>
            <a:ext cx="8876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STAVEBNĚ-KONSTRUKČNÍ ŘEŠENÍ – SO 01</a:t>
            </a:r>
          </a:p>
        </p:txBody>
      </p:sp>
      <p:sp>
        <p:nvSpPr>
          <p:cNvPr id="19" name="TextovéPole 13">
            <a:extLst>
              <a:ext uri="{FF2B5EF4-FFF2-40B4-BE49-F238E27FC236}">
                <a16:creationId xmlns:a16="http://schemas.microsoft.com/office/drawing/2014/main" id="{A19C2400-2929-4F60-B7AE-5C983237A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4158" y="2133600"/>
            <a:ext cx="3130765" cy="329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marL="0" lvl="1" indent="0" eaLnBrk="1" hangingPunct="1">
              <a:lnSpc>
                <a:spcPct val="150000"/>
              </a:lnSpc>
            </a:pPr>
            <a:r>
              <a:rPr lang="cs-CZ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Základní parametry: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Výška hráze: 4,8 m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ŽB objekt a </a:t>
            </a:r>
            <a:r>
              <a:rPr lang="cs-CZ" sz="1400" b="0" dirty="0" err="1">
                <a:solidFill>
                  <a:schemeClr val="tx1"/>
                </a:solidFill>
                <a:latin typeface="+mn-lt"/>
              </a:rPr>
              <a:t>nátoková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 křídla</a:t>
            </a:r>
          </a:p>
          <a:p>
            <a:pPr marL="742950" lvl="2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Dvojitá </a:t>
            </a:r>
            <a:r>
              <a:rPr lang="cs-CZ" sz="1400" b="0" dirty="0" err="1">
                <a:solidFill>
                  <a:schemeClr val="tx1"/>
                </a:solidFill>
                <a:latin typeface="+mn-lt"/>
              </a:rPr>
              <a:t>dlužová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 stěna</a:t>
            </a:r>
          </a:p>
          <a:p>
            <a:pPr marL="742950" lvl="2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Kanalizační šoupě</a:t>
            </a:r>
          </a:p>
          <a:p>
            <a:pPr marL="742950" lvl="2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Škrcení a zavzdušnění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Odpadní potrubí DN 500, </a:t>
            </a:r>
            <a:br>
              <a:rPr lang="cs-CZ" sz="1400" b="0" dirty="0">
                <a:solidFill>
                  <a:schemeClr val="tx1"/>
                </a:solidFill>
                <a:latin typeface="+mn-lt"/>
              </a:rPr>
            </a:br>
            <a:r>
              <a:rPr lang="cs-CZ" sz="1400" b="0" dirty="0">
                <a:solidFill>
                  <a:schemeClr val="tx1"/>
                </a:solidFill>
                <a:latin typeface="+mn-lt"/>
              </a:rPr>
              <a:t>délka 44 m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Ocelová přístupová lávka a zábradlí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Překop hráze – šířka 32 m v koruně</a:t>
            </a:r>
          </a:p>
        </p:txBody>
      </p:sp>
      <p:grpSp>
        <p:nvGrpSpPr>
          <p:cNvPr id="9" name="Skupina 8"/>
          <p:cNvGrpSpPr/>
          <p:nvPr/>
        </p:nvGrpSpPr>
        <p:grpSpPr>
          <a:xfrm>
            <a:off x="0" y="528711"/>
            <a:ext cx="9144137" cy="591429"/>
            <a:chOff x="0" y="113582"/>
            <a:chExt cx="9144000" cy="924653"/>
          </a:xfrm>
        </p:grpSpPr>
        <p:sp>
          <p:nvSpPr>
            <p:cNvPr id="10" name="Rectangle 8"/>
            <p:cNvSpPr txBox="1">
              <a:spLocks noChangeArrowheads="1"/>
            </p:cNvSpPr>
            <p:nvPr/>
          </p:nvSpPr>
          <p:spPr bwMode="auto">
            <a:xfrm>
              <a:off x="267210" y="113582"/>
              <a:ext cx="8748712" cy="80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l" eaLnBrk="1" hangingPunct="1"/>
              <a:r>
                <a:rPr lang="cs-CZ" sz="2000" dirty="0">
                  <a:solidFill>
                    <a:srgbClr val="0070C0"/>
                  </a:solidFill>
                </a:rPr>
                <a:t>VD Očihov – funkční objekty</a:t>
              </a:r>
              <a:endParaRPr lang="cs-CZ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0" y="965210"/>
              <a:ext cx="9144000" cy="7302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sz="1800" b="0"/>
            </a:p>
          </p:txBody>
        </p:sp>
      </p:grpSp>
      <p:pic>
        <p:nvPicPr>
          <p:cNvPr id="3" name="Obrázek 2">
            <a:extLst>
              <a:ext uri="{FF2B5EF4-FFF2-40B4-BE49-F238E27FC236}">
                <a16:creationId xmlns:a16="http://schemas.microsoft.com/office/drawing/2014/main" id="{8E91643A-8982-4010-A0AC-9C56B44DA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59" y="1572538"/>
            <a:ext cx="5875773" cy="302096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FF3EF85F-4784-4722-8960-37BE4AAD0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2798"/>
            <a:ext cx="5959232" cy="196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169807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267214" y="1181705"/>
            <a:ext cx="8876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STAVEBNĚ-KONSTRUKČNÍ ŘEŠENÍ – SO 02</a:t>
            </a:r>
          </a:p>
        </p:txBody>
      </p:sp>
      <p:sp>
        <p:nvSpPr>
          <p:cNvPr id="19" name="TextovéPole 13">
            <a:extLst>
              <a:ext uri="{FF2B5EF4-FFF2-40B4-BE49-F238E27FC236}">
                <a16:creationId xmlns:a16="http://schemas.microsoft.com/office/drawing/2014/main" id="{A19C2400-2929-4F60-B7AE-5C983237A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4158" y="2133600"/>
            <a:ext cx="3130765" cy="199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marL="0" lvl="1" indent="0" eaLnBrk="1" hangingPunct="1">
              <a:lnSpc>
                <a:spcPct val="150000"/>
              </a:lnSpc>
            </a:pPr>
            <a:r>
              <a:rPr lang="cs-CZ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Základní parametry: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Přelivná hrana z </a:t>
            </a:r>
            <a:r>
              <a:rPr lang="cs-CZ" sz="1400" b="0" dirty="0" err="1">
                <a:solidFill>
                  <a:schemeClr val="tx1"/>
                </a:solidFill>
                <a:latin typeface="+mn-lt"/>
              </a:rPr>
              <a:t>kamenořezů</a:t>
            </a:r>
            <a:endParaRPr lang="cs-CZ" sz="1400" b="0" dirty="0">
              <a:solidFill>
                <a:schemeClr val="tx1"/>
              </a:solidFill>
              <a:latin typeface="+mn-lt"/>
            </a:endParaRP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Oprava dlažby do betonu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Rekonstrukce bočních opěrných zdí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Zbudování nových schodišťových ramen</a:t>
            </a:r>
          </a:p>
        </p:txBody>
      </p:sp>
      <p:grpSp>
        <p:nvGrpSpPr>
          <p:cNvPr id="9" name="Skupina 8"/>
          <p:cNvGrpSpPr/>
          <p:nvPr/>
        </p:nvGrpSpPr>
        <p:grpSpPr>
          <a:xfrm>
            <a:off x="0" y="528711"/>
            <a:ext cx="9144137" cy="591429"/>
            <a:chOff x="0" y="113582"/>
            <a:chExt cx="9144000" cy="924653"/>
          </a:xfrm>
        </p:grpSpPr>
        <p:sp>
          <p:nvSpPr>
            <p:cNvPr id="10" name="Rectangle 8"/>
            <p:cNvSpPr txBox="1">
              <a:spLocks noChangeArrowheads="1"/>
            </p:cNvSpPr>
            <p:nvPr/>
          </p:nvSpPr>
          <p:spPr bwMode="auto">
            <a:xfrm>
              <a:off x="267210" y="113582"/>
              <a:ext cx="8748712" cy="80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l" eaLnBrk="1" hangingPunct="1"/>
              <a:r>
                <a:rPr lang="cs-CZ" sz="2000" dirty="0">
                  <a:solidFill>
                    <a:srgbClr val="0070C0"/>
                  </a:solidFill>
                </a:rPr>
                <a:t>VD Očihov – funkční objekty</a:t>
              </a:r>
              <a:endParaRPr lang="cs-CZ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0" y="965210"/>
              <a:ext cx="9144000" cy="7302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sz="1800" b="0"/>
            </a:p>
          </p:txBody>
        </p:sp>
      </p:grpSp>
      <p:pic>
        <p:nvPicPr>
          <p:cNvPr id="2" name="Obrázek 1">
            <a:extLst>
              <a:ext uri="{FF2B5EF4-FFF2-40B4-BE49-F238E27FC236}">
                <a16:creationId xmlns:a16="http://schemas.microsoft.com/office/drawing/2014/main" id="{389A24AE-2581-40EF-9A1B-2B4661C08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9" y="1935328"/>
            <a:ext cx="5915278" cy="368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586164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894E780C-B196-4374-BB75-C5F857486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90401"/>
            <a:ext cx="9144000" cy="4859909"/>
          </a:xfrm>
          <a:prstGeom prst="rect">
            <a:avLst/>
          </a:prstGeom>
        </p:spPr>
      </p:pic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267214" y="1181705"/>
            <a:ext cx="8876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ZÁBORY</a:t>
            </a:r>
          </a:p>
        </p:txBody>
      </p:sp>
      <p:grpSp>
        <p:nvGrpSpPr>
          <p:cNvPr id="8" name="Skupina 7"/>
          <p:cNvGrpSpPr/>
          <p:nvPr/>
        </p:nvGrpSpPr>
        <p:grpSpPr>
          <a:xfrm>
            <a:off x="0" y="528711"/>
            <a:ext cx="9144137" cy="591429"/>
            <a:chOff x="0" y="113582"/>
            <a:chExt cx="9144000" cy="924653"/>
          </a:xfrm>
        </p:grpSpPr>
        <p:sp>
          <p:nvSpPr>
            <p:cNvPr id="9" name="Rectangle 8"/>
            <p:cNvSpPr txBox="1">
              <a:spLocks noChangeArrowheads="1"/>
            </p:cNvSpPr>
            <p:nvPr/>
          </p:nvSpPr>
          <p:spPr bwMode="auto">
            <a:xfrm>
              <a:off x="267210" y="113582"/>
              <a:ext cx="8748712" cy="80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l" eaLnBrk="1" hangingPunct="1"/>
              <a:r>
                <a:rPr lang="cs-CZ" sz="2000" dirty="0">
                  <a:solidFill>
                    <a:srgbClr val="0070C0"/>
                  </a:solidFill>
                </a:rPr>
                <a:t>VD Očihov – funkční objekty</a:t>
              </a:r>
              <a:endParaRPr lang="cs-CZ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Obdélník 9"/>
            <p:cNvSpPr/>
            <p:nvPr/>
          </p:nvSpPr>
          <p:spPr>
            <a:xfrm>
              <a:off x="0" y="965210"/>
              <a:ext cx="9144000" cy="7302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sz="1800" b="0"/>
            </a:p>
          </p:txBody>
        </p:sp>
      </p:grpSp>
      <p:sp>
        <p:nvSpPr>
          <p:cNvPr id="15" name="TextovéPole 13">
            <a:extLst>
              <a:ext uri="{FF2B5EF4-FFF2-40B4-BE49-F238E27FC236}">
                <a16:creationId xmlns:a16="http://schemas.microsoft.com/office/drawing/2014/main" id="{A19C2400-2929-4F60-B7AE-5C983237A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59504"/>
            <a:ext cx="3378200" cy="19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Stavbou dochází k dočasným záborům (přístup, ZS) i trvalým záborům.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Trvalý zábor: </a:t>
            </a:r>
            <a:r>
              <a:rPr lang="cs-CZ" sz="1400" b="0" dirty="0" err="1">
                <a:solidFill>
                  <a:schemeClr val="tx1"/>
                </a:solidFill>
                <a:latin typeface="+mn-lt"/>
              </a:rPr>
              <a:t>POh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, </a:t>
            </a:r>
            <a:r>
              <a:rPr lang="cs-CZ" sz="1400" b="0" dirty="0" err="1">
                <a:solidFill>
                  <a:schemeClr val="tx1"/>
                </a:solidFill>
                <a:latin typeface="+mn-lt"/>
              </a:rPr>
              <a:t>s.p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. a Obec Očihov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400" b="0" dirty="0">
                <a:solidFill>
                  <a:schemeClr val="tx1"/>
                </a:solidFill>
                <a:latin typeface="+mn-lt"/>
              </a:rPr>
              <a:t>Dočasný zábor: </a:t>
            </a:r>
            <a:r>
              <a:rPr lang="cs-CZ" sz="1400" b="0" dirty="0" err="1">
                <a:solidFill>
                  <a:schemeClr val="tx1"/>
                </a:solidFill>
                <a:latin typeface="+mn-lt"/>
              </a:rPr>
              <a:t>POh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, </a:t>
            </a:r>
            <a:r>
              <a:rPr lang="cs-CZ" sz="1400" b="0" dirty="0" err="1">
                <a:solidFill>
                  <a:schemeClr val="tx1"/>
                </a:solidFill>
                <a:latin typeface="+mn-lt"/>
              </a:rPr>
              <a:t>s.p</a:t>
            </a:r>
            <a:r>
              <a:rPr lang="cs-CZ" sz="1400" b="0" dirty="0">
                <a:solidFill>
                  <a:schemeClr val="tx1"/>
                </a:solidFill>
                <a:latin typeface="+mn-lt"/>
              </a:rPr>
              <a:t>., Obec Očihov, ZS Blšany a Pavel Šilhánek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cs-CZ" sz="1400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2023728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609600" y="1555875"/>
            <a:ext cx="8876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POROVNÁNÍ NÁKLADŮ</a:t>
            </a:r>
          </a:p>
        </p:txBody>
      </p:sp>
      <p:grpSp>
        <p:nvGrpSpPr>
          <p:cNvPr id="7" name="Skupina 6"/>
          <p:cNvGrpSpPr/>
          <p:nvPr/>
        </p:nvGrpSpPr>
        <p:grpSpPr>
          <a:xfrm>
            <a:off x="0" y="528711"/>
            <a:ext cx="9144137" cy="591429"/>
            <a:chOff x="0" y="113582"/>
            <a:chExt cx="9144000" cy="924653"/>
          </a:xfrm>
        </p:grpSpPr>
        <p:sp>
          <p:nvSpPr>
            <p:cNvPr id="8" name="Rectangle 8"/>
            <p:cNvSpPr txBox="1">
              <a:spLocks noChangeArrowheads="1"/>
            </p:cNvSpPr>
            <p:nvPr/>
          </p:nvSpPr>
          <p:spPr bwMode="auto">
            <a:xfrm>
              <a:off x="267210" y="113582"/>
              <a:ext cx="8748712" cy="80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l" eaLnBrk="1" hangingPunct="1"/>
              <a:r>
                <a:rPr lang="cs-CZ" sz="2000" dirty="0">
                  <a:solidFill>
                    <a:srgbClr val="0070C0"/>
                  </a:solidFill>
                </a:rPr>
                <a:t>VD Očihov – funkční objekty</a:t>
              </a:r>
              <a:endParaRPr lang="cs-CZ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9" name="Obdélník 8"/>
            <p:cNvSpPr/>
            <p:nvPr/>
          </p:nvSpPr>
          <p:spPr>
            <a:xfrm>
              <a:off x="0" y="965210"/>
              <a:ext cx="9144000" cy="7302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sz="1800" b="0"/>
            </a:p>
          </p:txBody>
        </p:sp>
      </p:grpSp>
      <p:sp>
        <p:nvSpPr>
          <p:cNvPr id="10" name="TextovéPole 13">
            <a:extLst>
              <a:ext uri="{FF2B5EF4-FFF2-40B4-BE49-F238E27FC236}">
                <a16:creationId xmlns:a16="http://schemas.microsoft.com/office/drawing/2014/main" id="{A19C2400-2929-4F60-B7AE-5C983237A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2212521"/>
            <a:ext cx="6553200" cy="411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600" b="0" dirty="0">
                <a:solidFill>
                  <a:srgbClr val="0070C0"/>
                </a:solidFill>
                <a:latin typeface="+mn-lt"/>
              </a:rPr>
              <a:t>Cena dle PL:	Rekonstrukce:	 7 000 000 Kč</a:t>
            </a:r>
          </a:p>
          <a:p>
            <a:pPr marL="857250" lvl="3" indent="0" eaLnBrk="1" hangingPunct="1">
              <a:lnSpc>
                <a:spcPct val="150000"/>
              </a:lnSpc>
            </a:pPr>
            <a:r>
              <a:rPr lang="cs-CZ" sz="1600" b="0" dirty="0">
                <a:solidFill>
                  <a:srgbClr val="0070C0"/>
                </a:solidFill>
                <a:latin typeface="+mn-lt"/>
              </a:rPr>
              <a:t>		Oprava:		 2 000 000 Kč</a:t>
            </a:r>
          </a:p>
          <a:p>
            <a:pPr marL="342900" lvl="1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  <a:latin typeface="+mn-lt"/>
              </a:rPr>
              <a:t>Cena dle PD:	SO 01 (investice):	 7 182 472 Kč</a:t>
            </a:r>
          </a:p>
          <a:p>
            <a:pPr marL="857250" lvl="3" indent="0" eaLnBrk="1" hangingPunct="1">
              <a:lnSpc>
                <a:spcPct val="150000"/>
              </a:lnSpc>
            </a:pPr>
            <a:r>
              <a:rPr lang="cs-CZ" sz="1600" b="0" dirty="0">
                <a:solidFill>
                  <a:schemeClr val="tx1"/>
                </a:solidFill>
                <a:latin typeface="+mn-lt"/>
              </a:rPr>
              <a:t>		SO 02 (oprava):	 1 847 623 Kč</a:t>
            </a:r>
          </a:p>
          <a:p>
            <a:pPr marL="857250" lvl="3" indent="0" eaLnBrk="1" hangingPunct="1">
              <a:lnSpc>
                <a:spcPct val="150000"/>
              </a:lnSpc>
            </a:pPr>
            <a:r>
              <a:rPr lang="cs-CZ" sz="1600" b="0" dirty="0">
                <a:solidFill>
                  <a:schemeClr val="tx1"/>
                </a:solidFill>
                <a:latin typeface="+mn-lt"/>
              </a:rPr>
              <a:t>		SO 03 (investice):	    548 410 Kč</a:t>
            </a:r>
          </a:p>
          <a:p>
            <a:pPr marL="857250" lvl="3" indent="0" eaLnBrk="1" hangingPunct="1">
              <a:lnSpc>
                <a:spcPct val="150000"/>
              </a:lnSpc>
            </a:pPr>
            <a:r>
              <a:rPr lang="cs-CZ" sz="1600" b="0" dirty="0">
                <a:solidFill>
                  <a:schemeClr val="tx1"/>
                </a:solidFill>
                <a:latin typeface="+mn-lt"/>
              </a:rPr>
              <a:t>		SO 04 (investice):	    269 325 Kč</a:t>
            </a:r>
          </a:p>
          <a:p>
            <a:pPr marL="857250" lvl="3" indent="0" eaLnBrk="1" hangingPunct="1">
              <a:lnSpc>
                <a:spcPct val="150000"/>
              </a:lnSpc>
            </a:pPr>
            <a:r>
              <a:rPr lang="cs-CZ" sz="1600" b="0" dirty="0">
                <a:solidFill>
                  <a:schemeClr val="tx1"/>
                </a:solidFill>
                <a:latin typeface="+mn-lt"/>
              </a:rPr>
              <a:t>		VON:		    736 332 Kč</a:t>
            </a:r>
          </a:p>
          <a:p>
            <a:pPr marL="857250" lvl="3" indent="0" eaLnBrk="1" hangingPunct="1">
              <a:lnSpc>
                <a:spcPct val="150000"/>
              </a:lnSpc>
            </a:pPr>
            <a:r>
              <a:rPr lang="cs-CZ" sz="1600" b="0" dirty="0">
                <a:solidFill>
                  <a:schemeClr val="tx1"/>
                </a:solidFill>
                <a:latin typeface="+mn-lt"/>
              </a:rPr>
              <a:t>Celkem investice:		 8 553 000 Kč</a:t>
            </a:r>
          </a:p>
          <a:p>
            <a:pPr marL="857250" lvl="3" indent="0" eaLnBrk="1" hangingPunct="1">
              <a:lnSpc>
                <a:spcPct val="150000"/>
              </a:lnSpc>
            </a:pPr>
            <a:r>
              <a:rPr lang="cs-CZ" sz="1600" b="0" dirty="0">
                <a:solidFill>
                  <a:schemeClr val="tx1"/>
                </a:solidFill>
                <a:latin typeface="+mn-lt"/>
              </a:rPr>
              <a:t>Celkem oprava:		 2 032 000 Kč</a:t>
            </a:r>
          </a:p>
          <a:p>
            <a:pPr marL="857250" lvl="3" indent="0" eaLnBrk="1" hangingPunct="1">
              <a:lnSpc>
                <a:spcPct val="150000"/>
              </a:lnSpc>
            </a:pPr>
            <a:r>
              <a:rPr lang="cs-CZ" sz="1600" b="0" dirty="0">
                <a:solidFill>
                  <a:schemeClr val="tx1"/>
                </a:solidFill>
                <a:latin typeface="+mn-lt"/>
              </a:rPr>
              <a:t>Celkem:			10 584 162 Kč			</a:t>
            </a:r>
          </a:p>
        </p:txBody>
      </p:sp>
    </p:spTree>
    <p:extLst>
      <p:ext uri="{BB962C8B-B14F-4D97-AF65-F5344CB8AC3E}">
        <p14:creationId xmlns:p14="http://schemas.microsoft.com/office/powerpoint/2010/main" val="2267219697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>
            <a:extLst>
              <a:ext uri="{FF2B5EF4-FFF2-40B4-BE49-F238E27FC236}">
                <a16:creationId xmlns:a16="http://schemas.microsoft.com/office/drawing/2014/main" id="{E60F9F9D-7ED3-45ED-B883-256CF509C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" t="11657" r="29286" b="11551"/>
          <a:stretch/>
        </p:blipFill>
        <p:spPr bwMode="auto">
          <a:xfrm>
            <a:off x="414337" y="1868488"/>
            <a:ext cx="5121353" cy="41385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6003608" y="2667605"/>
            <a:ext cx="20745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56BA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rgbClr val="0056B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6BA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Děkuji za pozornost</a:t>
            </a:r>
          </a:p>
        </p:txBody>
      </p:sp>
      <p:pic>
        <p:nvPicPr>
          <p:cNvPr id="1027" name="obrázek 1" descr="HG logo světlé malé">
            <a:extLst>
              <a:ext uri="{FF2B5EF4-FFF2-40B4-BE49-F238E27FC236}">
                <a16:creationId xmlns:a16="http://schemas.microsoft.com/office/drawing/2014/main" id="{ED4B6D0E-34E5-4441-B7A4-2BB6FA7EB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23" y="3620737"/>
            <a:ext cx="628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ABF3B2E3-7908-4DE4-BA05-16C1778B1D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820" y="3622944"/>
            <a:ext cx="879347" cy="454993"/>
          </a:xfrm>
          <a:prstGeom prst="rect">
            <a:avLst/>
          </a:prstGeom>
        </p:spPr>
      </p:pic>
      <p:grpSp>
        <p:nvGrpSpPr>
          <p:cNvPr id="9" name="Skupina 8"/>
          <p:cNvGrpSpPr/>
          <p:nvPr/>
        </p:nvGrpSpPr>
        <p:grpSpPr>
          <a:xfrm>
            <a:off x="0" y="528711"/>
            <a:ext cx="9144137" cy="591429"/>
            <a:chOff x="0" y="113582"/>
            <a:chExt cx="9144000" cy="924653"/>
          </a:xfrm>
        </p:grpSpPr>
        <p:sp>
          <p:nvSpPr>
            <p:cNvPr id="10" name="Rectangle 8"/>
            <p:cNvSpPr txBox="1">
              <a:spLocks noChangeArrowheads="1"/>
            </p:cNvSpPr>
            <p:nvPr/>
          </p:nvSpPr>
          <p:spPr bwMode="auto">
            <a:xfrm>
              <a:off x="267210" y="113582"/>
              <a:ext cx="8748712" cy="80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l" eaLnBrk="1" hangingPunct="1"/>
              <a:r>
                <a:rPr lang="cs-CZ" sz="2000" dirty="0">
                  <a:solidFill>
                    <a:srgbClr val="0070C0"/>
                  </a:solidFill>
                </a:rPr>
                <a:t>VD Očihov – funkční objekty</a:t>
              </a:r>
              <a:endParaRPr lang="cs-CZ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0" y="965210"/>
              <a:ext cx="9144000" cy="7302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sz="1800" b="0"/>
            </a:p>
          </p:txBody>
        </p:sp>
      </p:grpSp>
    </p:spTree>
    <p:extLst>
      <p:ext uri="{BB962C8B-B14F-4D97-AF65-F5344CB8AC3E}">
        <p14:creationId xmlns:p14="http://schemas.microsoft.com/office/powerpoint/2010/main" val="3124784993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394</Words>
  <Application>Microsoft Office PowerPoint</Application>
  <PresentationFormat>Předvádění na obrazovce (4:3)</PresentationFormat>
  <Paragraphs>64</Paragraphs>
  <Slides>8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Václav Chroustovský</dc:creator>
  <cp:lastModifiedBy>Hladik, Martin</cp:lastModifiedBy>
  <cp:revision>46</cp:revision>
  <dcterms:created xsi:type="dcterms:W3CDTF">2020-07-23T05:52:35Z</dcterms:created>
  <dcterms:modified xsi:type="dcterms:W3CDTF">2020-07-26T18:35:35Z</dcterms:modified>
</cp:coreProperties>
</file>