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  <p:sldMasterId id="2147483672" r:id="rId5"/>
    <p:sldMasterId id="2147483660" r:id="rId6"/>
  </p:sldMasterIdLst>
  <p:notesMasterIdLst>
    <p:notesMasterId r:id="rId33"/>
  </p:notesMasterIdLst>
  <p:sldIdLst>
    <p:sldId id="256" r:id="rId7"/>
    <p:sldId id="286" r:id="rId8"/>
    <p:sldId id="285" r:id="rId9"/>
    <p:sldId id="282" r:id="rId10"/>
    <p:sldId id="288" r:id="rId11"/>
    <p:sldId id="287" r:id="rId12"/>
    <p:sldId id="284" r:id="rId13"/>
    <p:sldId id="293" r:id="rId14"/>
    <p:sldId id="283" r:id="rId15"/>
    <p:sldId id="289" r:id="rId16"/>
    <p:sldId id="295" r:id="rId17"/>
    <p:sldId id="290" r:id="rId18"/>
    <p:sldId id="291" r:id="rId19"/>
    <p:sldId id="296" r:id="rId20"/>
    <p:sldId id="297" r:id="rId21"/>
    <p:sldId id="298" r:id="rId22"/>
    <p:sldId id="299" r:id="rId23"/>
    <p:sldId id="300" r:id="rId24"/>
    <p:sldId id="301" r:id="rId25"/>
    <p:sldId id="292" r:id="rId26"/>
    <p:sldId id="294" r:id="rId27"/>
    <p:sldId id="304" r:id="rId28"/>
    <p:sldId id="305" r:id="rId29"/>
    <p:sldId id="281" r:id="rId30"/>
    <p:sldId id="302" r:id="rId31"/>
    <p:sldId id="303" r:id="rId3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tr Kramosil" initials="P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Styl s motivem 1 – zvýraznění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8452" autoAdjust="0"/>
  </p:normalViewPr>
  <p:slideViewPr>
    <p:cSldViewPr>
      <p:cViewPr>
        <p:scale>
          <a:sx n="125" d="100"/>
          <a:sy n="125" d="100"/>
        </p:scale>
        <p:origin x="-1140" y="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6/11/relationships/changesInfo" Target="changesInfos/changesInfo1.xml"/><Relationship Id="rId21" Type="http://schemas.openxmlformats.org/officeDocument/2006/relationships/slide" Target="slides/slide15.xml"/><Relationship Id="rId34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na Bělohradská" userId="d4f458f2-3600-47d0-835f-d6c362b70470" providerId="ADAL" clId="{0DB7F115-B43B-4596-A4C4-1B7F75BA2602}"/>
    <pc:docChg chg="undo redo custSel addSld modSld sldOrd">
      <pc:chgData name="Alena Bělohradská" userId="d4f458f2-3600-47d0-835f-d6c362b70470" providerId="ADAL" clId="{0DB7F115-B43B-4596-A4C4-1B7F75BA2602}" dt="2021-10-20T09:17:06.478" v="530" actId="255"/>
      <pc:docMkLst>
        <pc:docMk/>
      </pc:docMkLst>
      <pc:sldChg chg="modSp mod">
        <pc:chgData name="Alena Bělohradská" userId="d4f458f2-3600-47d0-835f-d6c362b70470" providerId="ADAL" clId="{0DB7F115-B43B-4596-A4C4-1B7F75BA2602}" dt="2021-10-20T09:09:34.737" v="486" actId="255"/>
        <pc:sldMkLst>
          <pc:docMk/>
          <pc:sldMk cId="1362008117" sldId="282"/>
        </pc:sldMkLst>
        <pc:spChg chg="mod">
          <ac:chgData name="Alena Bělohradská" userId="d4f458f2-3600-47d0-835f-d6c362b70470" providerId="ADAL" clId="{0DB7F115-B43B-4596-A4C4-1B7F75BA2602}" dt="2021-10-20T09:09:34.737" v="486" actId="255"/>
          <ac:spMkLst>
            <pc:docMk/>
            <pc:sldMk cId="1362008117" sldId="282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47:17.185" v="392" actId="20577"/>
        <pc:sldMkLst>
          <pc:docMk/>
          <pc:sldMk cId="782018757" sldId="283"/>
        </pc:sldMkLst>
        <pc:spChg chg="mod">
          <ac:chgData name="Alena Bělohradská" userId="d4f458f2-3600-47d0-835f-d6c362b70470" providerId="ADAL" clId="{0DB7F115-B43B-4596-A4C4-1B7F75BA2602}" dt="2021-10-20T08:47:17.185" v="392" actId="20577"/>
          <ac:spMkLst>
            <pc:docMk/>
            <pc:sldMk cId="782018757" sldId="283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07:05.119" v="483" actId="20577"/>
        <pc:sldMkLst>
          <pc:docMk/>
          <pc:sldMk cId="3426993763" sldId="284"/>
        </pc:sldMkLst>
        <pc:spChg chg="mod">
          <ac:chgData name="Alena Bělohradská" userId="d4f458f2-3600-47d0-835f-d6c362b70470" providerId="ADAL" clId="{0DB7F115-B43B-4596-A4C4-1B7F75BA2602}" dt="2021-10-20T09:07:05.119" v="483" actId="20577"/>
          <ac:spMkLst>
            <pc:docMk/>
            <pc:sldMk cId="3426993763" sldId="284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06:26.032" v="479" actId="255"/>
        <pc:sldMkLst>
          <pc:docMk/>
          <pc:sldMk cId="2124794053" sldId="285"/>
        </pc:sldMkLst>
        <pc:spChg chg="mod">
          <ac:chgData name="Alena Bělohradská" userId="d4f458f2-3600-47d0-835f-d6c362b70470" providerId="ADAL" clId="{0DB7F115-B43B-4596-A4C4-1B7F75BA2602}" dt="2021-10-20T09:06:26.032" v="479" actId="255"/>
          <ac:spMkLst>
            <pc:docMk/>
            <pc:sldMk cId="2124794053" sldId="285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38:19.887" v="361" actId="123"/>
        <pc:sldMkLst>
          <pc:docMk/>
          <pc:sldMk cId="3875254486" sldId="286"/>
        </pc:sldMkLst>
        <pc:spChg chg="mod">
          <ac:chgData name="Alena Bělohradská" userId="d4f458f2-3600-47d0-835f-d6c362b70470" providerId="ADAL" clId="{0DB7F115-B43B-4596-A4C4-1B7F75BA2602}" dt="2021-10-20T08:38:19.887" v="361" actId="123"/>
          <ac:spMkLst>
            <pc:docMk/>
            <pc:sldMk cId="3875254486" sldId="286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09:52.076" v="487" actId="255"/>
        <pc:sldMkLst>
          <pc:docMk/>
          <pc:sldMk cId="3503511868" sldId="287"/>
        </pc:sldMkLst>
        <pc:spChg chg="mod">
          <ac:chgData name="Alena Bělohradská" userId="d4f458f2-3600-47d0-835f-d6c362b70470" providerId="ADAL" clId="{0DB7F115-B43B-4596-A4C4-1B7F75BA2602}" dt="2021-10-20T09:09:52.076" v="487" actId="255"/>
          <ac:spMkLst>
            <pc:docMk/>
            <pc:sldMk cId="3503511868" sldId="287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39:24.903" v="365" actId="20577"/>
        <pc:sldMkLst>
          <pc:docMk/>
          <pc:sldMk cId="3503511868" sldId="288"/>
        </pc:sldMkLst>
        <pc:spChg chg="mod">
          <ac:chgData name="Alena Bělohradská" userId="d4f458f2-3600-47d0-835f-d6c362b70470" providerId="ADAL" clId="{0DB7F115-B43B-4596-A4C4-1B7F75BA2602}" dt="2021-10-20T08:39:24.903" v="365" actId="20577"/>
          <ac:spMkLst>
            <pc:docMk/>
            <pc:sldMk cId="3503511868" sldId="288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50:34.584" v="395" actId="20577"/>
        <pc:sldMkLst>
          <pc:docMk/>
          <pc:sldMk cId="1005783146" sldId="289"/>
        </pc:sldMkLst>
        <pc:spChg chg="mod">
          <ac:chgData name="Alena Bělohradská" userId="d4f458f2-3600-47d0-835f-d6c362b70470" providerId="ADAL" clId="{0DB7F115-B43B-4596-A4C4-1B7F75BA2602}" dt="2021-10-20T08:50:34.584" v="395" actId="20577"/>
          <ac:spMkLst>
            <pc:docMk/>
            <pc:sldMk cId="1005783146" sldId="289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54:22.534" v="427" actId="20577"/>
        <pc:sldMkLst>
          <pc:docMk/>
          <pc:sldMk cId="1290270643" sldId="290"/>
        </pc:sldMkLst>
        <pc:spChg chg="mod">
          <ac:chgData name="Alena Bělohradská" userId="d4f458f2-3600-47d0-835f-d6c362b70470" providerId="ADAL" clId="{0DB7F115-B43B-4596-A4C4-1B7F75BA2602}" dt="2021-10-20T08:54:22.534" v="427" actId="20577"/>
          <ac:spMkLst>
            <pc:docMk/>
            <pc:sldMk cId="1290270643" sldId="290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15:26.088" v="518" actId="255"/>
        <pc:sldMkLst>
          <pc:docMk/>
          <pc:sldMk cId="1290270643" sldId="291"/>
        </pc:sldMkLst>
        <pc:spChg chg="mod">
          <ac:chgData name="Alena Bělohradská" userId="d4f458f2-3600-47d0-835f-d6c362b70470" providerId="ADAL" clId="{0DB7F115-B43B-4596-A4C4-1B7F75BA2602}" dt="2021-10-20T09:15:26.088" v="518" actId="255"/>
          <ac:spMkLst>
            <pc:docMk/>
            <pc:sldMk cId="1290270643" sldId="291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17:06.478" v="530" actId="255"/>
        <pc:sldMkLst>
          <pc:docMk/>
          <pc:sldMk cId="1290270643" sldId="292"/>
        </pc:sldMkLst>
        <pc:spChg chg="mod">
          <ac:chgData name="Alena Bělohradská" userId="d4f458f2-3600-47d0-835f-d6c362b70470" providerId="ADAL" clId="{0DB7F115-B43B-4596-A4C4-1B7F75BA2602}" dt="2021-10-20T09:17:06.478" v="530" actId="255"/>
          <ac:spMkLst>
            <pc:docMk/>
            <pc:sldMk cId="1290270643" sldId="292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10:07.068" v="488" actId="255"/>
        <pc:sldMkLst>
          <pc:docMk/>
          <pc:sldMk cId="3096239373" sldId="293"/>
        </pc:sldMkLst>
        <pc:spChg chg="mod">
          <ac:chgData name="Alena Bělohradská" userId="d4f458f2-3600-47d0-835f-d6c362b70470" providerId="ADAL" clId="{0DB7F115-B43B-4596-A4C4-1B7F75BA2602}" dt="2021-10-20T09:10:07.068" v="488" actId="255"/>
          <ac:spMkLst>
            <pc:docMk/>
            <pc:sldMk cId="3096239373" sldId="293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9:03:22.762" v="458" actId="20577"/>
        <pc:sldMkLst>
          <pc:docMk/>
          <pc:sldMk cId="3354875039" sldId="294"/>
        </pc:sldMkLst>
        <pc:spChg chg="mod">
          <ac:chgData name="Alena Bělohradská" userId="d4f458f2-3600-47d0-835f-d6c362b70470" providerId="ADAL" clId="{0DB7F115-B43B-4596-A4C4-1B7F75BA2602}" dt="2021-10-20T09:03:22.762" v="458" actId="20577"/>
          <ac:spMkLst>
            <pc:docMk/>
            <pc:sldMk cId="3354875039" sldId="294"/>
            <ac:spMk id="3" creationId="{00000000-0000-0000-0000-000000000000}"/>
          </ac:spMkLst>
        </pc:spChg>
      </pc:sldChg>
      <pc:sldChg chg="modSp mod">
        <pc:chgData name="Alena Bělohradská" userId="d4f458f2-3600-47d0-835f-d6c362b70470" providerId="ADAL" clId="{0DB7F115-B43B-4596-A4C4-1B7F75BA2602}" dt="2021-10-20T08:50:57.021" v="396" actId="123"/>
        <pc:sldMkLst>
          <pc:docMk/>
          <pc:sldMk cId="237029328" sldId="295"/>
        </pc:sldMkLst>
        <pc:spChg chg="mod">
          <ac:chgData name="Alena Bělohradská" userId="d4f458f2-3600-47d0-835f-d6c362b70470" providerId="ADAL" clId="{0DB7F115-B43B-4596-A4C4-1B7F75BA2602}" dt="2021-10-20T08:50:57.021" v="396" actId="123"/>
          <ac:spMkLst>
            <pc:docMk/>
            <pc:sldMk cId="237029328" sldId="295"/>
            <ac:spMk id="3" creationId="{00000000-0000-0000-0000-000000000000}"/>
          </ac:spMkLst>
        </pc:spChg>
      </pc:sldChg>
      <pc:sldChg chg="modSp new mod ord">
        <pc:chgData name="Alena Bělohradská" userId="d4f458f2-3600-47d0-835f-d6c362b70470" providerId="ADAL" clId="{0DB7F115-B43B-4596-A4C4-1B7F75BA2602}" dt="2021-10-20T09:15:08.844" v="516" actId="20577"/>
        <pc:sldMkLst>
          <pc:docMk/>
          <pc:sldMk cId="1840640153" sldId="296"/>
        </pc:sldMkLst>
        <pc:spChg chg="mod">
          <ac:chgData name="Alena Bělohradská" userId="d4f458f2-3600-47d0-835f-d6c362b70470" providerId="ADAL" clId="{0DB7F115-B43B-4596-A4C4-1B7F75BA2602}" dt="2021-10-20T08:18:24.847" v="90" actId="27636"/>
          <ac:spMkLst>
            <pc:docMk/>
            <pc:sldMk cId="1840640153" sldId="296"/>
            <ac:spMk id="2" creationId="{EC0CC400-15C8-4F08-A75C-95B2A5974A86}"/>
          </ac:spMkLst>
        </pc:spChg>
        <pc:spChg chg="mod">
          <ac:chgData name="Alena Bělohradská" userId="d4f458f2-3600-47d0-835f-d6c362b70470" providerId="ADAL" clId="{0DB7F115-B43B-4596-A4C4-1B7F75BA2602}" dt="2021-10-20T09:15:08.844" v="516" actId="20577"/>
          <ac:spMkLst>
            <pc:docMk/>
            <pc:sldMk cId="1840640153" sldId="296"/>
            <ac:spMk id="3" creationId="{A30A284A-3047-4F6C-B5E9-13E7054DA0A2}"/>
          </ac:spMkLst>
        </pc:spChg>
      </pc:sldChg>
      <pc:sldChg chg="modSp new mod">
        <pc:chgData name="Alena Bělohradská" userId="d4f458f2-3600-47d0-835f-d6c362b70470" providerId="ADAL" clId="{0DB7F115-B43B-4596-A4C4-1B7F75BA2602}" dt="2021-10-20T09:16:28.029" v="526" actId="255"/>
        <pc:sldMkLst>
          <pc:docMk/>
          <pc:sldMk cId="453483516" sldId="297"/>
        </pc:sldMkLst>
        <pc:spChg chg="mod">
          <ac:chgData name="Alena Bělohradská" userId="d4f458f2-3600-47d0-835f-d6c362b70470" providerId="ADAL" clId="{0DB7F115-B43B-4596-A4C4-1B7F75BA2602}" dt="2021-10-20T08:19:23.336" v="105" actId="108"/>
          <ac:spMkLst>
            <pc:docMk/>
            <pc:sldMk cId="453483516" sldId="297"/>
            <ac:spMk id="2" creationId="{964329FB-5CA7-4BB1-8B1D-8CA399F9AF5B}"/>
          </ac:spMkLst>
        </pc:spChg>
        <pc:spChg chg="mod">
          <ac:chgData name="Alena Bělohradská" userId="d4f458f2-3600-47d0-835f-d6c362b70470" providerId="ADAL" clId="{0DB7F115-B43B-4596-A4C4-1B7F75BA2602}" dt="2021-10-20T09:16:28.029" v="526" actId="255"/>
          <ac:spMkLst>
            <pc:docMk/>
            <pc:sldMk cId="453483516" sldId="297"/>
            <ac:spMk id="3" creationId="{DA9DF7E1-16A3-472A-8D69-EF4259879CC7}"/>
          </ac:spMkLst>
        </pc:spChg>
      </pc:sldChg>
      <pc:sldChg chg="modSp new mod">
        <pc:chgData name="Alena Bělohradská" userId="d4f458f2-3600-47d0-835f-d6c362b70470" providerId="ADAL" clId="{0DB7F115-B43B-4596-A4C4-1B7F75BA2602}" dt="2021-10-20T09:16:14.082" v="524" actId="20577"/>
        <pc:sldMkLst>
          <pc:docMk/>
          <pc:sldMk cId="1136149559" sldId="298"/>
        </pc:sldMkLst>
        <pc:spChg chg="mod">
          <ac:chgData name="Alena Bělohradská" userId="d4f458f2-3600-47d0-835f-d6c362b70470" providerId="ADAL" clId="{0DB7F115-B43B-4596-A4C4-1B7F75BA2602}" dt="2021-10-20T08:23:37.312" v="197" actId="108"/>
          <ac:spMkLst>
            <pc:docMk/>
            <pc:sldMk cId="1136149559" sldId="298"/>
            <ac:spMk id="2" creationId="{FE4A8A21-FA00-4C74-A5B4-047908519119}"/>
          </ac:spMkLst>
        </pc:spChg>
        <pc:spChg chg="mod">
          <ac:chgData name="Alena Bělohradská" userId="d4f458f2-3600-47d0-835f-d6c362b70470" providerId="ADAL" clId="{0DB7F115-B43B-4596-A4C4-1B7F75BA2602}" dt="2021-10-20T09:16:14.082" v="524" actId="20577"/>
          <ac:spMkLst>
            <pc:docMk/>
            <pc:sldMk cId="1136149559" sldId="298"/>
            <ac:spMk id="3" creationId="{8E833712-9CE6-4F63-A01E-0314042F6120}"/>
          </ac:spMkLst>
        </pc:spChg>
      </pc:sldChg>
      <pc:sldChg chg="modSp new mod">
        <pc:chgData name="Alena Bělohradská" userId="d4f458f2-3600-47d0-835f-d6c362b70470" providerId="ADAL" clId="{0DB7F115-B43B-4596-A4C4-1B7F75BA2602}" dt="2021-10-20T09:16:41.359" v="527" actId="255"/>
        <pc:sldMkLst>
          <pc:docMk/>
          <pc:sldMk cId="4107435598" sldId="299"/>
        </pc:sldMkLst>
        <pc:spChg chg="mod">
          <ac:chgData name="Alena Bělohradská" userId="d4f458f2-3600-47d0-835f-d6c362b70470" providerId="ADAL" clId="{0DB7F115-B43B-4596-A4C4-1B7F75BA2602}" dt="2021-10-20T08:23:48.508" v="198" actId="108"/>
          <ac:spMkLst>
            <pc:docMk/>
            <pc:sldMk cId="4107435598" sldId="299"/>
            <ac:spMk id="2" creationId="{555F970B-88AF-4924-9CE3-59A9E89589F4}"/>
          </ac:spMkLst>
        </pc:spChg>
        <pc:spChg chg="mod">
          <ac:chgData name="Alena Bělohradská" userId="d4f458f2-3600-47d0-835f-d6c362b70470" providerId="ADAL" clId="{0DB7F115-B43B-4596-A4C4-1B7F75BA2602}" dt="2021-10-20T09:16:41.359" v="527" actId="255"/>
          <ac:spMkLst>
            <pc:docMk/>
            <pc:sldMk cId="4107435598" sldId="299"/>
            <ac:spMk id="3" creationId="{D5191EA4-FD60-402A-B2EF-64D4F5EF524A}"/>
          </ac:spMkLst>
        </pc:spChg>
      </pc:sldChg>
      <pc:sldChg chg="modSp new mod">
        <pc:chgData name="Alena Bělohradská" userId="d4f458f2-3600-47d0-835f-d6c362b70470" providerId="ADAL" clId="{0DB7F115-B43B-4596-A4C4-1B7F75BA2602}" dt="2021-10-20T09:16:48.912" v="528" actId="255"/>
        <pc:sldMkLst>
          <pc:docMk/>
          <pc:sldMk cId="36903405" sldId="300"/>
        </pc:sldMkLst>
        <pc:spChg chg="mod">
          <ac:chgData name="Alena Bělohradská" userId="d4f458f2-3600-47d0-835f-d6c362b70470" providerId="ADAL" clId="{0DB7F115-B43B-4596-A4C4-1B7F75BA2602}" dt="2021-10-20T08:24:50.809" v="247" actId="108"/>
          <ac:spMkLst>
            <pc:docMk/>
            <pc:sldMk cId="36903405" sldId="300"/>
            <ac:spMk id="2" creationId="{975F4F74-1696-496B-9A02-C6F6DB0B8564}"/>
          </ac:spMkLst>
        </pc:spChg>
        <pc:spChg chg="mod">
          <ac:chgData name="Alena Bělohradská" userId="d4f458f2-3600-47d0-835f-d6c362b70470" providerId="ADAL" clId="{0DB7F115-B43B-4596-A4C4-1B7F75BA2602}" dt="2021-10-20T09:16:48.912" v="528" actId="255"/>
          <ac:spMkLst>
            <pc:docMk/>
            <pc:sldMk cId="36903405" sldId="300"/>
            <ac:spMk id="3" creationId="{A0969D6D-7190-4C59-A5DC-73AFE97F83CE}"/>
          </ac:spMkLst>
        </pc:spChg>
      </pc:sldChg>
      <pc:sldChg chg="modSp new mod">
        <pc:chgData name="Alena Bělohradská" userId="d4f458f2-3600-47d0-835f-d6c362b70470" providerId="ADAL" clId="{0DB7F115-B43B-4596-A4C4-1B7F75BA2602}" dt="2021-10-20T09:16:56.248" v="529" actId="255"/>
        <pc:sldMkLst>
          <pc:docMk/>
          <pc:sldMk cId="4001745260" sldId="301"/>
        </pc:sldMkLst>
        <pc:spChg chg="mod">
          <ac:chgData name="Alena Bělohradská" userId="d4f458f2-3600-47d0-835f-d6c362b70470" providerId="ADAL" clId="{0DB7F115-B43B-4596-A4C4-1B7F75BA2602}" dt="2021-10-20T08:26:10.235" v="301" actId="108"/>
          <ac:spMkLst>
            <pc:docMk/>
            <pc:sldMk cId="4001745260" sldId="301"/>
            <ac:spMk id="2" creationId="{52C9449F-3D30-4EE6-830E-BEA2A20F95DA}"/>
          </ac:spMkLst>
        </pc:spChg>
        <pc:spChg chg="mod">
          <ac:chgData name="Alena Bělohradská" userId="d4f458f2-3600-47d0-835f-d6c362b70470" providerId="ADAL" clId="{0DB7F115-B43B-4596-A4C4-1B7F75BA2602}" dt="2021-10-20T09:16:56.248" v="529" actId="255"/>
          <ac:spMkLst>
            <pc:docMk/>
            <pc:sldMk cId="4001745260" sldId="301"/>
            <ac:spMk id="3" creationId="{F2103A28-B48C-4754-9A36-BE3DBD56A2B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2102BF-1746-41F5-93FE-D4C1469C7400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3D0FA3-5F29-421E-AC67-98218E55802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6993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kupina 9"/>
          <p:cNvGrpSpPr/>
          <p:nvPr userDrawn="1"/>
        </p:nvGrpSpPr>
        <p:grpSpPr>
          <a:xfrm>
            <a:off x="0" y="476250"/>
            <a:ext cx="9144000" cy="6381750"/>
            <a:chOff x="0" y="476250"/>
            <a:chExt cx="9144000" cy="6381750"/>
          </a:xfrm>
        </p:grpSpPr>
        <p:pic>
          <p:nvPicPr>
            <p:cNvPr id="5" name="Picture 4" descr="prezentace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476250"/>
              <a:ext cx="9144000" cy="638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Obdélník 6"/>
            <p:cNvSpPr/>
            <p:nvPr userDrawn="1"/>
          </p:nvSpPr>
          <p:spPr bwMode="auto">
            <a:xfrm>
              <a:off x="7358082" y="6096018"/>
              <a:ext cx="1643074" cy="64294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1437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9" name="Přímá spojovací čára 8"/>
            <p:cNvCxnSpPr/>
            <p:nvPr userDrawn="1"/>
          </p:nvCxnSpPr>
          <p:spPr bwMode="auto">
            <a:xfrm>
              <a:off x="7229495" y="6143645"/>
              <a:ext cx="1857388" cy="0"/>
            </a:xfrm>
            <a:prstGeom prst="line">
              <a:avLst/>
            </a:prstGeom>
            <a:solidFill>
              <a:srgbClr val="0066FF"/>
            </a:solidFill>
            <a:ln w="9525" cap="flat" cmpd="sng" algn="ctr">
              <a:solidFill>
                <a:srgbClr val="9B9B9B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1026" name="Picture 2" descr="C:\Documents and Settings\ji057795\Dokumenty\itSMF CZ\Web\Nový Web\Soubory na nový web\Vzory, loga, diagramy\itsmf_cz_logo.gif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786578" y="6215082"/>
              <a:ext cx="2251249" cy="447673"/>
            </a:xfrm>
            <a:prstGeom prst="rect">
              <a:avLst/>
            </a:prstGeom>
            <a:noFill/>
          </p:spPr>
        </p:pic>
      </p:grp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785786" y="1428737"/>
            <a:ext cx="8072494" cy="44291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14" name="Nadpis 9"/>
          <p:cNvSpPr>
            <a:spLocks noGrp="1"/>
          </p:cNvSpPr>
          <p:nvPr>
            <p:ph type="title"/>
          </p:nvPr>
        </p:nvSpPr>
        <p:spPr>
          <a:xfrm>
            <a:off x="714348" y="274638"/>
            <a:ext cx="8143932" cy="582594"/>
          </a:xfrm>
          <a:prstGeom prst="rect">
            <a:avLst/>
          </a:prstGeom>
        </p:spPr>
        <p:txBody>
          <a:bodyPr/>
          <a:lstStyle>
            <a:lvl1pPr>
              <a:defRPr sz="2800" baseline="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2834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50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400">
                <a:latin typeface="Arial" pitchFamily="34" charset="0"/>
                <a:cs typeface="Arial" pitchFamily="34" charset="0"/>
              </a:defRPr>
            </a:lvl1pPr>
            <a:lvl2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3pPr>
            <a:lvl4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4pPr>
            <a:lvl5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68313" y="1341438"/>
            <a:ext cx="8207375" cy="575394"/>
          </a:xfrm>
        </p:spPr>
        <p:txBody>
          <a:bodyPr>
            <a:normAutofit/>
          </a:bodyPr>
          <a:lstStyle>
            <a:lvl1pPr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2765C-AC92-476B-B4F7-138D39CEF9E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1D699-0E2C-451E-976F-FFDC37C19DBF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Klepnutím lze upravit styly předlohy textu.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–"/>
            </a:pPr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B342E-0E32-4F21-8BC4-3C7C6543C136}" type="datetimeFigureOut">
              <a:rPr lang="cs-CZ" smtClean="0"/>
              <a:pPr/>
              <a:t>01.11.2021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B2BC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4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–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PŘEDBĚŽNÁ TRŽNÍ KONZULTACE</a:t>
            </a:r>
          </a:p>
        </p:txBody>
      </p:sp>
      <p:sp>
        <p:nvSpPr>
          <p:cNvPr id="7" name="Podnadpis 6"/>
          <p:cNvSpPr>
            <a:spLocks noGrp="1"/>
          </p:cNvSpPr>
          <p:nvPr>
            <p:ph type="subTitle" idx="1"/>
          </p:nvPr>
        </p:nvSpPr>
        <p:spPr>
          <a:xfrm>
            <a:off x="1371600" y="3212976"/>
            <a:ext cx="6400800" cy="1368152"/>
          </a:xfrm>
        </p:spPr>
        <p:txBody>
          <a:bodyPr>
            <a:normAutofit fontScale="55000" lnSpcReduction="20000"/>
          </a:bodyPr>
          <a:lstStyle/>
          <a:p>
            <a:r>
              <a:rPr lang="cs-CZ" dirty="0"/>
              <a:t>Dodávka Systému autentizace a autorizace uživatelů (SAU), zajištění provozních služeb, rozvoje a dalších souvisejících služeb</a:t>
            </a:r>
          </a:p>
          <a:p>
            <a:endParaRPr lang="cs-CZ" dirty="0"/>
          </a:p>
          <a:p>
            <a:r>
              <a:rPr lang="en-US" dirty="0"/>
              <a:t> </a:t>
            </a:r>
            <a:r>
              <a:rPr lang="cs-CZ" sz="2500" dirty="0"/>
              <a:t>15</a:t>
            </a:r>
            <a:r>
              <a:rPr lang="en-US" sz="2500" dirty="0"/>
              <a:t>.</a:t>
            </a:r>
            <a:r>
              <a:rPr lang="cs-CZ" sz="2500" dirty="0"/>
              <a:t>11</a:t>
            </a:r>
            <a:r>
              <a:rPr lang="en-US" sz="2500" dirty="0"/>
              <a:t>.202</a:t>
            </a:r>
            <a:r>
              <a:rPr lang="cs-CZ" sz="2500" dirty="0"/>
              <a:t>1</a:t>
            </a:r>
            <a:r>
              <a:rPr lang="en-US" sz="2500" dirty="0"/>
              <a:t> v </a:t>
            </a:r>
            <a:r>
              <a:rPr lang="cs-CZ" sz="2500" dirty="0"/>
              <a:t>10</a:t>
            </a:r>
            <a:r>
              <a:rPr lang="en-US" sz="2500" dirty="0"/>
              <a:t>:</a:t>
            </a:r>
            <a:r>
              <a:rPr lang="cs-CZ" sz="2500" dirty="0"/>
              <a:t>00</a:t>
            </a:r>
            <a:r>
              <a:rPr lang="en-US" sz="2500" dirty="0"/>
              <a:t>h</a:t>
            </a:r>
            <a:r>
              <a:rPr lang="en-US" sz="2500" dirty="0"/>
              <a:t>, online v MS Teams</a:t>
            </a:r>
            <a:endParaRPr lang="cs-CZ" sz="2500" dirty="0"/>
          </a:p>
          <a:p>
            <a:endParaRPr lang="cs-CZ" dirty="0"/>
          </a:p>
          <a:p>
            <a:endParaRPr lang="cs-CZ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Vybrané parametry připravované nadlimitní VZ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cs-CZ" b="1" dirty="0"/>
              <a:t>Druh a režim veřejné zakázky:</a:t>
            </a:r>
            <a:endParaRPr lang="cs-CZ" dirty="0"/>
          </a:p>
          <a:p>
            <a:pPr lvl="1"/>
            <a:r>
              <a:rPr lang="cs-CZ" dirty="0"/>
              <a:t>Nadlimitní veřejná zakázka na </a:t>
            </a:r>
            <a:r>
              <a:rPr lang="cs-CZ" dirty="0" smtClean="0"/>
              <a:t>služby</a:t>
            </a:r>
            <a:endParaRPr lang="cs-CZ" dirty="0"/>
          </a:p>
          <a:p>
            <a:r>
              <a:rPr lang="cs-CZ" b="1" dirty="0"/>
              <a:t>Klasifikace veřejné zakázky:</a:t>
            </a:r>
            <a:endParaRPr lang="cs-CZ" dirty="0"/>
          </a:p>
          <a:p>
            <a:pPr lvl="1"/>
            <a:r>
              <a:rPr lang="cs-CZ" sz="2500" dirty="0"/>
              <a:t>Hlavní CPV: 72230000-6 – Vývoj programového vybavení na zakázku</a:t>
            </a:r>
          </a:p>
          <a:p>
            <a:r>
              <a:rPr lang="cs-CZ" b="1" dirty="0"/>
              <a:t>Zadání veřejné zakázky a termíny plnění</a:t>
            </a:r>
            <a:endParaRPr lang="cs-CZ" dirty="0"/>
          </a:p>
          <a:p>
            <a:pPr lvl="1"/>
            <a:r>
              <a:rPr lang="cs-CZ" sz="2700" dirty="0"/>
              <a:t>Předpokládané zahájení zadávacího řízení: 	</a:t>
            </a:r>
            <a:r>
              <a:rPr lang="cs-CZ" sz="2700" dirty="0" smtClean="0"/>
              <a:t>4Q 2021</a:t>
            </a:r>
            <a:endParaRPr lang="cs-CZ" sz="2700" dirty="0"/>
          </a:p>
          <a:p>
            <a:pPr lvl="1"/>
            <a:r>
              <a:rPr lang="cs-CZ" sz="2700" dirty="0"/>
              <a:t>Předpokládaný podpis smlouvy: 		</a:t>
            </a:r>
            <a:r>
              <a:rPr lang="cs-CZ" sz="2700" dirty="0" smtClean="0"/>
              <a:t>1Q 2022</a:t>
            </a:r>
            <a:endParaRPr lang="cs-CZ" sz="2700" dirty="0"/>
          </a:p>
          <a:p>
            <a:pPr lvl="1"/>
            <a:r>
              <a:rPr lang="cs-CZ" sz="2700" dirty="0"/>
              <a:t>Předpokládané nasazení SAU do běž. provozu: 	</a:t>
            </a:r>
            <a:r>
              <a:rPr lang="cs-CZ" sz="2700" dirty="0" smtClean="0"/>
              <a:t>4Q 2022</a:t>
            </a:r>
            <a:endParaRPr lang="cs-CZ" sz="2700" dirty="0"/>
          </a:p>
          <a:p>
            <a:r>
              <a:rPr lang="cs-CZ" b="1" dirty="0"/>
              <a:t>Předpokládaná hodnota zakázky: </a:t>
            </a:r>
          </a:p>
          <a:p>
            <a:pPr marL="355600" indent="0">
              <a:buNone/>
            </a:pPr>
            <a:r>
              <a:rPr lang="cs-CZ" sz="2700" dirty="0"/>
              <a:t>Na základě výsledků PTK, bylo 5leté TCO spočteno následovně:</a:t>
            </a:r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r>
              <a:rPr lang="cs-CZ" sz="2700" dirty="0"/>
              <a:t>Dodávka SAU zahrnující zejména komponenty Externí federátor, Interní federátor, RIZ – Registr zmocnění a identit, F5 BIG-IP, Integrační vrstva (konektory) na IdP a SeP, SW </a:t>
            </a:r>
            <a:r>
              <a:rPr lang="cs-CZ" sz="2700" dirty="0" err="1"/>
              <a:t>middleware</a:t>
            </a:r>
            <a:r>
              <a:rPr lang="cs-CZ" sz="2700" dirty="0"/>
              <a:t>/platforma atp.: 												</a:t>
            </a:r>
            <a:r>
              <a:rPr lang="cs-CZ" sz="2700" b="1" dirty="0"/>
              <a:t>17 000 000 Kč bez DPH</a:t>
            </a:r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r>
              <a:rPr lang="cs-CZ" sz="2700" dirty="0"/>
              <a:t>Dodávka HW pro SAU: 															</a:t>
            </a:r>
            <a:r>
              <a:rPr lang="cs-CZ" sz="2700" b="1" dirty="0"/>
              <a:t>8 000 000 Kč bez DPH</a:t>
            </a:r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r>
              <a:rPr lang="cs-CZ" sz="2700" dirty="0"/>
              <a:t>Zajištění provozních služeb na období 60 měsíců (vč. maintenance licencí/technologií): 																											</a:t>
            </a:r>
            <a:r>
              <a:rPr lang="cs-CZ" sz="2700" b="1" dirty="0"/>
              <a:t>25 000 000 Kč bez DPH</a:t>
            </a:r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r>
              <a:rPr lang="cs-CZ" sz="2700" dirty="0"/>
              <a:t>Zajištění rozvoje na období 60 měsíců (1000MD/rok): 		</a:t>
            </a:r>
            <a:r>
              <a:rPr lang="cs-CZ" sz="2700" b="1" dirty="0"/>
              <a:t>50 000 000 Kč bez DPH</a:t>
            </a:r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endParaRPr lang="cs-CZ" sz="2700" dirty="0"/>
          </a:p>
          <a:p>
            <a:pPr marL="812800" indent="-457200" defTabSz="184150">
              <a:buFont typeface="Wingdings" panose="05000000000000000000" pitchFamily="2" charset="2"/>
              <a:buChar char="§"/>
            </a:pPr>
            <a:r>
              <a:rPr lang="cs-CZ" sz="2700" b="1" dirty="0"/>
              <a:t>Celkem</a:t>
            </a:r>
            <a:r>
              <a:rPr lang="cs-CZ" sz="2700" dirty="0"/>
              <a:t>: 																				</a:t>
            </a:r>
            <a:r>
              <a:rPr lang="cs-CZ" sz="2700" b="1" dirty="0" smtClean="0"/>
              <a:t>100 000 </a:t>
            </a:r>
            <a:r>
              <a:rPr lang="cs-CZ" sz="2700" b="1" dirty="0"/>
              <a:t>000 Kč bez DPH </a:t>
            </a:r>
          </a:p>
        </p:txBody>
      </p:sp>
    </p:spTree>
    <p:extLst>
      <p:ext uri="{BB962C8B-B14F-4D97-AF65-F5344CB8AC3E}">
        <p14:creationId xmlns:p14="http://schemas.microsoft.com/office/powerpoint/2010/main" val="10057831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Předmět veřejné zakázky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lvl="0" algn="just"/>
            <a:r>
              <a:rPr lang="cs-CZ" sz="1800" dirty="0"/>
              <a:t>Činnosti zahájení </a:t>
            </a:r>
            <a:r>
              <a:rPr lang="cs-CZ" sz="1800" dirty="0" smtClean="0"/>
              <a:t>projektu – schválení vývojových a projektových metodik;</a:t>
            </a:r>
            <a:endParaRPr lang="cs-CZ" sz="1800" dirty="0"/>
          </a:p>
          <a:p>
            <a:pPr lvl="0" algn="just"/>
            <a:r>
              <a:rPr lang="cs-CZ" sz="1800" dirty="0"/>
              <a:t>Zpracování implementační analýzy;</a:t>
            </a:r>
          </a:p>
          <a:p>
            <a:pPr lvl="0" algn="just"/>
            <a:r>
              <a:rPr lang="cs-CZ" sz="1800" dirty="0"/>
              <a:t>Dodávka a nasazení SAU;</a:t>
            </a:r>
          </a:p>
          <a:p>
            <a:pPr lvl="0" algn="just"/>
            <a:r>
              <a:rPr lang="cs-CZ" sz="1800" dirty="0"/>
              <a:t>Zajištění provozních služeb hrazených paušálními ročními platbami, kterými jsou:</a:t>
            </a:r>
          </a:p>
          <a:p>
            <a:pPr lvl="1" algn="just"/>
            <a:r>
              <a:rPr lang="cs-CZ" sz="1400" dirty="0"/>
              <a:t>Provoz SAU - Řízení dostupnosti SAU a provozní monitoring;</a:t>
            </a:r>
          </a:p>
          <a:p>
            <a:pPr lvl="1" algn="just"/>
            <a:r>
              <a:rPr lang="cs-CZ" sz="1400" dirty="0"/>
              <a:t>Paušální správa aktiv a konfigurací;</a:t>
            </a:r>
          </a:p>
          <a:p>
            <a:pPr lvl="1" algn="just"/>
            <a:r>
              <a:rPr lang="cs-CZ" sz="1400" dirty="0"/>
              <a:t>Zajištění služeb </a:t>
            </a:r>
            <a:r>
              <a:rPr lang="cs-CZ" sz="1400" dirty="0" err="1"/>
              <a:t>ServiceDesku</a:t>
            </a:r>
            <a:r>
              <a:rPr lang="cs-CZ" sz="1400" dirty="0"/>
              <a:t> a hot-line;</a:t>
            </a:r>
          </a:p>
          <a:p>
            <a:pPr lvl="1" algn="just"/>
            <a:r>
              <a:rPr lang="cs-CZ" sz="1400" dirty="0"/>
              <a:t>Řízení incidentů;</a:t>
            </a:r>
          </a:p>
          <a:p>
            <a:pPr lvl="0" algn="just"/>
            <a:r>
              <a:rPr lang="cs-CZ" sz="1800" dirty="0"/>
              <a:t>Zajištění provozních služeb hrazených za odvedené výkony, kterými jsou:</a:t>
            </a:r>
          </a:p>
          <a:p>
            <a:pPr lvl="1" algn="just"/>
            <a:r>
              <a:rPr lang="cs-CZ" sz="1400" dirty="0"/>
              <a:t>Konzultace a aplikačně specifické služby;</a:t>
            </a:r>
          </a:p>
          <a:p>
            <a:pPr lvl="1" algn="just"/>
            <a:r>
              <a:rPr lang="cs-CZ" sz="1400" dirty="0"/>
              <a:t>Řízené ukončení provozních služeb (Exit strategie);</a:t>
            </a:r>
          </a:p>
          <a:p>
            <a:pPr lvl="1" algn="just"/>
            <a:r>
              <a:rPr lang="cs-CZ" sz="1400" dirty="0"/>
              <a:t>Školení na objednávku;</a:t>
            </a:r>
          </a:p>
          <a:p>
            <a:pPr lvl="1" algn="just"/>
            <a:r>
              <a:rPr lang="cs-CZ" sz="1400" dirty="0"/>
              <a:t>Služby vývoje integračních vazeb (nové SeP a IdP);</a:t>
            </a:r>
          </a:p>
          <a:p>
            <a:pPr lvl="0" algn="just"/>
            <a:r>
              <a:rPr lang="cs-CZ" sz="1800" dirty="0"/>
              <a:t>Zajištění rozvoje Díla;</a:t>
            </a:r>
          </a:p>
          <a:p>
            <a:pPr algn="just"/>
            <a:r>
              <a:rPr lang="cs-CZ" sz="1800" dirty="0"/>
              <a:t>Zajištění přemístění SAU do jiného provozního prostředí (na základě požadavku Objednatele, a to i opakovaného).</a:t>
            </a:r>
          </a:p>
        </p:txBody>
      </p:sp>
    </p:spTree>
    <p:extLst>
      <p:ext uri="{BB962C8B-B14F-4D97-AF65-F5344CB8AC3E}">
        <p14:creationId xmlns:p14="http://schemas.microsoft.com/office/powerpoint/2010/main" val="2370293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Kvalifikace - Požadavky na významné služby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1800" dirty="0"/>
              <a:t>Dle § 79 odst. 2 písm. b) ZZVZ - </a:t>
            </a:r>
            <a:r>
              <a:rPr lang="cs-CZ" sz="1800" b="1" dirty="0"/>
              <a:t>SEZNAM VÝZNAMNÝCH SLUŽEB</a:t>
            </a:r>
            <a:r>
              <a:rPr lang="cs-CZ" sz="1800" dirty="0"/>
              <a:t> za poslední </a:t>
            </a:r>
            <a:r>
              <a:rPr lang="cs-CZ" sz="1800" b="1" dirty="0"/>
              <a:t>3 roky </a:t>
            </a:r>
            <a:r>
              <a:rPr lang="cs-CZ" sz="1800" dirty="0"/>
              <a:t>před zahájením zadávacího řízení:</a:t>
            </a:r>
          </a:p>
          <a:p>
            <a:pPr algn="just"/>
            <a:r>
              <a:rPr lang="cs-CZ" sz="1800" dirty="0"/>
              <a:t>Nejméně pět </a:t>
            </a:r>
            <a:r>
              <a:rPr lang="cs-CZ" sz="1800" b="1" dirty="0"/>
              <a:t>(5)</a:t>
            </a:r>
            <a:r>
              <a:rPr lang="cs-CZ" sz="1800" dirty="0"/>
              <a:t> významných služeb, spočívajících v dodávce řešení/aplikace zajišťující autentizační </a:t>
            </a:r>
            <a:r>
              <a:rPr lang="cs-CZ" sz="1800" dirty="0" smtClean="0"/>
              <a:t>a/nebo </a:t>
            </a:r>
            <a:r>
              <a:rPr lang="cs-CZ" sz="1800" dirty="0"/>
              <a:t>federační procesy s využitím externích poskytovatelů elektronických identit pro neomezený počet federovaných identit, přičemž finanční rozsah každé z těchto služeb činil alespoň </a:t>
            </a:r>
            <a:r>
              <a:rPr lang="cs-CZ" sz="1800" b="1" dirty="0"/>
              <a:t>1 mil. Kč bez DPH </a:t>
            </a:r>
            <a:r>
              <a:rPr lang="cs-CZ" sz="1800" dirty="0"/>
              <a:t>a zároveň alespoň </a:t>
            </a:r>
            <a:br>
              <a:rPr lang="cs-CZ" sz="1800" dirty="0"/>
            </a:br>
            <a:r>
              <a:rPr lang="cs-CZ" sz="1800" dirty="0"/>
              <a:t>u jedné z těchto služeb finanční rozsah činil minimálně </a:t>
            </a:r>
            <a:r>
              <a:rPr lang="cs-CZ" sz="1800" b="1" dirty="0"/>
              <a:t>5 mil. Kč bez DPH</a:t>
            </a:r>
            <a:r>
              <a:rPr lang="cs-CZ" sz="1800" dirty="0"/>
              <a:t>;</a:t>
            </a:r>
          </a:p>
          <a:p>
            <a:pPr algn="just"/>
            <a:r>
              <a:rPr lang="cs-CZ" sz="1800" dirty="0"/>
              <a:t>Nejméně jednu </a:t>
            </a:r>
            <a:r>
              <a:rPr lang="cs-CZ" sz="1800" b="1" dirty="0"/>
              <a:t>(1)</a:t>
            </a:r>
            <a:r>
              <a:rPr lang="cs-CZ" sz="1800" dirty="0"/>
              <a:t> významnou službu, spočívající v dodávce řešení/aplikace kategorizované jako významný informační systém (dále též „VIS“) či kritická informační infrastruktura (dále též „KII“) ve smyslu zákona č. 181/2014 Sb., </a:t>
            </a:r>
            <a:br>
              <a:rPr lang="cs-CZ" sz="1800" dirty="0"/>
            </a:br>
            <a:r>
              <a:rPr lang="cs-CZ" sz="1800" dirty="0"/>
              <a:t>o kybernetické bezpečnosti, přičemž finanční rozsah významné služby činil alespoň </a:t>
            </a:r>
            <a:r>
              <a:rPr lang="cs-CZ" sz="1800" b="1" dirty="0"/>
              <a:t>4 mil. Kč bez </a:t>
            </a:r>
            <a:r>
              <a:rPr lang="cs-CZ" sz="1800" b="1" dirty="0" smtClean="0"/>
              <a:t>DPH/rok </a:t>
            </a:r>
            <a:r>
              <a:rPr lang="cs-CZ" sz="1800" dirty="0" smtClean="0"/>
              <a:t>(postačí alespoň 1 ucelený rok provozu);</a:t>
            </a:r>
            <a:endParaRPr lang="cs-CZ" sz="1800" dirty="0"/>
          </a:p>
          <a:p>
            <a:pPr algn="just"/>
            <a:r>
              <a:rPr lang="cs-CZ" sz="1800" dirty="0"/>
              <a:t>Nejméně jednu </a:t>
            </a:r>
            <a:r>
              <a:rPr lang="cs-CZ" sz="1800" b="1" dirty="0"/>
              <a:t>(1)</a:t>
            </a:r>
            <a:r>
              <a:rPr lang="cs-CZ" sz="1800" dirty="0"/>
              <a:t> významnou službu, spočívající v zajištění služeb provozu řešení/aplikace kategorizované jako VIS či KII ve smyslu ZoKB, přičemž finanční rozsah služeb provozu činil alespoň </a:t>
            </a:r>
            <a:r>
              <a:rPr lang="cs-CZ" sz="1800" b="1" dirty="0"/>
              <a:t>2 mil. Kč bez DPH </a:t>
            </a:r>
            <a:r>
              <a:rPr lang="cs-CZ" sz="1800" dirty="0"/>
              <a:t>ročně.</a:t>
            </a:r>
          </a:p>
        </p:txBody>
      </p:sp>
    </p:spTree>
    <p:extLst>
      <p:ext uri="{BB962C8B-B14F-4D97-AF65-F5344CB8AC3E}">
        <p14:creationId xmlns:p14="http://schemas.microsoft.com/office/powerpoint/2010/main" val="1290270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Kvalifikace - Požadavky na tým dodavatele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cs-CZ" sz="2000" dirty="0"/>
              <a:t>K prokázání kritérií kvalifikace realizačního týmu zadavatel v souladu s § 79 odst. 2 písm. c) a d) ZZVZ požaduje předložení </a:t>
            </a:r>
            <a:r>
              <a:rPr lang="cs-CZ" sz="2000" b="1" dirty="0"/>
              <a:t>SEZNAMU ČLENŮ REALIZAČNÍHO TÝMU</a:t>
            </a:r>
            <a:r>
              <a:rPr lang="cs-CZ" sz="2000" dirty="0"/>
              <a:t>:</a:t>
            </a:r>
          </a:p>
          <a:p>
            <a:pPr lvl="0" algn="just"/>
            <a:r>
              <a:rPr lang="cs-CZ" sz="2000" dirty="0"/>
              <a:t>Vedoucí projektu/projektový manažer;</a:t>
            </a:r>
          </a:p>
          <a:p>
            <a:pPr lvl="0" algn="just"/>
            <a:r>
              <a:rPr lang="cs-CZ" sz="2000" dirty="0"/>
              <a:t>Architekt;</a:t>
            </a:r>
          </a:p>
          <a:p>
            <a:pPr lvl="0" algn="just"/>
            <a:r>
              <a:rPr lang="cs-CZ" sz="2000" dirty="0"/>
              <a:t>Analytik/Vývojář;</a:t>
            </a:r>
          </a:p>
          <a:p>
            <a:pPr lvl="0" algn="just"/>
            <a:r>
              <a:rPr lang="cs-CZ" sz="2000" dirty="0"/>
              <a:t>Systémový specialista;</a:t>
            </a:r>
          </a:p>
          <a:p>
            <a:pPr lvl="0" algn="just"/>
            <a:r>
              <a:rPr lang="cs-CZ" sz="2000" dirty="0"/>
              <a:t>Bezpečnostní specialista;</a:t>
            </a:r>
          </a:p>
          <a:p>
            <a:pPr lvl="0" algn="just"/>
            <a:r>
              <a:rPr lang="cs-CZ" sz="2000" dirty="0"/>
              <a:t>Vedoucí týmu provozu</a:t>
            </a:r>
            <a:r>
              <a:rPr lang="cs-CZ" sz="2000" dirty="0" smtClean="0"/>
              <a:t>.</a:t>
            </a:r>
          </a:p>
          <a:p>
            <a:pPr marL="0" lvl="0" indent="0" algn="just">
              <a:buNone/>
            </a:pPr>
            <a:endParaRPr lang="cs-CZ" sz="2000" dirty="0" smtClean="0"/>
          </a:p>
          <a:p>
            <a:pPr marL="0" lvl="0" indent="0" algn="just">
              <a:buNone/>
            </a:pPr>
            <a:r>
              <a:rPr lang="cs-CZ" sz="2000" dirty="0" smtClean="0"/>
              <a:t>Jeden </a:t>
            </a:r>
            <a:r>
              <a:rPr lang="cs-CZ" sz="2000" dirty="0"/>
              <a:t>člen realizačního týmu může zastávat více rolí, přičemž celkový minimální počet členů realizačního týmu je stanoven na </a:t>
            </a:r>
            <a:r>
              <a:rPr lang="cs-CZ" sz="2000" b="1" dirty="0"/>
              <a:t>6 osob</a:t>
            </a:r>
            <a:r>
              <a:rPr lang="cs-CZ" sz="2000" dirty="0"/>
              <a:t>. Výjimku tvoří pouze role Vedoucí projektu/projektový manažer, Architekt, Analytik/Vývojář, které nejsou kumulativní mezi sebou ani s ostatními požadavky, jsou však součásti požadavku na celkový minimální počet členů realizačního týmu, který je stanoven minimálně na 6 osob.</a:t>
            </a:r>
          </a:p>
        </p:txBody>
      </p:sp>
    </p:spTree>
    <p:extLst>
      <p:ext uri="{BB962C8B-B14F-4D97-AF65-F5344CB8AC3E}">
        <p14:creationId xmlns:p14="http://schemas.microsoft.com/office/powerpoint/2010/main" val="1290270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EC0CC400-15C8-4F08-A75C-95B2A5974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Vedoucí projektu/projektový manažer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A30A284A-3047-4F6C-B5E9-13E7054DA0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1800" b="1" dirty="0"/>
              <a:t>Musí splňovat následující požadavky</a:t>
            </a:r>
            <a:r>
              <a:rPr lang="cs-CZ" sz="1800" dirty="0"/>
              <a:t>:</a:t>
            </a:r>
          </a:p>
          <a:p>
            <a:pPr lvl="0" algn="just"/>
            <a:r>
              <a:rPr lang="cs-CZ" sz="1800" dirty="0"/>
              <a:t>Alespoň tři (3) roky praxe v oblasti řízení projektů výstavby informačních technologií;</a:t>
            </a:r>
          </a:p>
          <a:p>
            <a:pPr lvl="0" algn="just">
              <a:spcBef>
                <a:spcPts val="432"/>
              </a:spcBef>
            </a:pPr>
            <a:r>
              <a:rPr lang="cs-CZ" sz="1800" dirty="0"/>
              <a:t>Zkušenost s vedením alespoň jednoho (1) projektu v oblasti implementace a/nebo rozvoje a/nebo provozu řešení/aplikace zajišťující autentizační a federační procesy, jehož celkový finanční objem (odměna za poskytnuté služby/dílo) činil alespoň </a:t>
            </a:r>
            <a:br>
              <a:rPr lang="cs-CZ" sz="1800" dirty="0"/>
            </a:br>
            <a:r>
              <a:rPr lang="cs-CZ" sz="1800" b="1" dirty="0"/>
              <a:t>5 mil. Kč bez DPH</a:t>
            </a:r>
            <a:r>
              <a:rPr lang="cs-CZ" sz="1800" dirty="0"/>
              <a:t>;</a:t>
            </a:r>
          </a:p>
          <a:p>
            <a:pPr lvl="0" algn="just">
              <a:spcBef>
                <a:spcPts val="432"/>
              </a:spcBef>
            </a:pPr>
            <a:r>
              <a:rPr lang="cs-CZ" sz="1800" dirty="0"/>
              <a:t>Disponuje certifikací PRINCE2 (alespoň na úrovni </a:t>
            </a:r>
            <a:r>
              <a:rPr lang="cs-CZ" sz="1800" dirty="0" err="1"/>
              <a:t>Foundation</a:t>
            </a:r>
            <a:r>
              <a:rPr lang="cs-CZ" sz="1800" dirty="0"/>
              <a:t>), nebo PMI (alespoň na úrovni PMP), nebo IPMA (alespoň na úrovni C) či věcně srovnatelnou certifikací dle mezinárodně uznávané normy;</a:t>
            </a:r>
          </a:p>
          <a:p>
            <a:pPr lvl="0" algn="just">
              <a:spcBef>
                <a:spcPts val="432"/>
              </a:spcBef>
            </a:pPr>
            <a:r>
              <a:rPr lang="cs-CZ" sz="1800" dirty="0"/>
              <a:t>Disponuje certifikací IT4IT™ (alespoň na úrovni </a:t>
            </a:r>
            <a:r>
              <a:rPr lang="cs-CZ" sz="1800" dirty="0" err="1"/>
              <a:t>Foundation</a:t>
            </a:r>
            <a:r>
              <a:rPr lang="cs-CZ" sz="1800" dirty="0"/>
              <a:t>) či věcně srovnatelnou certifikací dle mezinárodně uznávané normy.</a:t>
            </a:r>
          </a:p>
        </p:txBody>
      </p:sp>
    </p:spTree>
    <p:extLst>
      <p:ext uri="{BB962C8B-B14F-4D97-AF65-F5344CB8AC3E}">
        <p14:creationId xmlns:p14="http://schemas.microsoft.com/office/powerpoint/2010/main" val="18406401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64329FB-5CA7-4BB1-8B1D-8CA399F9A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Architekt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DA9DF7E1-16A3-472A-8D69-EF4259879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1800" b="1" dirty="0"/>
              <a:t>Musí splňovat následující požadavky</a:t>
            </a:r>
            <a:r>
              <a:rPr lang="cs-CZ" sz="1800" dirty="0"/>
              <a:t>:</a:t>
            </a:r>
          </a:p>
          <a:p>
            <a:pPr lvl="0" algn="just"/>
            <a:r>
              <a:rPr lang="cs-CZ" sz="1800" dirty="0"/>
              <a:t>Minimálně tři (3) roky praxe v oblasti návrhu architektury pro řešení zajišťující autentizační a federační procesy;</a:t>
            </a:r>
          </a:p>
          <a:p>
            <a:pPr lvl="0" algn="just"/>
            <a:r>
              <a:rPr lang="cs-CZ" sz="1800" dirty="0"/>
              <a:t>Účast na minimálně jedné (1) významné službě splňující požadavky uvedené </a:t>
            </a:r>
            <a:br>
              <a:rPr lang="cs-CZ" sz="1800" dirty="0"/>
            </a:br>
            <a:r>
              <a:rPr lang="cs-CZ" sz="1800" dirty="0"/>
              <a:t>v odst. 4.3. písm. A této ZD v roli architekt;</a:t>
            </a:r>
          </a:p>
          <a:p>
            <a:pPr lvl="0" algn="just"/>
            <a:r>
              <a:rPr lang="cs-CZ" sz="1800" dirty="0"/>
              <a:t>Disponuje certifikací TOGAF 9 (alespoň na úrovni </a:t>
            </a:r>
            <a:r>
              <a:rPr lang="cs-CZ" sz="1800" dirty="0" err="1"/>
              <a:t>Foundation</a:t>
            </a:r>
            <a:r>
              <a:rPr lang="cs-CZ" sz="1800" dirty="0"/>
              <a:t>) či věcně srovnatelnou certifikací dle mezinárodně uznávané normy;</a:t>
            </a:r>
          </a:p>
          <a:p>
            <a:pPr lvl="0" algn="just"/>
            <a:r>
              <a:rPr lang="cs-CZ" sz="1800" dirty="0"/>
              <a:t>Disponuje certifikací </a:t>
            </a:r>
            <a:r>
              <a:rPr lang="cs-CZ" sz="1800" dirty="0" err="1"/>
              <a:t>ArchiMate</a:t>
            </a:r>
            <a:r>
              <a:rPr lang="cs-CZ" sz="1800" dirty="0"/>
              <a:t> 3 (alespoň na úrovni </a:t>
            </a:r>
            <a:r>
              <a:rPr lang="cs-CZ" sz="1800" dirty="0" err="1"/>
              <a:t>Foundation</a:t>
            </a:r>
            <a:r>
              <a:rPr lang="cs-CZ" sz="1800" dirty="0"/>
              <a:t>) či věcně srovnatelnou certifikací dle mezinárodně uznávané normy;</a:t>
            </a:r>
          </a:p>
          <a:p>
            <a:pPr lvl="0" algn="just"/>
            <a:r>
              <a:rPr lang="cs-CZ" sz="1800" dirty="0"/>
              <a:t>Znalost modelovacího nástroje </a:t>
            </a:r>
            <a:r>
              <a:rPr lang="cs-CZ" sz="1800" dirty="0" err="1"/>
              <a:t>Sparx</a:t>
            </a:r>
            <a:r>
              <a:rPr lang="cs-CZ" sz="1800" dirty="0"/>
              <a:t> Systems </a:t>
            </a:r>
            <a:r>
              <a:rPr lang="cs-CZ" sz="1800" dirty="0" err="1"/>
              <a:t>Enterprise</a:t>
            </a:r>
            <a:r>
              <a:rPr lang="cs-CZ" sz="1800" dirty="0"/>
              <a:t> </a:t>
            </a:r>
            <a:r>
              <a:rPr lang="cs-CZ" sz="1800" dirty="0" err="1"/>
              <a:t>Architect</a:t>
            </a:r>
            <a:r>
              <a:rPr lang="cs-CZ" sz="1800" dirty="0"/>
              <a:t> </a:t>
            </a:r>
            <a:br>
              <a:rPr lang="cs-CZ" sz="1800" dirty="0"/>
            </a:br>
            <a:r>
              <a:rPr lang="cs-CZ" sz="1800" dirty="0"/>
              <a:t>a schopnost modelovat architekturu využitím tohoto nástroje </a:t>
            </a:r>
            <a:br>
              <a:rPr lang="cs-CZ" sz="1800" dirty="0"/>
            </a:br>
            <a:r>
              <a:rPr lang="cs-CZ" sz="1800" dirty="0"/>
              <a:t>a notace </a:t>
            </a:r>
            <a:r>
              <a:rPr lang="cs-CZ" sz="1800" dirty="0" err="1"/>
              <a:t>ArchiMate</a:t>
            </a:r>
            <a:r>
              <a:rPr lang="cs-CZ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34835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FE4A8A21-FA00-4C74-A5B4-047908519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Analytik/Vývojář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8E833712-9CE6-4F63-A01E-0314042F61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000" b="1" dirty="0"/>
              <a:t>Musí splňovat následující požadavky</a:t>
            </a:r>
            <a:r>
              <a:rPr lang="cs-CZ" sz="2000" dirty="0"/>
              <a:t>:</a:t>
            </a:r>
          </a:p>
          <a:p>
            <a:pPr lvl="0" algn="just"/>
            <a:r>
              <a:rPr lang="cs-CZ" sz="2000" dirty="0"/>
              <a:t>Minimálně tři (3) roky praxe v implementaci řešení zajišťujícího autentizační a federační procesy, vč. analýzy nastavení autentizačních </a:t>
            </a:r>
            <a:br>
              <a:rPr lang="cs-CZ" sz="2000" dirty="0"/>
            </a:br>
            <a:r>
              <a:rPr lang="cs-CZ" sz="2000" dirty="0"/>
              <a:t>a federačních procesů;</a:t>
            </a:r>
          </a:p>
          <a:p>
            <a:pPr lvl="0" algn="just"/>
            <a:r>
              <a:rPr lang="cs-CZ" sz="2000" dirty="0"/>
              <a:t>Účast na minimálně jedné (1) významné službě splňující požadavky uvedené v odst. 4.3. písm. A této ZD v roli vývojář;</a:t>
            </a:r>
          </a:p>
          <a:p>
            <a:pPr lvl="0" algn="just"/>
            <a:r>
              <a:rPr lang="cs-CZ" sz="2000" dirty="0"/>
              <a:t>Prokazatelná zkušenost s implementací standardů SAML2.0 či WS-</a:t>
            </a:r>
            <a:r>
              <a:rPr lang="cs-CZ" sz="2000" dirty="0" err="1"/>
              <a:t>Federation</a:t>
            </a:r>
            <a:r>
              <a:rPr lang="cs-CZ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61495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55F970B-88AF-4924-9CE3-59A9E8958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Systémový specialista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D5191EA4-FD60-402A-B2EF-64D4F5EF52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000" b="1" dirty="0"/>
              <a:t>Musí splňovat následující požadavky</a:t>
            </a:r>
            <a:r>
              <a:rPr lang="cs-CZ" sz="2000" dirty="0"/>
              <a:t>:</a:t>
            </a:r>
          </a:p>
          <a:p>
            <a:pPr lvl="0" algn="just"/>
            <a:r>
              <a:rPr lang="cs-CZ" sz="2000" dirty="0"/>
              <a:t>Minimálně tři (3) roky praxe v oblasti konfigurace síťové infrastruktury, nasazení a implementace hardware, virtualizační platformy, operačních systémů a aplikačního SW a jejich provozu;</a:t>
            </a:r>
          </a:p>
          <a:p>
            <a:pPr lvl="0" algn="just"/>
            <a:r>
              <a:rPr lang="cs-CZ" sz="2000" dirty="0"/>
              <a:t>Účast na minimálně jedné (1) významné službě splňující požadavky uvedené v odst. 4.3. písm. A nebo B této ZD v roli systémový specialista.</a:t>
            </a:r>
          </a:p>
        </p:txBody>
      </p:sp>
    </p:spTree>
    <p:extLst>
      <p:ext uri="{BB962C8B-B14F-4D97-AF65-F5344CB8AC3E}">
        <p14:creationId xmlns:p14="http://schemas.microsoft.com/office/powerpoint/2010/main" val="4107435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975F4F74-1696-496B-9A02-C6F6DB0B8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Bezpečnostní specialista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A0969D6D-7190-4C59-A5DC-73AFE97F8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000" b="1" dirty="0"/>
              <a:t>Musí splňovat následující požadavky</a:t>
            </a:r>
            <a:r>
              <a:rPr lang="cs-CZ" sz="2000" dirty="0"/>
              <a:t>:</a:t>
            </a:r>
          </a:p>
          <a:p>
            <a:pPr lvl="0" algn="just"/>
            <a:r>
              <a:rPr lang="cs-CZ" sz="2000" dirty="0"/>
              <a:t>Minimálně tři (3) roky praxe v roli bezpečnostní specialista </a:t>
            </a:r>
            <a:br>
              <a:rPr lang="cs-CZ" sz="2000" dirty="0"/>
            </a:br>
            <a:r>
              <a:rPr lang="cs-CZ" sz="2000" dirty="0"/>
              <a:t>v oblasti zabezpečení informačních systémů kategorizovaných jako VIS či KII ve smyslu </a:t>
            </a:r>
            <a:r>
              <a:rPr lang="cs-CZ" sz="2000" dirty="0" err="1"/>
              <a:t>ZoKB</a:t>
            </a:r>
            <a:r>
              <a:rPr lang="cs-CZ" sz="2000" dirty="0"/>
              <a:t> (tj. odpovídal za návrh organizačních </a:t>
            </a:r>
            <a:br>
              <a:rPr lang="cs-CZ" sz="2000" dirty="0"/>
            </a:br>
            <a:r>
              <a:rPr lang="cs-CZ" sz="2000" dirty="0"/>
              <a:t>a technických opatření dle </a:t>
            </a:r>
            <a:r>
              <a:rPr lang="cs-CZ" sz="2000" dirty="0" err="1"/>
              <a:t>ZoKB</a:t>
            </a:r>
            <a:r>
              <a:rPr lang="cs-CZ" sz="2000" dirty="0"/>
              <a:t> a prováděcích právních předpisů </a:t>
            </a:r>
            <a:br>
              <a:rPr lang="cs-CZ" sz="2000" dirty="0"/>
            </a:br>
            <a:r>
              <a:rPr lang="cs-CZ" sz="2000" dirty="0"/>
              <a:t>k </a:t>
            </a:r>
            <a:r>
              <a:rPr lang="cs-CZ" sz="2000" dirty="0" err="1"/>
              <a:t>ZoKB</a:t>
            </a:r>
            <a:r>
              <a:rPr lang="cs-CZ" sz="2000" dirty="0"/>
              <a:t> a zároveň za dozor nad řádnou implementací a dodržováním navržených opatření);</a:t>
            </a:r>
          </a:p>
          <a:p>
            <a:pPr lvl="0" algn="just"/>
            <a:r>
              <a:rPr lang="cs-CZ" sz="2000" dirty="0"/>
              <a:t>Účast na minimálně jedné (1) významné službě splňující požadavky uvedené v odst. 4.3. písm. B nebo C této ZD v roli bezpečnostní specialista.</a:t>
            </a:r>
          </a:p>
        </p:txBody>
      </p:sp>
    </p:spTree>
    <p:extLst>
      <p:ext uri="{BB962C8B-B14F-4D97-AF65-F5344CB8AC3E}">
        <p14:creationId xmlns:p14="http://schemas.microsoft.com/office/powerpoint/2010/main" val="36903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xmlns="" id="{52C9449F-3D30-4EE6-830E-BEA2A20F9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 b="1" dirty="0"/>
              <a:t>Vedoucí týmu provozu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xmlns="" id="{F2103A28-B48C-4754-9A36-BE3DBD56A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cs-CZ" sz="2000" b="1" dirty="0"/>
              <a:t>Musí splňovat následující požadavky</a:t>
            </a:r>
            <a:r>
              <a:rPr lang="cs-CZ" sz="2000" dirty="0"/>
              <a:t>:</a:t>
            </a:r>
          </a:p>
          <a:p>
            <a:pPr lvl="0" algn="just"/>
            <a:r>
              <a:rPr lang="cs-CZ" sz="2000" dirty="0"/>
              <a:t>Minimálně tři (3) roky praxe na pozici vedoucího týmu provozu nebo obdobné pozici související s provozem informačních systémů, zahrnujícím provoz HW a SW infrastruktury a zároveň řešení incidentů (incident management), služeb </a:t>
            </a:r>
            <a:r>
              <a:rPr lang="cs-CZ" sz="2000" dirty="0" err="1"/>
              <a:t>servisdesku</a:t>
            </a:r>
            <a:r>
              <a:rPr lang="cs-CZ" sz="2000" dirty="0"/>
              <a:t> a monitoringu kvality poskytovaných služeb (SLA);</a:t>
            </a:r>
          </a:p>
          <a:p>
            <a:pPr lvl="0" algn="just"/>
            <a:r>
              <a:rPr lang="cs-CZ" sz="2000" dirty="0"/>
              <a:t>Účast na minimálně jedné (1) významné službě splňující požadavky uvedené v odst. 4.3. písm. C této ZD v roli vedoucího provozu;</a:t>
            </a:r>
          </a:p>
          <a:p>
            <a:pPr lvl="0" algn="just"/>
            <a:r>
              <a:rPr lang="cs-CZ" sz="2000" dirty="0"/>
              <a:t>Disponuje certifikací ITILv3 nebo ITILv4 (alespoň na úrovni </a:t>
            </a:r>
            <a:r>
              <a:rPr lang="cs-CZ" sz="2000" dirty="0" err="1"/>
              <a:t>Foundation</a:t>
            </a:r>
            <a:r>
              <a:rPr lang="cs-CZ" sz="2000" dirty="0"/>
              <a:t>) či věcně srovnatelnou certifikací dle mezinárodně uznávané normy.</a:t>
            </a:r>
          </a:p>
        </p:txBody>
      </p:sp>
    </p:spTree>
    <p:extLst>
      <p:ext uri="{BB962C8B-B14F-4D97-AF65-F5344CB8AC3E}">
        <p14:creationId xmlns:p14="http://schemas.microsoft.com/office/powerpoint/2010/main" val="4001745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Zahájení a úvodní informace o PTK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cs-CZ" dirty="0"/>
              <a:t>PTK – cíl připravit ZD k VZ a informovat dodavatele </a:t>
            </a:r>
            <a:r>
              <a:rPr lang="cs-CZ" dirty="0" smtClean="0"/>
              <a:t>dle § </a:t>
            </a:r>
            <a:r>
              <a:rPr lang="cs-CZ" dirty="0"/>
              <a:t>33 ZZVZ;</a:t>
            </a:r>
          </a:p>
          <a:p>
            <a:pPr algn="just"/>
            <a:r>
              <a:rPr lang="cs-CZ" dirty="0"/>
              <a:t>Časové omezení prezentace – předpoklad 1,5h (45min. prezentace, 45min. </a:t>
            </a:r>
            <a:r>
              <a:rPr lang="cs-CZ" dirty="0" smtClean="0"/>
              <a:t>dotazy/diskuse);</a:t>
            </a:r>
            <a:endParaRPr lang="cs-CZ" dirty="0"/>
          </a:p>
          <a:p>
            <a:pPr algn="just"/>
            <a:r>
              <a:rPr lang="cs-CZ" dirty="0" smtClean="0"/>
              <a:t>Účast </a:t>
            </a:r>
            <a:r>
              <a:rPr lang="cs-CZ" dirty="0"/>
              <a:t>na PTK dodavatele nevylučuje z účasti v navazujícím zadávacím </a:t>
            </a:r>
            <a:r>
              <a:rPr lang="cs-CZ" dirty="0" smtClean="0"/>
              <a:t>řízení (ZŘ) a zároveň ZŘ se </a:t>
            </a:r>
            <a:r>
              <a:rPr lang="cs-CZ" dirty="0"/>
              <a:t>může </a:t>
            </a:r>
            <a:r>
              <a:rPr lang="cs-CZ" dirty="0" smtClean="0"/>
              <a:t>účastnit i </a:t>
            </a:r>
            <a:r>
              <a:rPr lang="cs-CZ" dirty="0"/>
              <a:t>uchazeč, který se neúčastnil </a:t>
            </a:r>
            <a:r>
              <a:rPr lang="cs-CZ" dirty="0" smtClean="0"/>
              <a:t>PTK;</a:t>
            </a:r>
            <a:endParaRPr lang="cs-CZ" dirty="0"/>
          </a:p>
          <a:p>
            <a:pPr algn="just"/>
            <a:r>
              <a:rPr lang="cs-CZ" dirty="0"/>
              <a:t>Informace o PTK bude uvedena v zadávací </a:t>
            </a:r>
            <a:r>
              <a:rPr lang="cs-CZ" dirty="0" smtClean="0"/>
              <a:t>dokumentaci (</a:t>
            </a:r>
            <a:r>
              <a:rPr lang="pl-PL" dirty="0" smtClean="0"/>
              <a:t>viz § </a:t>
            </a:r>
            <a:r>
              <a:rPr lang="pl-PL" dirty="0"/>
              <a:t>36 odst. 4 </a:t>
            </a:r>
            <a:r>
              <a:rPr lang="pl-PL" dirty="0" smtClean="0"/>
              <a:t>ZZVZ)</a:t>
            </a:r>
            <a:r>
              <a:rPr lang="cs-CZ" dirty="0" smtClean="0"/>
              <a:t>;</a:t>
            </a:r>
            <a:endParaRPr lang="cs-CZ" dirty="0"/>
          </a:p>
          <a:p>
            <a:pPr algn="just"/>
            <a:r>
              <a:rPr lang="cs-CZ" dirty="0"/>
              <a:t>Z PTK bude pořízen audio a video záznam;</a:t>
            </a:r>
          </a:p>
          <a:p>
            <a:pPr algn="just"/>
            <a:r>
              <a:rPr lang="cs-CZ" dirty="0" smtClean="0"/>
              <a:t>Zadavatel </a:t>
            </a:r>
            <a:r>
              <a:rPr lang="cs-CZ" dirty="0"/>
              <a:t>si vyhrazuje právo neodpovědět na dotaz;</a:t>
            </a:r>
          </a:p>
          <a:p>
            <a:pPr algn="just"/>
            <a:r>
              <a:rPr lang="cs-CZ" dirty="0"/>
              <a:t>Podklady pro PTK jsou uveřejněny na profilu </a:t>
            </a:r>
            <a:r>
              <a:rPr lang="cs-CZ" dirty="0" smtClean="0"/>
              <a:t>zadavatele;</a:t>
            </a:r>
            <a:endParaRPr lang="cs-CZ" dirty="0"/>
          </a:p>
          <a:p>
            <a:pPr algn="just"/>
            <a:r>
              <a:rPr lang="cs-CZ" dirty="0" smtClean="0"/>
              <a:t>Zpětná </a:t>
            </a:r>
            <a:r>
              <a:rPr lang="cs-CZ" dirty="0"/>
              <a:t>vazba k PTK a podkladům písemně do </a:t>
            </a:r>
            <a:r>
              <a:rPr lang="cs-CZ" dirty="0" smtClean="0"/>
              <a:t>22. 11. </a:t>
            </a:r>
            <a:r>
              <a:rPr lang="cs-CZ" dirty="0" smtClean="0"/>
              <a:t>2021 </a:t>
            </a:r>
            <a:r>
              <a:rPr lang="cs-CZ" dirty="0" smtClean="0"/>
              <a:t>(po proběhlé PTK) na 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e-mail </a:t>
            </a:r>
            <a:r>
              <a:rPr lang="cs-CZ" dirty="0" smtClean="0"/>
              <a:t>sau@mze.cz </a:t>
            </a:r>
            <a:r>
              <a:rPr lang="cs-CZ" dirty="0"/>
              <a:t>nebo datovou </a:t>
            </a:r>
            <a:r>
              <a:rPr lang="cs-CZ" dirty="0" smtClean="0"/>
              <a:t>schránkou;</a:t>
            </a:r>
          </a:p>
          <a:p>
            <a:pPr algn="just"/>
            <a:r>
              <a:rPr lang="cs-CZ" dirty="0" smtClean="0"/>
              <a:t>Zápis z PTK bude uveřejněn na profilu zadavatele;</a:t>
            </a:r>
            <a:endParaRPr lang="cs-CZ" dirty="0" smtClean="0"/>
          </a:p>
          <a:p>
            <a:pPr algn="just"/>
            <a:r>
              <a:rPr lang="cs-CZ" dirty="0" smtClean="0"/>
              <a:t>Možnost napsat </a:t>
            </a:r>
            <a:r>
              <a:rPr lang="cs-CZ" dirty="0"/>
              <a:t>komentář </a:t>
            </a:r>
            <a:r>
              <a:rPr lang="cs-CZ" dirty="0" smtClean="0"/>
              <a:t>k podkladům PTK není podmíněna </a:t>
            </a:r>
            <a:r>
              <a:rPr lang="cs-CZ" dirty="0"/>
              <a:t>účastí na </a:t>
            </a:r>
            <a:r>
              <a:rPr lang="cs-CZ" dirty="0" smtClean="0"/>
              <a:t>této prezentaci.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52544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Kvalifikace - Požadavky na prototyp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000" dirty="0"/>
              <a:t>Účastník prokazuje technickou kvalifikaci dle § 79 odst. 2 písm. k) ZZVZ předložením vzorku určeného k dodání, zde konkrétně prototypu řešení. Realizovaný prototyp SAU bude demonstrovat splnění relevantních funkčních požadavků na SAU uvedených v </a:t>
            </a:r>
            <a:r>
              <a:rPr lang="cs-CZ" sz="2000" dirty="0" smtClean="0"/>
              <a:t>ZD. Ukázka proběhne na 2 uživatelských scénářích:</a:t>
            </a:r>
          </a:p>
          <a:p>
            <a:pPr lvl="1" algn="just"/>
            <a:r>
              <a:rPr lang="cs-CZ" sz="2000" b="1" dirty="0"/>
              <a:t>Scénář 1 - </a:t>
            </a:r>
            <a:r>
              <a:rPr lang="cs-CZ" sz="2000" b="1" dirty="0" smtClean="0"/>
              <a:t>Administrace </a:t>
            </a:r>
            <a:r>
              <a:rPr lang="cs-CZ" sz="2000" b="1" dirty="0"/>
              <a:t>prototypu SAU </a:t>
            </a:r>
            <a:r>
              <a:rPr lang="cs-CZ" sz="2000" dirty="0"/>
              <a:t>- Uživatel se přihlásí v roli administrátora </a:t>
            </a:r>
            <a:r>
              <a:rPr lang="cs-CZ" sz="2000" dirty="0" smtClean="0"/>
              <a:t>SAU, </a:t>
            </a:r>
            <a:r>
              <a:rPr lang="pt-BR" sz="2000" dirty="0"/>
              <a:t>Konfigurace Registru IdP v </a:t>
            </a:r>
            <a:r>
              <a:rPr lang="pt-BR" sz="2000" dirty="0" smtClean="0"/>
              <a:t>SAU</a:t>
            </a:r>
            <a:r>
              <a:rPr lang="cs-CZ" sz="2000" dirty="0" smtClean="0"/>
              <a:t>, </a:t>
            </a:r>
            <a:r>
              <a:rPr lang="pt-BR" sz="2000" dirty="0"/>
              <a:t>Konfigurace Registru SeP v </a:t>
            </a:r>
            <a:r>
              <a:rPr lang="pt-BR" sz="2000" dirty="0" smtClean="0"/>
              <a:t>SAU</a:t>
            </a:r>
            <a:r>
              <a:rPr lang="cs-CZ" sz="2000" dirty="0"/>
              <a:t>, Administrátor SAU se </a:t>
            </a:r>
            <a:r>
              <a:rPr lang="cs-CZ" sz="2000" dirty="0" smtClean="0"/>
              <a:t>odhlásí;</a:t>
            </a:r>
          </a:p>
          <a:p>
            <a:pPr lvl="1" algn="just"/>
            <a:r>
              <a:rPr lang="cs-CZ" sz="2000" b="1" dirty="0"/>
              <a:t>Scénář 2 – Přihlášení uživatele k SeP1 a SeP2 s využitím autentizačních služeb </a:t>
            </a:r>
            <a:r>
              <a:rPr lang="cs-CZ" sz="2000" b="1" dirty="0" smtClean="0"/>
              <a:t>SAU </a:t>
            </a:r>
            <a:r>
              <a:rPr lang="cs-CZ" sz="2000" dirty="0"/>
              <a:t>- Uživatel si založí uživatelský profil subjektu v SAU, Uživatel se přihlásí ke svému profilu v SAU a propojí si externí a interní identitu, Přihlášení uživatele k SeP1/ SeP2 prostřednictvím autentizačních služeb SAU, Uživatel se odhlásí ze SeP1/ </a:t>
            </a:r>
            <a:r>
              <a:rPr lang="cs-CZ" sz="2000" dirty="0" smtClean="0"/>
              <a:t>SeP2. 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290270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Navržený model hodnocení nabídek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just">
              <a:spcAft>
                <a:spcPts val="600"/>
              </a:spcAft>
              <a:buNone/>
            </a:pPr>
            <a:r>
              <a:rPr lang="cs-CZ" dirty="0" smtClean="0"/>
              <a:t>Kritéria </a:t>
            </a:r>
            <a:r>
              <a:rPr lang="cs-CZ" dirty="0"/>
              <a:t>hodnocení a jim přidělené váhy:</a:t>
            </a:r>
          </a:p>
          <a:p>
            <a:pPr lvl="0" algn="just"/>
            <a:r>
              <a:rPr lang="cs-CZ" dirty="0"/>
              <a:t>Nabídková cena					váha 60 %</a:t>
            </a:r>
          </a:p>
          <a:p>
            <a:pPr lvl="0" algn="just"/>
            <a:r>
              <a:rPr lang="cs-CZ" dirty="0"/>
              <a:t>Vhodnost návrhu </a:t>
            </a:r>
            <a:r>
              <a:rPr lang="cs-CZ" dirty="0" err="1"/>
              <a:t>solution</a:t>
            </a:r>
            <a:r>
              <a:rPr lang="cs-CZ" dirty="0"/>
              <a:t> architektury SAU		váha 40 %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r>
              <a:rPr lang="cs-CZ" dirty="0"/>
              <a:t>V rámci dílčího kritéria hodnocení „Vhodnost návrhu </a:t>
            </a:r>
            <a:r>
              <a:rPr lang="cs-CZ" dirty="0" err="1"/>
              <a:t>solution</a:t>
            </a:r>
            <a:r>
              <a:rPr lang="cs-CZ" dirty="0"/>
              <a:t> architektury SAU“ bude zadavatel hodnotit schopnost Dodavatele rozpracovat požadavky Zadavatele do návrhu </a:t>
            </a:r>
            <a:r>
              <a:rPr lang="cs-CZ" dirty="0" err="1"/>
              <a:t>solution</a:t>
            </a:r>
            <a:r>
              <a:rPr lang="cs-CZ" dirty="0"/>
              <a:t> architektury řešení SAU, ze kterého bude průkazné naplnění požadavků a cílů Zadavatele, zajištění vysokého bezpečnostního standardu a naplnění požadavků na efektivní provoz a rozvoj vzniklého řešení. </a:t>
            </a:r>
            <a:endParaRPr lang="cs-CZ" dirty="0" smtClean="0"/>
          </a:p>
          <a:p>
            <a:pPr marL="0" indent="0" algn="just">
              <a:buNone/>
            </a:pPr>
            <a:r>
              <a:rPr lang="cs-CZ" dirty="0"/>
              <a:t>Zadavatel preferuje s ohledem na Národní architektonický plán (NAR) a další metodické dokumenty Odboru hlavního architekta eGovernmentu MV ČR (OHA) </a:t>
            </a:r>
            <a:r>
              <a:rPr lang="cs-CZ" dirty="0" smtClean="0"/>
              <a:t>pro </a:t>
            </a:r>
            <a:r>
              <a:rPr lang="cs-CZ" dirty="0"/>
              <a:t>návrh a rozvoj architektury SAU využití metodiky TOGAF 9 s využitím notace </a:t>
            </a:r>
            <a:r>
              <a:rPr lang="cs-CZ" dirty="0" err="1"/>
              <a:t>ArchiMate</a:t>
            </a:r>
            <a:r>
              <a:rPr lang="cs-CZ" dirty="0"/>
              <a:t> </a:t>
            </a:r>
            <a:r>
              <a:rPr lang="cs-CZ" dirty="0" smtClean="0"/>
              <a:t>3 (lze využít i jiný standard </a:t>
            </a:r>
            <a:r>
              <a:rPr lang="cs-CZ" dirty="0"/>
              <a:t>srovnatelný s TOGAF </a:t>
            </a:r>
            <a:r>
              <a:rPr lang="cs-CZ" dirty="0" smtClean="0"/>
              <a:t>9).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548750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4 hodnocené aspekty a jejich váhy</a:t>
            </a:r>
            <a:endParaRPr lang="cs-CZ" sz="3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0488" y="1700808"/>
            <a:ext cx="6421437" cy="3535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0650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019" y="908720"/>
            <a:ext cx="6421437" cy="528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19458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Architektura SAU</a:t>
            </a:r>
          </a:p>
        </p:txBody>
      </p:sp>
      <p:pic>
        <p:nvPicPr>
          <p:cNvPr id="4" name="Obrázek 3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1197521"/>
            <a:ext cx="590465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71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Čas na dotazy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cs-CZ" sz="2000" dirty="0" smtClean="0"/>
          </a:p>
          <a:p>
            <a:pPr algn="just"/>
            <a:r>
              <a:rPr lang="cs-CZ" sz="2000" dirty="0" smtClean="0"/>
              <a:t>Probíhá diskuse s účastníky PTK s </a:t>
            </a:r>
            <a:r>
              <a:rPr lang="cs-CZ" sz="2000" dirty="0"/>
              <a:t>ohledem na splnitelnost a vhodnost </a:t>
            </a:r>
            <a:r>
              <a:rPr lang="cs-CZ" sz="2000" dirty="0" smtClean="0"/>
              <a:t>prezentovaných zadávacích </a:t>
            </a:r>
            <a:r>
              <a:rPr lang="cs-CZ" sz="2000" dirty="0"/>
              <a:t>podmínek</a:t>
            </a:r>
          </a:p>
        </p:txBody>
      </p:sp>
    </p:spTree>
    <p:extLst>
      <p:ext uri="{BB962C8B-B14F-4D97-AF65-F5344CB8AC3E}">
        <p14:creationId xmlns:p14="http://schemas.microsoft.com/office/powerpoint/2010/main" val="960924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 smtClean="0"/>
              <a:t>Děkujeme za pozornost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cs-CZ" sz="2000" dirty="0" smtClean="0"/>
          </a:p>
          <a:p>
            <a:pPr algn="just"/>
            <a:r>
              <a:rPr lang="cs-CZ" sz="2000" dirty="0" smtClean="0"/>
              <a:t>Zpětná </a:t>
            </a:r>
            <a:r>
              <a:rPr lang="cs-CZ" sz="2000" dirty="0"/>
              <a:t>vazba k PTK a podkladům písemně do </a:t>
            </a:r>
            <a:r>
              <a:rPr lang="cs-CZ" sz="2000" dirty="0" smtClean="0"/>
              <a:t>22. 11. </a:t>
            </a:r>
            <a:r>
              <a:rPr lang="cs-CZ" sz="2000" dirty="0" smtClean="0"/>
              <a:t>2021 </a:t>
            </a:r>
            <a:r>
              <a:rPr lang="cs-CZ" sz="2000" dirty="0"/>
              <a:t>na </a:t>
            </a:r>
            <a:br>
              <a:rPr lang="cs-CZ" sz="2000" dirty="0"/>
            </a:br>
            <a:r>
              <a:rPr lang="cs-CZ" sz="2000" dirty="0"/>
              <a:t>e-mail </a:t>
            </a:r>
            <a:r>
              <a:rPr lang="cs-CZ" sz="2000" dirty="0" smtClean="0"/>
              <a:t>sau@mze.cz </a:t>
            </a:r>
            <a:r>
              <a:rPr lang="cs-CZ" sz="2000" dirty="0"/>
              <a:t>nebo datovou </a:t>
            </a:r>
            <a:r>
              <a:rPr lang="cs-CZ" sz="2000" dirty="0" smtClean="0"/>
              <a:t>schránkou.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4021317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Věcná agenda pro PTK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cs-CZ" sz="2200" dirty="0"/>
              <a:t>Seznámení s výchozím a cílovým stavem a potřebami, proč MZe projekt SAU realizuje;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sz="2200" dirty="0"/>
              <a:t>Představení vybraných parametrů připravované nadlimitní veřejné zakázky, a to na úrovni:</a:t>
            </a:r>
          </a:p>
          <a:p>
            <a:pPr marL="914400" lvl="1" indent="-374650" algn="just">
              <a:buFont typeface="+mj-lt"/>
              <a:buAutoNum type="alphaLcParenR"/>
            </a:pPr>
            <a:r>
              <a:rPr lang="cs-CZ" sz="2200" dirty="0"/>
              <a:t>Požadavků na kvalifikaci dodavatele</a:t>
            </a:r>
          </a:p>
          <a:p>
            <a:pPr marL="1454150" lvl="2" indent="-514350" algn="just">
              <a:buFont typeface="+mj-lt"/>
              <a:buAutoNum type="romanLcPeriod"/>
            </a:pPr>
            <a:r>
              <a:rPr lang="cs-CZ" sz="1800" dirty="0"/>
              <a:t>Požadavky na významné služby;</a:t>
            </a:r>
          </a:p>
          <a:p>
            <a:pPr marL="1454150" lvl="2" indent="-514350" algn="just">
              <a:buFont typeface="+mj-lt"/>
              <a:buAutoNum type="romanLcPeriod"/>
            </a:pPr>
            <a:r>
              <a:rPr lang="cs-CZ" sz="1800" dirty="0"/>
              <a:t>Požadavky na tým dodavatele;</a:t>
            </a:r>
          </a:p>
          <a:p>
            <a:pPr marL="1454150" lvl="2" indent="-514350" algn="just">
              <a:buFont typeface="+mj-lt"/>
              <a:buAutoNum type="romanLcPeriod"/>
            </a:pPr>
            <a:r>
              <a:rPr lang="cs-CZ" sz="1800" dirty="0"/>
              <a:t>Požadavky na prototyp.</a:t>
            </a:r>
          </a:p>
          <a:p>
            <a:pPr marL="914400" lvl="1" indent="-374650" algn="just">
              <a:buFont typeface="+mj-lt"/>
              <a:buAutoNum type="alphaLcParenR"/>
            </a:pPr>
            <a:r>
              <a:rPr lang="cs-CZ" sz="2200" dirty="0"/>
              <a:t>Způsobu hodnocení nabídek;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sz="2200" dirty="0"/>
              <a:t>Dotazy MZe s ohledem na splnitelnost a vhodnost stanovených zadávacích podmínek.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24794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Popis výchozí situace projektu </a:t>
            </a:r>
            <a:r>
              <a:rPr lang="cs-CZ" sz="3200" dirty="0"/>
              <a:t>(tzv. As-</a:t>
            </a:r>
            <a:r>
              <a:rPr lang="cs-CZ" sz="3200" dirty="0" err="1"/>
              <a:t>Is</a:t>
            </a:r>
            <a:r>
              <a:rPr lang="cs-CZ" sz="3200" dirty="0"/>
              <a:t>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968552"/>
          </a:xfrm>
        </p:spPr>
        <p:txBody>
          <a:bodyPr>
            <a:noAutofit/>
          </a:bodyPr>
          <a:lstStyle/>
          <a:p>
            <a:pPr algn="just"/>
            <a:r>
              <a:rPr lang="cs-CZ" sz="1600" dirty="0"/>
              <a:t>MZe spravuje velké množství agend vyžadujících systémovou podporu ICT technologií;</a:t>
            </a:r>
          </a:p>
          <a:p>
            <a:pPr algn="just"/>
            <a:r>
              <a:rPr lang="cs-CZ" sz="1600" dirty="0"/>
              <a:t>V rámci agend jsou MZe provozovány služby realizované jednou či více aplikacemi;</a:t>
            </a:r>
          </a:p>
          <a:p>
            <a:pPr algn="just"/>
            <a:r>
              <a:rPr lang="cs-CZ" sz="1600" dirty="0"/>
              <a:t>Jedná se zejména o všechny klíčové registry MZe (Evidence využití zemědělské půdy, Integrovaný registr zvířat, Společný zemědělský registr, Evidence zemědělského podnikatele, SR – Speciální registry,…), ale i IS SZIF a i systémy dalších resortních organizací;</a:t>
            </a:r>
          </a:p>
          <a:p>
            <a:pPr algn="just"/>
            <a:r>
              <a:rPr lang="cs-CZ" sz="1600" dirty="0"/>
              <a:t>V prostředí MZe jsou všechny veřejně přístupné webové aplikace integrovány do webových portálů MZe zahrnujících zejména Interní portál – portal.mze.cz, Interní portál v CMS, Intranet, Externí portál, </a:t>
            </a:r>
            <a:r>
              <a:rPr lang="cs-CZ" sz="1600" dirty="0" err="1"/>
              <a:t>eAgri</a:t>
            </a:r>
            <a:r>
              <a:rPr lang="cs-CZ" sz="1600" dirty="0"/>
              <a:t>, Portál farmáře </a:t>
            </a:r>
            <a:r>
              <a:rPr lang="cs-CZ" sz="1600" dirty="0" err="1"/>
              <a:t>eAgri</a:t>
            </a:r>
            <a:r>
              <a:rPr lang="cs-CZ" sz="1600" dirty="0"/>
              <a:t>, Portál zaměstnance (SAP), Portály </a:t>
            </a:r>
            <a:r>
              <a:rPr lang="cs-CZ" sz="1600" dirty="0" smtClean="0"/>
              <a:t>podřízených organizací MZe </a:t>
            </a:r>
            <a:r>
              <a:rPr lang="cs-CZ" sz="1600" dirty="0"/>
              <a:t>(např. Ústřední kontrolní a zkušební ústav zemědělský </a:t>
            </a:r>
            <a:r>
              <a:rPr lang="cs-CZ" sz="1600" dirty="0" smtClean="0"/>
              <a:t>(ÚKZÚZ));</a:t>
            </a:r>
            <a:endParaRPr lang="cs-CZ" sz="1600" dirty="0"/>
          </a:p>
          <a:p>
            <a:pPr algn="just"/>
            <a:r>
              <a:rPr lang="cs-CZ" sz="1600" dirty="0"/>
              <a:t>Rozsah a množství agend zajišťovaných MZe spolu s požadavky na vzájemnou výměnu informací mezi jednotlivými agendami neustále narůstá;</a:t>
            </a:r>
          </a:p>
          <a:p>
            <a:pPr algn="just"/>
            <a:r>
              <a:rPr lang="cs-CZ" sz="1600" dirty="0"/>
              <a:t>Vzhledem k vysokému počtu změn, nově budovaných služeb a rostoucímu počtu uživatelů služeb je třeba zajistit komfortní a bezpečnou autentizaci všech přistupujících klientů;</a:t>
            </a:r>
          </a:p>
          <a:p>
            <a:pPr algn="just"/>
            <a:r>
              <a:rPr lang="cs-CZ" sz="1600" dirty="0"/>
              <a:t>Systémy MZe musí být budovány tak, aby bez velkých dodatečných nákladů mohly být napojeny na všechny požadované interní a externí zdroje identit, resp. poskytovatele identitních služeb.</a:t>
            </a:r>
          </a:p>
          <a:p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1362008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Hlavní nedostatky stávajícího stavu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Autofit/>
          </a:bodyPr>
          <a:lstStyle/>
          <a:p>
            <a:pPr lvl="0" algn="just"/>
            <a:r>
              <a:rPr lang="cs-CZ" sz="1800" b="1" dirty="0"/>
              <a:t>MZe aktuálně není ve shodě s právními předpisy</a:t>
            </a:r>
            <a:r>
              <a:rPr lang="cs-CZ" sz="1800" dirty="0"/>
              <a:t> (napojení na NIA, JIP/KAAS);</a:t>
            </a:r>
            <a:endParaRPr lang="cs-CZ" sz="1800" b="1" dirty="0"/>
          </a:p>
          <a:p>
            <a:pPr lvl="0" algn="just"/>
            <a:r>
              <a:rPr lang="cs-CZ" sz="1800" b="1" dirty="0"/>
              <a:t>Nedostatky v zabezpečení dat a v zajištění ochrany osobních údajů dle GDPR </a:t>
            </a:r>
            <a:r>
              <a:rPr lang="cs-CZ" sz="1800" dirty="0"/>
              <a:t>– stávající řešení neumožňuje bezpečné předávání identity a existují tak rizika zranitelnosti a napadnutelnosti aplikací/on-line služeb MZe;</a:t>
            </a:r>
          </a:p>
          <a:p>
            <a:pPr lvl="0" algn="just"/>
            <a:r>
              <a:rPr lang="cs-CZ" sz="1800" b="1" dirty="0"/>
              <a:t>Proces autentizace je nejednotný </a:t>
            </a:r>
            <a:r>
              <a:rPr lang="cs-CZ" sz="1800" dirty="0"/>
              <a:t>a administrativně náročný;</a:t>
            </a:r>
          </a:p>
          <a:p>
            <a:pPr lvl="0" algn="just"/>
            <a:r>
              <a:rPr lang="cs-CZ" sz="1800" b="1" dirty="0"/>
              <a:t>Stávající architektura autentizačních služeb MZe je na hraně svých možností</a:t>
            </a:r>
            <a:r>
              <a:rPr lang="cs-CZ" sz="1800" dirty="0"/>
              <a:t> </a:t>
            </a:r>
            <a:br>
              <a:rPr lang="cs-CZ" sz="1800" dirty="0"/>
            </a:br>
            <a:r>
              <a:rPr lang="cs-CZ" sz="1800" dirty="0"/>
              <a:t>a nelze ji snadno škálovat;</a:t>
            </a:r>
          </a:p>
          <a:p>
            <a:pPr lvl="0" algn="just"/>
            <a:r>
              <a:rPr lang="cs-CZ" sz="1800" dirty="0"/>
              <a:t>Vysoké potenciální náklady, </a:t>
            </a:r>
            <a:r>
              <a:rPr lang="cs-CZ" sz="1800" b="1" dirty="0"/>
              <a:t>architektonicky nesystémové řešení</a:t>
            </a:r>
            <a:r>
              <a:rPr lang="cs-CZ" sz="1800" dirty="0"/>
              <a:t> a vznik značných duplicit, </a:t>
            </a:r>
            <a:r>
              <a:rPr lang="cs-CZ" sz="1800" b="1" dirty="0"/>
              <a:t>pokud by na externí autentizační služby (zejména NIA a JIP/KAAS) měly být napojovány jednotlivé aplikace MZe jednotlivě</a:t>
            </a:r>
            <a:r>
              <a:rPr lang="cs-CZ" sz="1800" dirty="0"/>
              <a:t>;</a:t>
            </a:r>
          </a:p>
          <a:p>
            <a:pPr lvl="0" algn="just"/>
            <a:r>
              <a:rPr lang="cs-CZ" sz="1800" b="1" dirty="0"/>
              <a:t>Existuje významný architektonický a technologický dluh </a:t>
            </a:r>
            <a:r>
              <a:rPr lang="cs-CZ" sz="1800" dirty="0"/>
              <a:t>u stávajícího řešení autentizace (např. zastaralé a nekoncepční přímé integrace v rámci stávajícího SSO);</a:t>
            </a:r>
          </a:p>
          <a:p>
            <a:pPr algn="just"/>
            <a:r>
              <a:rPr lang="cs-CZ" sz="1800" b="1" dirty="0"/>
              <a:t>Pro rychlou </a:t>
            </a:r>
            <a:r>
              <a:rPr lang="cs-CZ" sz="1800" b="1" dirty="0" err="1"/>
              <a:t>reautentizaci</a:t>
            </a:r>
            <a:r>
              <a:rPr lang="cs-CZ" sz="1800" b="1" dirty="0"/>
              <a:t> všech dotčených farmářských účtů nenabízí stávající řešení vhodné nástroje a procesy</a:t>
            </a:r>
            <a:r>
              <a:rPr lang="cs-CZ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3511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Hlavní účel realizace SAU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cs-CZ" sz="1800" dirty="0"/>
              <a:t>Základní cíle spojené s realizací předmětu veřejné zakázky zahrnují zejména:</a:t>
            </a:r>
          </a:p>
          <a:p>
            <a:pPr lvl="0" algn="just"/>
            <a:r>
              <a:rPr lang="cs-CZ" sz="1800" b="1" dirty="0"/>
              <a:t>Generační obměna stávajícího řešení autentizačních procesů MZe centrální komponentou, </a:t>
            </a:r>
            <a:r>
              <a:rPr lang="cs-CZ" sz="1800" dirty="0"/>
              <a:t>která je postavena na robustní architektuře, přičemž jsou využívány moderní standardy v oblasti předávání identitních dat a jsou naplněny požadavky na bezpečnost;</a:t>
            </a:r>
          </a:p>
          <a:p>
            <a:pPr lvl="0" algn="just"/>
            <a:r>
              <a:rPr lang="cs-CZ" sz="1800" b="1" dirty="0"/>
              <a:t>Centrální napojení MZe na sdílené služby eGovernmentu ČR v oblasti autentizačních služeb</a:t>
            </a:r>
            <a:r>
              <a:rPr lang="cs-CZ" sz="1800" dirty="0"/>
              <a:t> a tím splnění povinností vyplývajících z platných právních předpisů EU a ČR;</a:t>
            </a:r>
          </a:p>
          <a:p>
            <a:pPr lvl="0" algn="just"/>
            <a:r>
              <a:rPr lang="cs-CZ" sz="1800" b="1" dirty="0"/>
              <a:t>Vytvoření komponenty v rámci enterprise architektury MZe, která bude centrálně zajišťovat autentizační služby</a:t>
            </a:r>
            <a:r>
              <a:rPr lang="cs-CZ" sz="1800" dirty="0"/>
              <a:t> a odstíní jednotlivé aplikace/on-line služby MZe od detailů autentizace (a potřeby duplicitního budování autentizační logiky v každé aplikaci individuálně).</a:t>
            </a:r>
          </a:p>
        </p:txBody>
      </p:sp>
    </p:spTree>
    <p:extLst>
      <p:ext uri="{BB962C8B-B14F-4D97-AF65-F5344CB8AC3E}">
        <p14:creationId xmlns:p14="http://schemas.microsoft.com/office/powerpoint/2010/main" val="3503511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Hlavní účel realizace SAU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cs-CZ" sz="1800" dirty="0"/>
              <a:t>Vybudování SAU jako </a:t>
            </a:r>
            <a:r>
              <a:rPr lang="cs-CZ" sz="1800" b="1" dirty="0"/>
              <a:t>centrálního bodu/komponenty MZe pro ověření </a:t>
            </a:r>
            <a:r>
              <a:rPr lang="cs-CZ" sz="1800" dirty="0"/>
              <a:t>(autentizaci) uživatelů a jejich identit přistupujících k aplikacím/on-line službám </a:t>
            </a:r>
            <a:br>
              <a:rPr lang="cs-CZ" sz="1800" dirty="0"/>
            </a:br>
            <a:r>
              <a:rPr lang="cs-CZ" sz="1800" dirty="0"/>
              <a:t>v rezortu </a:t>
            </a:r>
            <a:r>
              <a:rPr lang="cs-CZ" sz="1800" dirty="0" err="1"/>
              <a:t>Mze</a:t>
            </a:r>
            <a:r>
              <a:rPr lang="cs-CZ" sz="1800" dirty="0"/>
              <a:t>;</a:t>
            </a:r>
          </a:p>
          <a:p>
            <a:pPr algn="just"/>
            <a:r>
              <a:rPr lang="cs-CZ" sz="1800" dirty="0"/>
              <a:t>SAU zajistí jednotné přihlášení uživatelů k aplikacím/on-line službám využitím </a:t>
            </a:r>
            <a:r>
              <a:rPr lang="cs-CZ" sz="1800" u="sng" dirty="0"/>
              <a:t>interních identit MZe</a:t>
            </a:r>
            <a:r>
              <a:rPr lang="cs-CZ" sz="1800" dirty="0"/>
              <a:t>, ale i </a:t>
            </a:r>
            <a:r>
              <a:rPr lang="cs-CZ" sz="1800" u="sng" dirty="0"/>
              <a:t>externích identit</a:t>
            </a:r>
            <a:r>
              <a:rPr lang="cs-CZ" sz="1800" dirty="0"/>
              <a:t> spravovaných externími (tj. na MZe nezávislými) poskytovateli identitních služeb, tzv. Identity Providers:</a:t>
            </a:r>
          </a:p>
          <a:p>
            <a:pPr lvl="1" algn="just"/>
            <a:r>
              <a:rPr lang="cs-CZ" sz="1800" dirty="0"/>
              <a:t>Kteří jsou správci kvalifikovaných systémů a vydavateli prostředků, které Národní bod pro identifikaci a autentizaci (NIA) umožňuje využít pro autentizaci - např. </a:t>
            </a:r>
            <a:r>
              <a:rPr lang="cs-CZ" sz="1800" b="1" dirty="0"/>
              <a:t>NIA ID, </a:t>
            </a:r>
            <a:r>
              <a:rPr lang="cs-CZ" sz="1800" b="1" dirty="0" err="1"/>
              <a:t>MojeID</a:t>
            </a:r>
            <a:r>
              <a:rPr lang="cs-CZ" sz="1800" b="1" dirty="0"/>
              <a:t>, </a:t>
            </a:r>
            <a:r>
              <a:rPr lang="cs-CZ" sz="1800" b="1" dirty="0" err="1"/>
              <a:t>BankID</a:t>
            </a:r>
            <a:r>
              <a:rPr lang="cs-CZ" sz="1800" b="1" dirty="0"/>
              <a:t>, elektronický občanský průkaz</a:t>
            </a:r>
            <a:r>
              <a:rPr lang="cs-CZ" sz="1800" dirty="0"/>
              <a:t> atp.;</a:t>
            </a:r>
          </a:p>
          <a:p>
            <a:pPr lvl="1" algn="just"/>
            <a:r>
              <a:rPr lang="cs-CZ" sz="1800" dirty="0"/>
              <a:t>Autentizačních služeb </a:t>
            </a:r>
            <a:r>
              <a:rPr lang="cs-CZ" sz="1800" b="1" dirty="0"/>
              <a:t>JIP/KAAS</a:t>
            </a:r>
            <a:r>
              <a:rPr lang="cs-CZ" sz="1800" dirty="0"/>
              <a:t>;</a:t>
            </a:r>
          </a:p>
          <a:p>
            <a:pPr lvl="1" algn="just"/>
            <a:r>
              <a:rPr lang="cs-CZ" sz="1800" dirty="0"/>
              <a:t>Příp. i dalších IdP, kteří budou mít s MZe nastaven vztah důvěry (tj. MZe se rozhodne důvěřovat těmto IdP).</a:t>
            </a:r>
          </a:p>
        </p:txBody>
      </p:sp>
    </p:spTree>
    <p:extLst>
      <p:ext uri="{BB962C8B-B14F-4D97-AF65-F5344CB8AC3E}">
        <p14:creationId xmlns:p14="http://schemas.microsoft.com/office/powerpoint/2010/main" val="34269937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Základní scénáře napojení aplikací na SAU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cs-CZ" sz="1800" dirty="0" smtClean="0"/>
              <a:t>SAU </a:t>
            </a:r>
            <a:r>
              <a:rPr lang="cs-CZ" sz="1800" dirty="0"/>
              <a:t>musí podporovat jednotné přihlášení do aplikací MZe několika metodami:</a:t>
            </a:r>
          </a:p>
          <a:p>
            <a:pPr lvl="1" algn="just"/>
            <a:r>
              <a:rPr lang="cs-CZ" sz="1800" b="1" dirty="0"/>
              <a:t>Metoda pro tzv. aktivní aplikace </a:t>
            </a:r>
            <a:r>
              <a:rPr lang="cs-CZ" sz="1800" dirty="0"/>
              <a:t>- cílová aplikace plně podporuje claims-based autentizaci založenou na SAML 2.0 či WS-Federation, tedy je </a:t>
            </a:r>
            <a:br>
              <a:rPr lang="cs-CZ" sz="1800" dirty="0"/>
            </a:br>
            <a:r>
              <a:rPr lang="cs-CZ" sz="1800" dirty="0"/>
              <a:t>z pohledu SAU tzv. aktivní a sama požaduje aktivně autentizaci uživatele </a:t>
            </a:r>
            <a:br>
              <a:rPr lang="cs-CZ" sz="1800" dirty="0"/>
            </a:br>
            <a:r>
              <a:rPr lang="cs-CZ" sz="1800" dirty="0"/>
              <a:t>a token vystavený SAU (interním </a:t>
            </a:r>
            <a:r>
              <a:rPr lang="cs-CZ" sz="1800" dirty="0" err="1"/>
              <a:t>federátorem</a:t>
            </a:r>
            <a:r>
              <a:rPr lang="cs-CZ" sz="1800" dirty="0"/>
              <a:t>) přímo pro cílovou aplikaci;</a:t>
            </a:r>
          </a:p>
          <a:p>
            <a:pPr lvl="1" algn="just"/>
            <a:r>
              <a:rPr lang="cs-CZ" sz="1800" b="1" dirty="0"/>
              <a:t>Metoda pro tzv. pasivní aplikace </a:t>
            </a:r>
            <a:r>
              <a:rPr lang="cs-CZ" sz="1800" dirty="0"/>
              <a:t>- cílová aplikace nepodporuje SAML 2.0 ani WS-Federation na úrovni protokolu (aplikace není sama schopna si aktivně vyžádat ověření), ale je schopna ověřit platnost předaného tokenu ve formátu SAML 2.0;</a:t>
            </a:r>
          </a:p>
          <a:p>
            <a:pPr lvl="1" algn="just"/>
            <a:r>
              <a:rPr lang="cs-CZ" sz="1800" b="1" dirty="0" smtClean="0"/>
              <a:t>Metoda pro aplikace podporující pouze stávající způsob jednotného přihlašování využitý v prostředí MZe</a:t>
            </a:r>
            <a:r>
              <a:rPr lang="cs-CZ" sz="1800" dirty="0" smtClean="0"/>
              <a:t>, aplikace nepodporující claims-based autentizaci využitím SAML 2.0 anebo WS-Federation (kvůli zajištění zpětné kompatibility se stávajícími autentizačními procesy);</a:t>
            </a:r>
          </a:p>
          <a:p>
            <a:pPr algn="just"/>
            <a:r>
              <a:rPr lang="cs-CZ" sz="1800" dirty="0"/>
              <a:t>Předmětem VZ </a:t>
            </a:r>
            <a:r>
              <a:rPr lang="cs-CZ" sz="1800" b="1" dirty="0"/>
              <a:t>není</a:t>
            </a:r>
            <a:r>
              <a:rPr lang="cs-CZ" sz="1800" dirty="0"/>
              <a:t> napojení aplikací/on-line služeb MZe na SAU (s výjimkou pilotního </a:t>
            </a:r>
            <a:r>
              <a:rPr lang="cs-CZ" sz="1800" u="sng" dirty="0"/>
              <a:t>napojení 3 pilotních aplikací </a:t>
            </a:r>
            <a:r>
              <a:rPr lang="cs-CZ" sz="1800" dirty="0"/>
              <a:t>v následujících integračních scénářích</a:t>
            </a:r>
            <a:r>
              <a:rPr lang="cs-CZ" sz="1800" dirty="0" smtClean="0"/>
              <a:t>).</a:t>
            </a:r>
            <a:endParaRPr lang="cs-CZ" sz="1800" dirty="0"/>
          </a:p>
          <a:p>
            <a:pPr algn="just"/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096239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b="1" dirty="0"/>
              <a:t>SAU - Hlavní požadované výstupy (shrnutí)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95325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cs-CZ" sz="1800" dirty="0"/>
              <a:t>Hlavním výstupem je vytvořený a zcela funkční SAU, implementovaný v souladu </a:t>
            </a:r>
            <a:br>
              <a:rPr lang="cs-CZ" sz="1800" dirty="0"/>
            </a:br>
            <a:r>
              <a:rPr lang="cs-CZ" sz="1800" dirty="0"/>
              <a:t>s požadavky ZD. Hlavními funkcionalitami a vlastnostmi SAU jsou:</a:t>
            </a:r>
          </a:p>
          <a:p>
            <a:pPr algn="just"/>
            <a:r>
              <a:rPr lang="cs-CZ" sz="1800" b="1" dirty="0"/>
              <a:t>Centrální bod ověřování </a:t>
            </a:r>
            <a:r>
              <a:rPr lang="cs-CZ" sz="1800" dirty="0"/>
              <a:t>(autentizace) všech interních a externích uživatelů aplikací/on-line služeb </a:t>
            </a:r>
            <a:r>
              <a:rPr lang="cs-CZ" sz="1800" dirty="0" err="1"/>
              <a:t>Mze</a:t>
            </a:r>
            <a:r>
              <a:rPr lang="cs-CZ" sz="1800" dirty="0"/>
              <a:t>;</a:t>
            </a:r>
          </a:p>
          <a:p>
            <a:pPr algn="just"/>
            <a:r>
              <a:rPr lang="cs-CZ" sz="1800" b="1" dirty="0"/>
              <a:t>Federování identit </a:t>
            </a:r>
            <a:r>
              <a:rPr lang="cs-CZ" sz="1800" dirty="0"/>
              <a:t>z interních a externích zdrojů;</a:t>
            </a:r>
          </a:p>
          <a:p>
            <a:pPr algn="just"/>
            <a:r>
              <a:rPr lang="cs-CZ" sz="1800" dirty="0"/>
              <a:t>Zprostředkování zaručených informací o ověřené identitě napojeným aplikacím, </a:t>
            </a:r>
            <a:br>
              <a:rPr lang="cs-CZ" sz="1800" dirty="0"/>
            </a:br>
            <a:r>
              <a:rPr lang="cs-CZ" sz="1800" dirty="0"/>
              <a:t>a to s využitím standardů </a:t>
            </a:r>
            <a:r>
              <a:rPr lang="cs-CZ" sz="1800" b="1" dirty="0"/>
              <a:t>SAML 2.0</a:t>
            </a:r>
            <a:r>
              <a:rPr lang="cs-CZ" sz="1800" dirty="0"/>
              <a:t> a </a:t>
            </a:r>
            <a:r>
              <a:rPr lang="cs-CZ" sz="1800" b="1" dirty="0"/>
              <a:t>WS-</a:t>
            </a:r>
            <a:r>
              <a:rPr lang="cs-CZ" sz="1800" b="1" dirty="0" err="1"/>
              <a:t>Federation</a:t>
            </a:r>
            <a:r>
              <a:rPr lang="cs-CZ" sz="1800" dirty="0"/>
              <a:t>;</a:t>
            </a:r>
          </a:p>
          <a:p>
            <a:pPr algn="just"/>
            <a:r>
              <a:rPr lang="cs-CZ" sz="1800" b="1" dirty="0"/>
              <a:t>Napojení na jednotné (SSO) </a:t>
            </a:r>
            <a:r>
              <a:rPr lang="cs-CZ" sz="1800" dirty="0"/>
              <a:t>v rámci bezpečného přístupu uživatelů k aplikacím </a:t>
            </a:r>
            <a:br>
              <a:rPr lang="cs-CZ" sz="1800" dirty="0"/>
            </a:br>
            <a:r>
              <a:rPr lang="cs-CZ" sz="1800" dirty="0"/>
              <a:t>v rezortu MZe (SSO není integrální součástí SAU);</a:t>
            </a:r>
          </a:p>
          <a:p>
            <a:pPr algn="just"/>
            <a:r>
              <a:rPr lang="cs-CZ" sz="1800" dirty="0"/>
              <a:t>Napojení na služby národního identitního bodu/autority (</a:t>
            </a:r>
            <a:r>
              <a:rPr lang="cs-CZ" sz="1800" b="1" dirty="0"/>
              <a:t>NIA</a:t>
            </a:r>
            <a:r>
              <a:rPr lang="cs-CZ" sz="1800" dirty="0"/>
              <a:t>) umožňující naplnit kromě jiného i požadavky vyplývající z nařízení </a:t>
            </a:r>
            <a:r>
              <a:rPr lang="cs-CZ" sz="1800" dirty="0" err="1"/>
              <a:t>eIDAS</a:t>
            </a:r>
            <a:r>
              <a:rPr lang="cs-CZ" sz="1800" dirty="0"/>
              <a:t>;</a:t>
            </a:r>
          </a:p>
          <a:p>
            <a:pPr algn="just"/>
            <a:r>
              <a:rPr lang="cs-CZ" sz="1800" dirty="0"/>
              <a:t>Napojení na </a:t>
            </a:r>
            <a:r>
              <a:rPr lang="cs-CZ" sz="1800" b="1" dirty="0"/>
              <a:t>JIP/KAAS</a:t>
            </a:r>
            <a:r>
              <a:rPr lang="cs-CZ" sz="1800" dirty="0"/>
              <a:t> pro autentizaci úředníků veřejné správy ČR;</a:t>
            </a:r>
          </a:p>
          <a:p>
            <a:pPr algn="just"/>
            <a:r>
              <a:rPr lang="cs-CZ" sz="1800" dirty="0"/>
              <a:t>Umožnění autentizace a přístupu k aplikacím a on-line službám rezortu MZe nejenom fyzickým osobám, ale i osobám zastupujícím právnické anebo jiné fyzické osoby (výhledová funkcionalita).</a:t>
            </a:r>
          </a:p>
        </p:txBody>
      </p:sp>
    </p:spTree>
    <p:extLst>
      <p:ext uri="{BB962C8B-B14F-4D97-AF65-F5344CB8AC3E}">
        <p14:creationId xmlns:p14="http://schemas.microsoft.com/office/powerpoint/2010/main" val="782018757"/>
      </p:ext>
    </p:extLst>
  </p:cSld>
  <p:clrMapOvr>
    <a:masterClrMapping/>
  </p:clrMapOvr>
</p:sld>
</file>

<file path=ppt/theme/theme1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BB08F5F837E7140AFB01F97A4199897" ma:contentTypeVersion="13" ma:contentTypeDescription="Vytvoří nový dokument" ma:contentTypeScope="" ma:versionID="75a3a220f2e52c32de86f2972b0ab736">
  <xsd:schema xmlns:xsd="http://www.w3.org/2001/XMLSchema" xmlns:xs="http://www.w3.org/2001/XMLSchema" xmlns:p="http://schemas.microsoft.com/office/2006/metadata/properties" xmlns:ns2="0fb91485-b6ad-48dd-ac82-06d2327e3d58" xmlns:ns3="66219f50-7d5f-4fe2-9a94-64ae002d2cba" targetNamespace="http://schemas.microsoft.com/office/2006/metadata/properties" ma:root="true" ma:fieldsID="07fac518233306e460b954fbb69a313a" ns2:_="" ns3:_="">
    <xsd:import namespace="0fb91485-b6ad-48dd-ac82-06d2327e3d58"/>
    <xsd:import namespace="66219f50-7d5f-4fe2-9a94-64ae002d2c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91485-b6ad-48dd-ac82-06d2327e3d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219f50-7d5f-4fe2-9a94-64ae002d2cb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821EE03-37A0-4784-8B4E-64F5F52C9A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b91485-b6ad-48dd-ac82-06d2327e3d58"/>
    <ds:schemaRef ds:uri="66219f50-7d5f-4fe2-9a94-64ae002d2c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7D53AD1-6FF1-4EDA-A99E-0A30FEAFD0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0BF098-5F27-46FC-8A68-4F5281F2063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Prezentace_mze-eu-iop</Template>
  <TotalTime>1881</TotalTime>
  <Words>1300</Words>
  <PresentationFormat>Předvádění na obrazovce (4:3)</PresentationFormat>
  <Paragraphs>164</Paragraphs>
  <Slides>26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3</vt:i4>
      </vt:variant>
      <vt:variant>
        <vt:lpstr>Nadpisy snímků</vt:lpstr>
      </vt:variant>
      <vt:variant>
        <vt:i4>26</vt:i4>
      </vt:variant>
    </vt:vector>
  </HeadingPairs>
  <TitlesOfParts>
    <vt:vector size="29" baseType="lpstr">
      <vt:lpstr>2_Vlastní návrh</vt:lpstr>
      <vt:lpstr>1_Vlastní návrh</vt:lpstr>
      <vt:lpstr>Vlastní návrh</vt:lpstr>
      <vt:lpstr>PŘEDBĚŽNÁ TRŽNÍ KONZULTACE</vt:lpstr>
      <vt:lpstr>Zahájení a úvodní informace o PTK</vt:lpstr>
      <vt:lpstr>Věcná agenda pro PTK</vt:lpstr>
      <vt:lpstr>Popis výchozí situace projektu (tzv. As-Is)</vt:lpstr>
      <vt:lpstr>Hlavní nedostatky stávajícího stavu</vt:lpstr>
      <vt:lpstr>Hlavní účel realizace SAU</vt:lpstr>
      <vt:lpstr>Hlavní účel realizace SAU</vt:lpstr>
      <vt:lpstr>Základní scénáře napojení aplikací na SAU</vt:lpstr>
      <vt:lpstr>SAU - Hlavní požadované výstupy (shrnutí)</vt:lpstr>
      <vt:lpstr>Vybrané parametry připravované nadlimitní VZ</vt:lpstr>
      <vt:lpstr>Předmět veřejné zakázky</vt:lpstr>
      <vt:lpstr>Kvalifikace - Požadavky na významné služby</vt:lpstr>
      <vt:lpstr>Kvalifikace - Požadavky na tým dodavatele</vt:lpstr>
      <vt:lpstr>Vedoucí projektu/projektový manažer</vt:lpstr>
      <vt:lpstr>Architekt</vt:lpstr>
      <vt:lpstr>Analytik/Vývojář</vt:lpstr>
      <vt:lpstr>Systémový specialista</vt:lpstr>
      <vt:lpstr>Bezpečnostní specialista</vt:lpstr>
      <vt:lpstr>Vedoucí týmu provozu</vt:lpstr>
      <vt:lpstr>Kvalifikace - Požadavky na prototyp</vt:lpstr>
      <vt:lpstr>Navržený model hodnocení nabídek</vt:lpstr>
      <vt:lpstr>4 hodnocené aspekty a jejich váhy</vt:lpstr>
      <vt:lpstr>Prezentace aplikace PowerPoint</vt:lpstr>
      <vt:lpstr>Architektura SAU</vt:lpstr>
      <vt:lpstr>Čas na dotazy</vt:lpstr>
      <vt:lpstr>Děkujeme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2014-06-16T10:57:05Z</dcterms:created>
  <dcterms:modified xsi:type="dcterms:W3CDTF">2021-11-01T08:25:21Z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0x0101001BB08F5F837E7140AFB01F97A4199897</vt:lpwstr>
  </property>
</Properties>
</file>