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6" r:id="rId1"/>
  </p:sldMasterIdLst>
  <p:sldIdLst>
    <p:sldId id="256" r:id="rId2"/>
    <p:sldId id="257" r:id="rId3"/>
    <p:sldId id="259" r:id="rId4"/>
    <p:sldId id="267" r:id="rId5"/>
    <p:sldId id="266" r:id="rId6"/>
    <p:sldId id="268" r:id="rId7"/>
    <p:sldId id="269" r:id="rId8"/>
    <p:sldId id="265" r:id="rId9"/>
    <p:sldId id="264" r:id="rId10"/>
    <p:sldId id="263" r:id="rId11"/>
    <p:sldId id="260" r:id="rId12"/>
    <p:sldId id="258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>
        <p:scale>
          <a:sx n="120" d="100"/>
          <a:sy n="120" d="100"/>
        </p:scale>
        <p:origin x="234" y="-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můžete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D3C640-E836-4334-9528-B1E9954A2B86}" type="datetimeFigureOut">
              <a:rPr lang="cs-CZ" smtClean="0"/>
              <a:t>15.06.2022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7BB7FC-7A10-49A4-81AE-F2BFFB0D2E8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944214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ázev a popis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D3C640-E836-4334-9528-B1E9954A2B86}" type="datetimeFigureOut">
              <a:rPr lang="cs-CZ" smtClean="0"/>
              <a:t>15.06.2022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7BB7FC-7A10-49A4-81AE-F2BFFB0D2E8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556283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ce s popis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D3C640-E836-4334-9528-B1E9954A2B86}" type="datetimeFigureOut">
              <a:rPr lang="cs-CZ" smtClean="0"/>
              <a:t>15.06.2022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7BB7FC-7A10-49A4-81AE-F2BFFB0D2E87}" type="slidenum">
              <a:rPr lang="cs-CZ" smtClean="0"/>
              <a:t>‹#›</a:t>
            </a:fld>
            <a:endParaRPr lang="cs-CZ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617896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Jmenov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D3C640-E836-4334-9528-B1E9954A2B86}" type="datetimeFigureOut">
              <a:rPr lang="cs-CZ" smtClean="0"/>
              <a:t>15.06.2022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7BB7FC-7A10-49A4-81AE-F2BFFB0D2E8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7508827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Jmenovka s citac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D3C640-E836-4334-9528-B1E9954A2B86}" type="datetimeFigureOut">
              <a:rPr lang="cs-CZ" smtClean="0"/>
              <a:t>15.06.2022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7BB7FC-7A10-49A4-81AE-F2BFFB0D2E87}" type="slidenum">
              <a:rPr lang="cs-CZ" smtClean="0"/>
              <a:t>‹#›</a:t>
            </a:fld>
            <a:endParaRPr lang="cs-CZ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82713131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ravda nebo neprav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D3C640-E836-4334-9528-B1E9954A2B86}" type="datetimeFigureOut">
              <a:rPr lang="cs-CZ" smtClean="0"/>
              <a:t>15.06.2022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7BB7FC-7A10-49A4-81AE-F2BFFB0D2E8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757493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D3C640-E836-4334-9528-B1E9954A2B86}" type="datetimeFigureOut">
              <a:rPr lang="cs-CZ" smtClean="0"/>
              <a:t>15.06.2022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7BB7FC-7A10-49A4-81AE-F2BFFB0D2E8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1881203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D3C640-E836-4334-9528-B1E9954A2B86}" type="datetimeFigureOut">
              <a:rPr lang="cs-CZ" smtClean="0"/>
              <a:t>15.06.2022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7BB7FC-7A10-49A4-81AE-F2BFFB0D2E8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886710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D3C640-E836-4334-9528-B1E9954A2B86}" type="datetimeFigureOut">
              <a:rPr lang="cs-CZ" smtClean="0"/>
              <a:t>15.06.2022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7BB7FC-7A10-49A4-81AE-F2BFFB0D2E8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770667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D3C640-E836-4334-9528-B1E9954A2B86}" type="datetimeFigureOut">
              <a:rPr lang="cs-CZ" smtClean="0"/>
              <a:t>15.06.2022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7BB7FC-7A10-49A4-81AE-F2BFFB0D2E8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809418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D3C640-E836-4334-9528-B1E9954A2B86}" type="datetimeFigureOut">
              <a:rPr lang="cs-CZ" smtClean="0"/>
              <a:t>15.06.2022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7BB7FC-7A10-49A4-81AE-F2BFFB0D2E8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298662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D3C640-E836-4334-9528-B1E9954A2B86}" type="datetimeFigureOut">
              <a:rPr lang="cs-CZ" smtClean="0"/>
              <a:t>15.06.2022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7BB7FC-7A10-49A4-81AE-F2BFFB0D2E8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164816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D3C640-E836-4334-9528-B1E9954A2B86}" type="datetimeFigureOut">
              <a:rPr lang="cs-CZ" smtClean="0"/>
              <a:t>15.06.2022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7BB7FC-7A10-49A4-81AE-F2BFFB0D2E8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24866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D3C640-E836-4334-9528-B1E9954A2B86}" type="datetimeFigureOut">
              <a:rPr lang="cs-CZ" smtClean="0"/>
              <a:t>15.06.2022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7BB7FC-7A10-49A4-81AE-F2BFFB0D2E8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971875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D3C640-E836-4334-9528-B1E9954A2B86}" type="datetimeFigureOut">
              <a:rPr lang="cs-CZ" smtClean="0"/>
              <a:t>15.06.2022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7BB7FC-7A10-49A4-81AE-F2BFFB0D2E8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509648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D3C640-E836-4334-9528-B1E9954A2B86}" type="datetimeFigureOut">
              <a:rPr lang="cs-CZ" smtClean="0"/>
              <a:t>15.06.2022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7BB7FC-7A10-49A4-81AE-F2BFFB0D2E8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566772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D3C640-E836-4334-9528-B1E9954A2B86}" type="datetimeFigureOut">
              <a:rPr lang="cs-CZ" smtClean="0"/>
              <a:t>15.06.2022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3A7BB7FC-7A10-49A4-81AE-F2BFFB0D2E8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760587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7" r:id="rId1"/>
    <p:sldLayoutId id="2147483728" r:id="rId2"/>
    <p:sldLayoutId id="2147483729" r:id="rId3"/>
    <p:sldLayoutId id="2147483730" r:id="rId4"/>
    <p:sldLayoutId id="2147483731" r:id="rId5"/>
    <p:sldLayoutId id="2147483732" r:id="rId6"/>
    <p:sldLayoutId id="2147483733" r:id="rId7"/>
    <p:sldLayoutId id="2147483734" r:id="rId8"/>
    <p:sldLayoutId id="2147483735" r:id="rId9"/>
    <p:sldLayoutId id="2147483736" r:id="rId10"/>
    <p:sldLayoutId id="2147483737" r:id="rId11"/>
    <p:sldLayoutId id="2147483738" r:id="rId12"/>
    <p:sldLayoutId id="2147483739" r:id="rId13"/>
    <p:sldLayoutId id="2147483740" r:id="rId14"/>
    <p:sldLayoutId id="2147483741" r:id="rId15"/>
    <p:sldLayoutId id="2147483742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mailto:daniel.fronek@mze.cz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mailto:jiri.janota@mze.cz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875607" y="698414"/>
            <a:ext cx="9144000" cy="1271213"/>
          </a:xfrm>
        </p:spPr>
        <p:txBody>
          <a:bodyPr>
            <a:normAutofit fontScale="90000"/>
          </a:bodyPr>
          <a:lstStyle/>
          <a:p>
            <a:pPr algn="l"/>
            <a:r>
              <a:rPr lang="cs-CZ" dirty="0"/>
              <a:t/>
            </a:r>
            <a:br>
              <a:rPr lang="cs-CZ" dirty="0"/>
            </a:br>
            <a:r>
              <a:rPr lang="cs-CZ" sz="5300" b="1" dirty="0" smtClean="0">
                <a:latin typeface="+mn-lt"/>
              </a:rPr>
              <a:t>PŘEDBĚŽNÁ </a:t>
            </a:r>
            <a:r>
              <a:rPr lang="cs-CZ" sz="5300" b="1" dirty="0">
                <a:latin typeface="+mn-lt"/>
              </a:rPr>
              <a:t>TRŽNÍ KONZULTACE</a:t>
            </a:r>
            <a:endParaRPr lang="cs-CZ" sz="5300" dirty="0">
              <a:latin typeface="+mn-lt"/>
            </a:endParaRP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581891" y="2169622"/>
            <a:ext cx="10086109" cy="3764070"/>
          </a:xfrm>
        </p:spPr>
        <p:txBody>
          <a:bodyPr>
            <a:normAutofit/>
          </a:bodyPr>
          <a:lstStyle/>
          <a:p>
            <a:endParaRPr lang="cs-CZ" dirty="0"/>
          </a:p>
          <a:p>
            <a:pPr algn="l"/>
            <a:r>
              <a:rPr lang="cs-CZ" sz="3600" b="1" dirty="0">
                <a:solidFill>
                  <a:schemeClr val="tx1"/>
                </a:solidFill>
              </a:rPr>
              <a:t>Zajištění nákupu a distribuce plomb a lístků </a:t>
            </a:r>
            <a:r>
              <a:rPr lang="cs-CZ" sz="3600" b="1" dirty="0" smtClean="0">
                <a:solidFill>
                  <a:schemeClr val="tx1"/>
                </a:solidFill>
              </a:rPr>
              <a:t>  o </a:t>
            </a:r>
            <a:r>
              <a:rPr lang="cs-CZ" sz="3600" b="1" dirty="0">
                <a:solidFill>
                  <a:schemeClr val="tx1"/>
                </a:solidFill>
              </a:rPr>
              <a:t>původu zvěře orgány státní správy myslivosti podle zákona č. 449/2001 Sb., </a:t>
            </a:r>
            <a:r>
              <a:rPr lang="cs-CZ" sz="3600" b="1" dirty="0" smtClean="0">
                <a:solidFill>
                  <a:schemeClr val="tx1"/>
                </a:solidFill>
              </a:rPr>
              <a:t>      o </a:t>
            </a:r>
            <a:r>
              <a:rPr lang="cs-CZ" sz="3600" b="1" dirty="0">
                <a:solidFill>
                  <a:schemeClr val="tx1"/>
                </a:solidFill>
              </a:rPr>
              <a:t>myslivosti, ve znění pozdějších předpisů</a:t>
            </a:r>
            <a:endParaRPr lang="cs-CZ" dirty="0" smtClean="0">
              <a:solidFill>
                <a:schemeClr val="tx1"/>
              </a:solidFill>
            </a:endParaRPr>
          </a:p>
          <a:p>
            <a:pPr algn="l"/>
            <a:r>
              <a:rPr lang="cs-CZ" dirty="0" smtClean="0">
                <a:solidFill>
                  <a:schemeClr val="tx1"/>
                </a:solidFill>
              </a:rPr>
              <a:t>Oddělení myslivosti</a:t>
            </a:r>
          </a:p>
          <a:p>
            <a:pPr algn="l"/>
            <a:r>
              <a:rPr lang="cs-CZ" dirty="0" smtClean="0">
                <a:solidFill>
                  <a:schemeClr val="tx1"/>
                </a:solidFill>
              </a:rPr>
              <a:t>27. června 2022 v 10:00 h, online v MS </a:t>
            </a:r>
            <a:r>
              <a:rPr lang="cs-CZ" dirty="0" err="1" smtClean="0">
                <a:solidFill>
                  <a:schemeClr val="tx1"/>
                </a:solidFill>
              </a:rPr>
              <a:t>Teams</a:t>
            </a:r>
            <a:endParaRPr lang="cs-CZ" dirty="0">
              <a:solidFill>
                <a:schemeClr val="tx1"/>
              </a:solidFill>
            </a:endParaRPr>
          </a:p>
        </p:txBody>
      </p:sp>
      <p:pic>
        <p:nvPicPr>
          <p:cNvPr id="5" name="Obrázek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80332" y="-153934"/>
            <a:ext cx="2523963" cy="1426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3957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8200" y="779463"/>
            <a:ext cx="10515600" cy="763588"/>
          </a:xfrm>
        </p:spPr>
        <p:txBody>
          <a:bodyPr>
            <a:normAutofit fontScale="90000"/>
          </a:bodyPr>
          <a:lstStyle/>
          <a:p>
            <a:r>
              <a:rPr lang="cs-CZ" dirty="0"/>
              <a:t>Požadavky na kvalifikaci dodavatele </a:t>
            </a:r>
            <a:r>
              <a:rPr lang="cs-CZ" dirty="0" smtClean="0"/>
              <a:t>– </a:t>
            </a:r>
            <a:br>
              <a:rPr lang="cs-CZ" dirty="0" smtClean="0"/>
            </a:br>
            <a:r>
              <a:rPr lang="cs-CZ" dirty="0" smtClean="0"/>
              <a:t>Detaily veřejné </a:t>
            </a:r>
            <a:r>
              <a:rPr lang="cs-CZ" dirty="0"/>
              <a:t>zakázky</a:t>
            </a:r>
            <a:br>
              <a:rPr lang="cs-CZ" dirty="0"/>
            </a:b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dirty="0" smtClean="0">
                <a:solidFill>
                  <a:schemeClr val="tx1"/>
                </a:solidFill>
              </a:rPr>
              <a:t>Základní </a:t>
            </a:r>
            <a:r>
              <a:rPr lang="cs-CZ" dirty="0">
                <a:solidFill>
                  <a:schemeClr val="tx1"/>
                </a:solidFill>
              </a:rPr>
              <a:t>způsobilost v rozsahu § 74 odst. 1 písm. a) až e) </a:t>
            </a:r>
            <a:r>
              <a:rPr lang="cs-CZ" dirty="0" smtClean="0">
                <a:solidFill>
                  <a:schemeClr val="tx1"/>
                </a:solidFill>
              </a:rPr>
              <a:t>ZZVZ</a:t>
            </a:r>
            <a:endParaRPr lang="cs-CZ" dirty="0">
              <a:solidFill>
                <a:schemeClr val="tx1"/>
              </a:solidFill>
            </a:endParaRPr>
          </a:p>
          <a:p>
            <a:r>
              <a:rPr lang="cs-CZ" dirty="0">
                <a:solidFill>
                  <a:schemeClr val="tx1"/>
                </a:solidFill>
              </a:rPr>
              <a:t>Profesní způsobilost (výpis z obchodního rejstříku nebo jiné obdobné evidence, pokud jiný právní předpis zápis </a:t>
            </a:r>
            <a:r>
              <a:rPr lang="cs-CZ" dirty="0" smtClean="0">
                <a:solidFill>
                  <a:schemeClr val="tx1"/>
                </a:solidFill>
              </a:rPr>
              <a:t>do takové </a:t>
            </a:r>
            <a:r>
              <a:rPr lang="cs-CZ" dirty="0">
                <a:solidFill>
                  <a:schemeClr val="tx1"/>
                </a:solidFill>
              </a:rPr>
              <a:t>evidence vyžaduje [§ 77 odst. 1 ZZVZ</a:t>
            </a:r>
            <a:r>
              <a:rPr lang="cs-CZ" dirty="0" smtClean="0">
                <a:solidFill>
                  <a:schemeClr val="tx1"/>
                </a:solidFill>
              </a:rPr>
              <a:t>])</a:t>
            </a:r>
          </a:p>
          <a:p>
            <a:r>
              <a:rPr lang="cs-CZ" dirty="0" smtClean="0">
                <a:solidFill>
                  <a:schemeClr val="tx1"/>
                </a:solidFill>
              </a:rPr>
              <a:t>Technická kvalifikace v souladu s § 79 odst. 2 písm. b</a:t>
            </a:r>
            <a:r>
              <a:rPr lang="cs-CZ" smtClean="0">
                <a:solidFill>
                  <a:schemeClr val="tx1"/>
                </a:solidFill>
              </a:rPr>
              <a:t>) </a:t>
            </a:r>
            <a:r>
              <a:rPr lang="cs-CZ" smtClean="0">
                <a:solidFill>
                  <a:schemeClr val="tx1"/>
                </a:solidFill>
              </a:rPr>
              <a:t>ZZVZ</a:t>
            </a:r>
            <a:endParaRPr lang="cs-CZ" dirty="0" smtClean="0">
              <a:solidFill>
                <a:schemeClr val="tx1"/>
              </a:solidFill>
            </a:endParaRPr>
          </a:p>
          <a:p>
            <a:pPr marL="457200" lvl="1" indent="0">
              <a:buNone/>
            </a:pPr>
            <a:endParaRPr lang="cs-CZ" dirty="0">
              <a:solidFill>
                <a:schemeClr val="tx1"/>
              </a:solidFill>
            </a:endParaRPr>
          </a:p>
          <a:p>
            <a:pPr marL="457200" lvl="1" indent="0">
              <a:buNone/>
            </a:pPr>
            <a:endParaRPr lang="cs-CZ" dirty="0" smtClean="0">
              <a:solidFill>
                <a:schemeClr val="tx1"/>
              </a:solidFill>
            </a:endParaRPr>
          </a:p>
          <a:p>
            <a:endParaRPr lang="cs-CZ" dirty="0">
              <a:solidFill>
                <a:schemeClr val="tx1"/>
              </a:solidFill>
            </a:endParaRPr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68037" y="-28286"/>
            <a:ext cx="2523963" cy="1426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5556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/>
              <a:t>Další dotazy a informace</a:t>
            </a:r>
            <a:br>
              <a:rPr lang="cs-CZ" dirty="0"/>
            </a:b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677334" y="1479177"/>
            <a:ext cx="8596668" cy="4562186"/>
          </a:xfrm>
        </p:spPr>
        <p:txBody>
          <a:bodyPr>
            <a:normAutofit/>
          </a:bodyPr>
          <a:lstStyle/>
          <a:p>
            <a:endParaRPr lang="cs-CZ" dirty="0" smtClean="0">
              <a:solidFill>
                <a:schemeClr val="tx1"/>
              </a:solidFill>
            </a:endParaRPr>
          </a:p>
          <a:p>
            <a:r>
              <a:rPr lang="cs-CZ" dirty="0" smtClean="0">
                <a:solidFill>
                  <a:schemeClr val="tx1"/>
                </a:solidFill>
              </a:rPr>
              <a:t>Z </a:t>
            </a:r>
            <a:r>
              <a:rPr lang="cs-CZ" dirty="0">
                <a:solidFill>
                  <a:schemeClr val="tx1"/>
                </a:solidFill>
              </a:rPr>
              <a:t>Předběžné tržní konzultace bude pořízen zápis, který bude odeslán všem k souhlasu </a:t>
            </a:r>
            <a:r>
              <a:rPr lang="cs-CZ" dirty="0" smtClean="0">
                <a:solidFill>
                  <a:schemeClr val="tx1"/>
                </a:solidFill>
              </a:rPr>
              <a:t>a </a:t>
            </a:r>
            <a:r>
              <a:rPr lang="cs-CZ" dirty="0">
                <a:solidFill>
                  <a:schemeClr val="tx1"/>
                </a:solidFill>
              </a:rPr>
              <a:t>pak bude zveřejněn na profilu </a:t>
            </a:r>
            <a:r>
              <a:rPr lang="cs-CZ" dirty="0" smtClean="0">
                <a:solidFill>
                  <a:schemeClr val="tx1"/>
                </a:solidFill>
              </a:rPr>
              <a:t>zadavatele.</a:t>
            </a:r>
          </a:p>
          <a:p>
            <a:endParaRPr lang="cs-CZ" dirty="0">
              <a:solidFill>
                <a:schemeClr val="tx1"/>
              </a:solidFill>
            </a:endParaRPr>
          </a:p>
          <a:p>
            <a:r>
              <a:rPr lang="cs-CZ" dirty="0" smtClean="0">
                <a:solidFill>
                  <a:schemeClr val="tx1"/>
                </a:solidFill>
              </a:rPr>
              <a:t>Po </a:t>
            </a:r>
            <a:r>
              <a:rPr lang="cs-CZ" dirty="0">
                <a:solidFill>
                  <a:schemeClr val="tx1"/>
                </a:solidFill>
              </a:rPr>
              <a:t>skončení předběžné tržní konzultace bude následovat možnost se k otázkám </a:t>
            </a:r>
            <a:r>
              <a:rPr lang="cs-CZ" dirty="0" smtClean="0">
                <a:solidFill>
                  <a:schemeClr val="tx1"/>
                </a:solidFill>
              </a:rPr>
              <a:t>detailněji písemně vyjádřit </a:t>
            </a:r>
            <a:r>
              <a:rPr lang="cs-CZ" dirty="0">
                <a:solidFill>
                  <a:schemeClr val="tx1"/>
                </a:solidFill>
              </a:rPr>
              <a:t>nejpozději do </a:t>
            </a:r>
            <a:r>
              <a:rPr lang="cs-CZ" dirty="0" smtClean="0">
                <a:solidFill>
                  <a:schemeClr val="tx1"/>
                </a:solidFill>
              </a:rPr>
              <a:t>1. 7. 2022 </a:t>
            </a:r>
            <a:r>
              <a:rPr lang="cs-CZ" dirty="0">
                <a:solidFill>
                  <a:schemeClr val="tx1"/>
                </a:solidFill>
              </a:rPr>
              <a:t>na </a:t>
            </a:r>
            <a:r>
              <a:rPr lang="cs-CZ" dirty="0" smtClean="0">
                <a:solidFill>
                  <a:schemeClr val="tx1"/>
                </a:solidFill>
              </a:rPr>
              <a:t>emailovou adresu</a:t>
            </a:r>
            <a:r>
              <a:rPr lang="cs-CZ" dirty="0">
                <a:solidFill>
                  <a:schemeClr val="tx1"/>
                </a:solidFill>
                <a:hlinkClick r:id="rId2"/>
              </a:rPr>
              <a:t> </a:t>
            </a:r>
            <a:r>
              <a:rPr lang="cs-CZ" b="1" dirty="0" smtClean="0">
                <a:hlinkClick r:id="rId2"/>
              </a:rPr>
              <a:t>jiri.janota@mze.cz</a:t>
            </a:r>
            <a:endParaRPr lang="cs-CZ" dirty="0">
              <a:solidFill>
                <a:schemeClr val="tx1"/>
              </a:solidFill>
            </a:endParaRPr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80332" y="-16042"/>
            <a:ext cx="2523963" cy="1426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0578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cs-CZ" b="1" dirty="0"/>
              <a:t>DĚKUJEME ZA ÚČAST </a:t>
            </a:r>
            <a:r>
              <a:rPr lang="cs-CZ" b="1" dirty="0" smtClean="0"/>
              <a:t/>
            </a:r>
            <a:br>
              <a:rPr lang="cs-CZ" b="1" dirty="0" smtClean="0"/>
            </a:br>
            <a:r>
              <a:rPr lang="cs-CZ" b="1" dirty="0" smtClean="0"/>
              <a:t>NA </a:t>
            </a:r>
            <a:r>
              <a:rPr lang="cs-CZ" b="1" dirty="0"/>
              <a:t>PŘEDBĚŽNÉ</a:t>
            </a:r>
            <a:br>
              <a:rPr lang="cs-CZ" b="1" dirty="0"/>
            </a:br>
            <a:r>
              <a:rPr lang="cs-CZ" b="1" dirty="0"/>
              <a:t>TRŽNÍ KONZULTACI</a:t>
            </a: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 flipV="1">
            <a:off x="1394772" y="7185080"/>
            <a:ext cx="7766936" cy="45719"/>
          </a:xfrm>
        </p:spPr>
        <p:txBody>
          <a:bodyPr>
            <a:normAutofit fontScale="25000" lnSpcReduction="20000"/>
          </a:bodyPr>
          <a:lstStyle/>
          <a:p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96374" y="-112295"/>
            <a:ext cx="2523963" cy="1426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8108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>
                <a:latin typeface="+mn-lt"/>
              </a:rPr>
              <a:t>PROGRAM</a:t>
            </a:r>
            <a:endParaRPr lang="cs-CZ" dirty="0">
              <a:latin typeface="+mn-lt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838200" y="1343025"/>
            <a:ext cx="10515600" cy="5186112"/>
          </a:xfrm>
        </p:spPr>
        <p:txBody>
          <a:bodyPr>
            <a:normAutofit fontScale="92500" lnSpcReduction="10000"/>
          </a:bodyPr>
          <a:lstStyle/>
          <a:p>
            <a:r>
              <a:rPr lang="cs-CZ" dirty="0" smtClean="0">
                <a:solidFill>
                  <a:schemeClr val="tx1"/>
                </a:solidFill>
              </a:rPr>
              <a:t> </a:t>
            </a:r>
            <a:r>
              <a:rPr lang="cs-CZ" b="1" dirty="0" smtClean="0">
                <a:solidFill>
                  <a:schemeClr val="tx1"/>
                </a:solidFill>
              </a:rPr>
              <a:t>Kontrola připojení a funkčnosti mikrofonů a kamer </a:t>
            </a:r>
            <a:r>
              <a:rPr lang="cs-CZ" dirty="0" smtClean="0">
                <a:solidFill>
                  <a:schemeClr val="tx1"/>
                </a:solidFill>
              </a:rPr>
              <a:t>(od 9:50)</a:t>
            </a:r>
          </a:p>
          <a:p>
            <a:endParaRPr lang="cs-CZ" dirty="0" smtClean="0">
              <a:solidFill>
                <a:schemeClr val="accent5"/>
              </a:solidFill>
            </a:endParaRPr>
          </a:p>
          <a:p>
            <a:r>
              <a:rPr lang="cs-CZ" dirty="0" smtClean="0"/>
              <a:t> </a:t>
            </a:r>
            <a:r>
              <a:rPr lang="cs-CZ" b="1" dirty="0" smtClean="0">
                <a:solidFill>
                  <a:schemeClr val="tx1"/>
                </a:solidFill>
              </a:rPr>
              <a:t>Zahájení a úvodní informace o předběžné tržní konzultaci </a:t>
            </a:r>
            <a:r>
              <a:rPr lang="cs-CZ" dirty="0" smtClean="0">
                <a:solidFill>
                  <a:schemeClr val="tx1"/>
                </a:solidFill>
              </a:rPr>
              <a:t>(Mgr. Pavel Broum - </a:t>
            </a:r>
            <a:r>
              <a:rPr lang="cs-CZ" dirty="0" err="1" smtClean="0">
                <a:solidFill>
                  <a:schemeClr val="tx1"/>
                </a:solidFill>
              </a:rPr>
              <a:t>MZe</a:t>
            </a:r>
            <a:r>
              <a:rPr lang="cs-CZ" dirty="0" smtClean="0">
                <a:solidFill>
                  <a:schemeClr val="tx1"/>
                </a:solidFill>
              </a:rPr>
              <a:t>, Oddělení   </a:t>
            </a:r>
          </a:p>
          <a:p>
            <a:pPr marL="0" indent="0">
              <a:buNone/>
            </a:pPr>
            <a:r>
              <a:rPr lang="cs-CZ" dirty="0" smtClean="0">
                <a:solidFill>
                  <a:schemeClr val="tx1"/>
                </a:solidFill>
              </a:rPr>
              <a:t>       veřejných zakázek)</a:t>
            </a:r>
          </a:p>
          <a:p>
            <a:endParaRPr lang="cs-CZ" dirty="0" smtClean="0">
              <a:solidFill>
                <a:schemeClr val="tx1"/>
              </a:solidFill>
            </a:endParaRPr>
          </a:p>
          <a:p>
            <a:r>
              <a:rPr lang="cs-CZ" b="1" dirty="0" smtClean="0">
                <a:solidFill>
                  <a:schemeClr val="tx1"/>
                </a:solidFill>
              </a:rPr>
              <a:t>Specifikace předmětu veřejné zakázky </a:t>
            </a:r>
            <a:r>
              <a:rPr lang="cs-CZ" dirty="0" smtClean="0">
                <a:solidFill>
                  <a:schemeClr val="tx1"/>
                </a:solidFill>
              </a:rPr>
              <a:t>(Ing. et Ing. Jiří Janota, Ph.D., </a:t>
            </a:r>
            <a:r>
              <a:rPr lang="cs-CZ" dirty="0" err="1" smtClean="0">
                <a:solidFill>
                  <a:schemeClr val="tx1"/>
                </a:solidFill>
              </a:rPr>
              <a:t>MZe</a:t>
            </a:r>
            <a:r>
              <a:rPr lang="cs-CZ" dirty="0" smtClean="0">
                <a:solidFill>
                  <a:schemeClr val="tx1"/>
                </a:solidFill>
              </a:rPr>
              <a:t>, Oddělení myslivosti)</a:t>
            </a:r>
          </a:p>
          <a:p>
            <a:pPr lvl="1"/>
            <a:r>
              <a:rPr lang="cs-CZ" dirty="0" smtClean="0">
                <a:solidFill>
                  <a:schemeClr val="tx1"/>
                </a:solidFill>
              </a:rPr>
              <a:t>Zajištění nákupu a distribuce plomb a lístků o původu zvěře orgány státní správy myslivosti na území České republiky, včetně vedení evidence těchto dodávek </a:t>
            </a:r>
          </a:p>
          <a:p>
            <a:pPr lvl="1"/>
            <a:endParaRPr lang="cs-CZ" dirty="0" smtClean="0"/>
          </a:p>
          <a:p>
            <a:r>
              <a:rPr lang="cs-CZ" b="1" dirty="0" smtClean="0">
                <a:solidFill>
                  <a:schemeClr val="tx1"/>
                </a:solidFill>
              </a:rPr>
              <a:t>Zadávací podmínky </a:t>
            </a:r>
            <a:r>
              <a:rPr lang="cs-CZ" dirty="0" smtClean="0">
                <a:solidFill>
                  <a:schemeClr val="tx1"/>
                </a:solidFill>
              </a:rPr>
              <a:t>(Mgr. Pavel Broum - </a:t>
            </a:r>
            <a:r>
              <a:rPr lang="cs-CZ" dirty="0" err="1" smtClean="0">
                <a:solidFill>
                  <a:schemeClr val="tx1"/>
                </a:solidFill>
              </a:rPr>
              <a:t>MZe</a:t>
            </a:r>
            <a:r>
              <a:rPr lang="cs-CZ" dirty="0" smtClean="0">
                <a:solidFill>
                  <a:schemeClr val="tx1"/>
                </a:solidFill>
              </a:rPr>
              <a:t>, Oddělení veřejných zakázek)</a:t>
            </a:r>
          </a:p>
          <a:p>
            <a:pPr lvl="1"/>
            <a:r>
              <a:rPr lang="cs-CZ" dirty="0" smtClean="0">
                <a:solidFill>
                  <a:schemeClr val="tx1"/>
                </a:solidFill>
              </a:rPr>
              <a:t>Detaily veřejné zakázky</a:t>
            </a:r>
          </a:p>
          <a:p>
            <a:pPr lvl="1"/>
            <a:r>
              <a:rPr lang="cs-CZ" dirty="0" smtClean="0">
                <a:solidFill>
                  <a:schemeClr val="tx1"/>
                </a:solidFill>
              </a:rPr>
              <a:t>Požadavky na kvalifikaci dodavatele</a:t>
            </a:r>
          </a:p>
          <a:p>
            <a:pPr lvl="1"/>
            <a:r>
              <a:rPr lang="cs-CZ" dirty="0" smtClean="0">
                <a:solidFill>
                  <a:schemeClr val="tx1"/>
                </a:solidFill>
              </a:rPr>
              <a:t>Hodnocení nabídek</a:t>
            </a:r>
          </a:p>
          <a:p>
            <a:pPr lvl="1"/>
            <a:endParaRPr lang="cs-CZ" dirty="0" smtClean="0">
              <a:solidFill>
                <a:schemeClr val="tx1"/>
              </a:solidFill>
            </a:endParaRPr>
          </a:p>
          <a:p>
            <a:r>
              <a:rPr lang="cs-CZ" b="1" dirty="0" smtClean="0">
                <a:solidFill>
                  <a:schemeClr val="tx1"/>
                </a:solidFill>
              </a:rPr>
              <a:t>Další dotazy a závěr jednání</a:t>
            </a:r>
            <a:endParaRPr lang="cs-CZ" b="1" dirty="0">
              <a:solidFill>
                <a:schemeClr val="tx1"/>
              </a:solidFill>
            </a:endParaRPr>
          </a:p>
        </p:txBody>
      </p:sp>
      <p:pic>
        <p:nvPicPr>
          <p:cNvPr id="6" name="Obráze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68037" y="-103694"/>
            <a:ext cx="2523963" cy="1426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2847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8200" y="608012"/>
            <a:ext cx="10515600" cy="506413"/>
          </a:xfrm>
        </p:spPr>
        <p:txBody>
          <a:bodyPr>
            <a:noAutofit/>
          </a:bodyPr>
          <a:lstStyle/>
          <a:p>
            <a:r>
              <a:rPr lang="cs-CZ" sz="2900" b="1" dirty="0" smtClean="0">
                <a:latin typeface="+mn-lt"/>
              </a:rPr>
              <a:t>Zahájení a úvodní informace o předběžné tržní </a:t>
            </a:r>
            <a:br>
              <a:rPr lang="cs-CZ" sz="2900" b="1" dirty="0" smtClean="0">
                <a:latin typeface="+mn-lt"/>
              </a:rPr>
            </a:br>
            <a:r>
              <a:rPr lang="cs-CZ" sz="2900" b="1" dirty="0" smtClean="0">
                <a:latin typeface="+mn-lt"/>
              </a:rPr>
              <a:t>konzultaci</a:t>
            </a:r>
            <a:endParaRPr lang="cs-CZ" sz="2900" b="1" dirty="0">
              <a:latin typeface="+mn-lt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838200" y="1708149"/>
            <a:ext cx="10515600" cy="5149851"/>
          </a:xfrm>
        </p:spPr>
        <p:txBody>
          <a:bodyPr>
            <a:normAutofit fontScale="85000" lnSpcReduction="20000"/>
          </a:bodyPr>
          <a:lstStyle/>
          <a:p>
            <a:r>
              <a:rPr lang="cs-CZ" sz="2000" b="1" dirty="0" smtClean="0"/>
              <a:t>PTK – cíl připravit ZD k VZ a informovat dodavatele § 33 ZZVZ</a:t>
            </a:r>
          </a:p>
          <a:p>
            <a:endParaRPr lang="cs-CZ" sz="800" b="1" dirty="0" smtClean="0"/>
          </a:p>
          <a:p>
            <a:r>
              <a:rPr lang="cs-CZ" sz="2000" b="1" dirty="0" smtClean="0"/>
              <a:t>Účast na PTK dodavatele nevylučuje z účasti v navazujícím zadávacím řízení</a:t>
            </a:r>
          </a:p>
          <a:p>
            <a:endParaRPr lang="cs-CZ" sz="800" b="1" dirty="0" smtClean="0"/>
          </a:p>
          <a:p>
            <a:r>
              <a:rPr lang="cs-CZ" sz="2000" b="1" dirty="0" smtClean="0"/>
              <a:t>Informace o PTK bude uvedena v zadávací dokumentaci</a:t>
            </a:r>
          </a:p>
          <a:p>
            <a:endParaRPr lang="cs-CZ" sz="800" b="1" dirty="0" smtClean="0"/>
          </a:p>
          <a:p>
            <a:r>
              <a:rPr lang="cs-CZ" sz="2000" b="1" dirty="0" smtClean="0"/>
              <a:t>Z PTK bude pořízen audio a video záznam</a:t>
            </a:r>
          </a:p>
          <a:p>
            <a:endParaRPr lang="cs-CZ" sz="800" b="1" dirty="0" smtClean="0">
              <a:solidFill>
                <a:srgbClr val="FF0000"/>
              </a:solidFill>
            </a:endParaRPr>
          </a:p>
          <a:p>
            <a:r>
              <a:rPr lang="cs-CZ" sz="2000" b="1" dirty="0" smtClean="0">
                <a:solidFill>
                  <a:schemeClr val="tx1"/>
                </a:solidFill>
              </a:rPr>
              <a:t>Zápis z PTK bude zaslán všem k vyjádření, poté bude zveřejněn</a:t>
            </a:r>
          </a:p>
          <a:p>
            <a:endParaRPr lang="cs-CZ" sz="800" b="1" dirty="0" smtClean="0">
              <a:solidFill>
                <a:schemeClr val="tx1"/>
              </a:solidFill>
            </a:endParaRPr>
          </a:p>
          <a:p>
            <a:r>
              <a:rPr lang="cs-CZ" sz="2000" b="1" dirty="0" smtClean="0">
                <a:solidFill>
                  <a:schemeClr val="tx1"/>
                </a:solidFill>
              </a:rPr>
              <a:t>Zadavatel si vyhrazuje právo neodpovědět na dotaz</a:t>
            </a:r>
          </a:p>
          <a:p>
            <a:endParaRPr lang="cs-CZ" sz="900" b="1" dirty="0" smtClean="0">
              <a:solidFill>
                <a:schemeClr val="tx1"/>
              </a:solidFill>
            </a:endParaRPr>
          </a:p>
          <a:p>
            <a:r>
              <a:rPr lang="cs-CZ" sz="2000" b="1" dirty="0" smtClean="0">
                <a:solidFill>
                  <a:schemeClr val="tx1"/>
                </a:solidFill>
              </a:rPr>
              <a:t>Podklady pro PTK jsou uveřejněny na profilu zadavatele:</a:t>
            </a:r>
          </a:p>
          <a:p>
            <a:pPr marL="0" indent="0">
              <a:buNone/>
            </a:pPr>
            <a:r>
              <a:rPr lang="cs-CZ" sz="2000" dirty="0" smtClean="0">
                <a:solidFill>
                  <a:schemeClr val="tx1"/>
                </a:solidFill>
              </a:rPr>
              <a:t>      </a:t>
            </a:r>
            <a:r>
              <a:rPr lang="cs-CZ" sz="2000" dirty="0">
                <a:solidFill>
                  <a:schemeClr val="tx1"/>
                </a:solidFill>
              </a:rPr>
              <a:t>https://zakazky.eagri.cz/publication_index.html</a:t>
            </a:r>
            <a:endParaRPr lang="cs-CZ" sz="2000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cs-CZ" sz="900" dirty="0" smtClean="0">
              <a:solidFill>
                <a:srgbClr val="FF0000"/>
              </a:solidFill>
            </a:endParaRPr>
          </a:p>
          <a:p>
            <a:r>
              <a:rPr lang="cs-CZ" sz="2000" b="1" dirty="0" smtClean="0">
                <a:solidFill>
                  <a:schemeClr val="tx1"/>
                </a:solidFill>
              </a:rPr>
              <a:t>Zpětná vazba k PTK a podkladům písemně do </a:t>
            </a:r>
            <a:r>
              <a:rPr lang="cs-CZ" sz="2000" b="1" dirty="0">
                <a:solidFill>
                  <a:schemeClr val="tx1"/>
                </a:solidFill>
              </a:rPr>
              <a:t>1</a:t>
            </a:r>
            <a:r>
              <a:rPr lang="cs-CZ" sz="2000" b="1" dirty="0" smtClean="0">
                <a:solidFill>
                  <a:schemeClr val="tx1"/>
                </a:solidFill>
              </a:rPr>
              <a:t>. 7. 2022</a:t>
            </a:r>
          </a:p>
          <a:p>
            <a:pPr marL="0" indent="0">
              <a:buNone/>
            </a:pPr>
            <a:r>
              <a:rPr lang="cs-CZ" sz="2000" b="1" dirty="0">
                <a:solidFill>
                  <a:schemeClr val="tx1"/>
                </a:solidFill>
              </a:rPr>
              <a:t> </a:t>
            </a:r>
            <a:r>
              <a:rPr lang="cs-CZ" sz="2000" b="1" dirty="0" smtClean="0">
                <a:solidFill>
                  <a:schemeClr val="tx1"/>
                </a:solidFill>
              </a:rPr>
              <a:t>      na e-mail:</a:t>
            </a:r>
            <a:r>
              <a:rPr lang="cs-CZ" sz="2000" b="1" dirty="0" smtClean="0"/>
              <a:t> </a:t>
            </a:r>
            <a:r>
              <a:rPr lang="cs-CZ" sz="2000" b="1" dirty="0" smtClean="0">
                <a:hlinkClick r:id="rId2"/>
              </a:rPr>
              <a:t>jiri.janota@mze.cz</a:t>
            </a:r>
            <a:endParaRPr lang="cs-CZ" sz="2000" b="1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71024" y="0"/>
            <a:ext cx="2520976" cy="1428750"/>
          </a:xfrm>
          <a:prstGeom prst="rect">
            <a:avLst/>
          </a:prstGeom>
        </p:spPr>
      </p:pic>
      <p:pic>
        <p:nvPicPr>
          <p:cNvPr id="5" name="Obrázek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71024" y="-17463"/>
            <a:ext cx="2520976" cy="142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2540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77334" y="368970"/>
            <a:ext cx="8596668" cy="877124"/>
          </a:xfrm>
        </p:spPr>
        <p:txBody>
          <a:bodyPr>
            <a:normAutofit fontScale="90000"/>
          </a:bodyPr>
          <a:lstStyle/>
          <a:p>
            <a:r>
              <a:rPr lang="cs-CZ" dirty="0"/>
              <a:t>Předmět veřejné </a:t>
            </a:r>
            <a:r>
              <a:rPr lang="cs-CZ" dirty="0" smtClean="0"/>
              <a:t>zakázky:</a:t>
            </a:r>
            <a:br>
              <a:rPr lang="cs-CZ" dirty="0" smtClean="0"/>
            </a:br>
            <a:r>
              <a:rPr lang="cs-CZ" dirty="0"/>
              <a:t/>
            </a:r>
            <a:br>
              <a:rPr lang="cs-CZ" dirty="0"/>
            </a:b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677334" y="1322894"/>
            <a:ext cx="8596668" cy="5398747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cs-CZ" sz="2200" b="1" u="sng" dirty="0" smtClean="0"/>
          </a:p>
          <a:p>
            <a:pPr marL="0" indent="0">
              <a:buNone/>
            </a:pPr>
            <a:r>
              <a:rPr lang="cs-CZ" sz="2200" b="1" u="sng" dirty="0" smtClean="0"/>
              <a:t>Plomba a lístek o původu zvěře </a:t>
            </a:r>
            <a:r>
              <a:rPr lang="cs-CZ" sz="2200" dirty="0" smtClean="0">
                <a:solidFill>
                  <a:schemeClr val="tx1"/>
                </a:solidFill>
              </a:rPr>
              <a:t>(§ </a:t>
            </a:r>
            <a:r>
              <a:rPr lang="cs-CZ" sz="2200" dirty="0">
                <a:solidFill>
                  <a:schemeClr val="tx1"/>
                </a:solidFill>
              </a:rPr>
              <a:t>49 odst. 1 zákona </a:t>
            </a:r>
            <a:endParaRPr lang="cs-CZ" sz="2200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cs-CZ" sz="2200" dirty="0">
                <a:solidFill>
                  <a:schemeClr val="tx1"/>
                </a:solidFill>
              </a:rPr>
              <a:t>	</a:t>
            </a:r>
            <a:r>
              <a:rPr lang="cs-CZ" sz="2200" dirty="0" smtClean="0">
                <a:solidFill>
                  <a:schemeClr val="tx1"/>
                </a:solidFill>
              </a:rPr>
              <a:t>č</a:t>
            </a:r>
            <a:r>
              <a:rPr lang="cs-CZ" sz="2200" dirty="0">
                <a:solidFill>
                  <a:schemeClr val="tx1"/>
                </a:solidFill>
              </a:rPr>
              <a:t>. 449/2001 Sb</a:t>
            </a:r>
            <a:r>
              <a:rPr lang="cs-CZ" sz="2200" dirty="0" smtClean="0">
                <a:solidFill>
                  <a:schemeClr val="tx1"/>
                </a:solidFill>
              </a:rPr>
              <a:t>.)</a:t>
            </a:r>
            <a:r>
              <a:rPr lang="cs-CZ" sz="2200" b="1" u="sng" dirty="0" smtClean="0"/>
              <a:t>: </a:t>
            </a:r>
            <a:endParaRPr lang="cs-CZ" sz="2200" b="1" u="sng" dirty="0"/>
          </a:p>
          <a:p>
            <a:r>
              <a:rPr lang="cs-CZ" sz="1900" b="1" dirty="0" smtClean="0">
                <a:solidFill>
                  <a:schemeClr val="tx1"/>
                </a:solidFill>
              </a:rPr>
              <a:t>Každý </a:t>
            </a:r>
            <a:r>
              <a:rPr lang="cs-CZ" sz="1900" b="1" dirty="0">
                <a:solidFill>
                  <a:schemeClr val="tx1"/>
                </a:solidFill>
              </a:rPr>
              <a:t>kus </a:t>
            </a:r>
            <a:r>
              <a:rPr lang="cs-CZ" sz="1900" dirty="0">
                <a:solidFill>
                  <a:schemeClr val="tx1"/>
                </a:solidFill>
              </a:rPr>
              <a:t>ulovené nebo nalezené zužitkovatelné zvěře spárkaté musí být </a:t>
            </a:r>
            <a:r>
              <a:rPr lang="cs-CZ" sz="1900" b="1" dirty="0">
                <a:solidFill>
                  <a:schemeClr val="tx1"/>
                </a:solidFill>
              </a:rPr>
              <a:t>ihned</a:t>
            </a:r>
            <a:r>
              <a:rPr lang="cs-CZ" sz="1900" dirty="0">
                <a:solidFill>
                  <a:schemeClr val="tx1"/>
                </a:solidFill>
              </a:rPr>
              <a:t> po ulovení, nalezení nebo po provedené dohledávce </a:t>
            </a:r>
            <a:r>
              <a:rPr lang="cs-CZ" sz="1900" b="1" dirty="0">
                <a:solidFill>
                  <a:schemeClr val="tx1"/>
                </a:solidFill>
              </a:rPr>
              <a:t>označen</a:t>
            </a:r>
            <a:r>
              <a:rPr lang="cs-CZ" sz="1900" dirty="0">
                <a:solidFill>
                  <a:schemeClr val="tx1"/>
                </a:solidFill>
              </a:rPr>
              <a:t> nesnímatelnou </a:t>
            </a:r>
            <a:r>
              <a:rPr lang="cs-CZ" sz="1900" dirty="0" smtClean="0">
                <a:solidFill>
                  <a:schemeClr val="tx1"/>
                </a:solidFill>
              </a:rPr>
              <a:t>plombou, která se váže na vyplněný </a:t>
            </a:r>
            <a:r>
              <a:rPr lang="cs-CZ" sz="1900" b="1" dirty="0" smtClean="0">
                <a:solidFill>
                  <a:schemeClr val="tx1"/>
                </a:solidFill>
              </a:rPr>
              <a:t>lístek o původu zvěře</a:t>
            </a:r>
            <a:r>
              <a:rPr lang="cs-CZ" sz="1900" dirty="0" smtClean="0">
                <a:solidFill>
                  <a:schemeClr val="tx1"/>
                </a:solidFill>
              </a:rPr>
              <a:t>.</a:t>
            </a:r>
          </a:p>
          <a:p>
            <a:r>
              <a:rPr lang="cs-CZ" sz="1900" dirty="0" smtClean="0">
                <a:solidFill>
                  <a:schemeClr val="tx1"/>
                </a:solidFill>
              </a:rPr>
              <a:t>U </a:t>
            </a:r>
            <a:r>
              <a:rPr lang="cs-CZ" sz="1900" dirty="0">
                <a:solidFill>
                  <a:schemeClr val="tx1"/>
                </a:solidFill>
              </a:rPr>
              <a:t>ostatní zvěře ulovené na společných lovech musí být při přepravě více než 10 kusů vystaven uživatelem honitby </a:t>
            </a:r>
            <a:r>
              <a:rPr lang="cs-CZ" sz="1900" b="1" dirty="0">
                <a:solidFill>
                  <a:schemeClr val="tx1"/>
                </a:solidFill>
              </a:rPr>
              <a:t>lístek o původu zvěře</a:t>
            </a:r>
            <a:r>
              <a:rPr lang="cs-CZ" sz="1900" dirty="0">
                <a:solidFill>
                  <a:schemeClr val="tx1"/>
                </a:solidFill>
              </a:rPr>
              <a:t>; to platí i u zvěře dohledané po provedení společného lovu.</a:t>
            </a:r>
            <a:endParaRPr lang="cs-CZ" sz="1900" dirty="0" smtClean="0">
              <a:solidFill>
                <a:schemeClr val="tx1"/>
              </a:solidFill>
            </a:endParaRPr>
          </a:p>
          <a:p>
            <a:r>
              <a:rPr lang="cs-CZ" sz="1900" dirty="0" smtClean="0">
                <a:solidFill>
                  <a:schemeClr val="tx1"/>
                </a:solidFill>
              </a:rPr>
              <a:t>Kontrolní systém státu – např. pytláctví, bezpečnost potravin, evidence (lovec – prodej zvěřiny na pultě), …</a:t>
            </a:r>
            <a:endParaRPr lang="cs-CZ" sz="1900" dirty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cs-CZ" dirty="0">
              <a:solidFill>
                <a:schemeClr val="accent1"/>
              </a:solidFill>
            </a:endParaRPr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68037" y="-103694"/>
            <a:ext cx="2523963" cy="1426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0251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268970"/>
            <a:ext cx="5842891" cy="5486400"/>
          </a:xfrm>
        </p:spPr>
        <p:txBody>
          <a:bodyPr>
            <a:normAutofit/>
          </a:bodyPr>
          <a:lstStyle/>
          <a:p>
            <a:pPr fontAlgn="ctr"/>
            <a:r>
              <a:rPr lang="cs-CZ" dirty="0" smtClean="0"/>
              <a:t>Plomba </a:t>
            </a:r>
            <a:r>
              <a:rPr lang="cs-CZ" dirty="0"/>
              <a:t>na zvěř bude obsahovat prvky </a:t>
            </a:r>
            <a:r>
              <a:rPr lang="cs-CZ" dirty="0" smtClean="0"/>
              <a:t>jedinečnosti, tj. pouze </a:t>
            </a:r>
            <a:r>
              <a:rPr lang="cs-CZ" dirty="0"/>
              <a:t>pro použití na značení </a:t>
            </a:r>
            <a:r>
              <a:rPr lang="cs-CZ" dirty="0" smtClean="0"/>
              <a:t>zvěře;</a:t>
            </a:r>
            <a:endParaRPr lang="cs-CZ" dirty="0"/>
          </a:p>
          <a:p>
            <a:pPr fontAlgn="ctr"/>
            <a:r>
              <a:rPr lang="cs-CZ" dirty="0" smtClean="0"/>
              <a:t>plomby </a:t>
            </a:r>
            <a:r>
              <a:rPr lang="cs-CZ" dirty="0"/>
              <a:t>na zvěř budou vyrobeny a distribuovány v jedné kontinuální číselné řadě (platí pro veškerou výrobu bez časového </a:t>
            </a:r>
            <a:r>
              <a:rPr lang="cs-CZ" dirty="0" smtClean="0"/>
              <a:t>omezení dodavatele);</a:t>
            </a:r>
            <a:endParaRPr lang="cs-CZ" dirty="0"/>
          </a:p>
          <a:p>
            <a:pPr fontAlgn="ctr"/>
            <a:r>
              <a:rPr lang="cs-CZ" dirty="0" smtClean="0"/>
              <a:t>požadavek </a:t>
            </a:r>
            <a:r>
              <a:rPr lang="cs-CZ" dirty="0"/>
              <a:t>na odolnost plomb na zvěř proti teplotním </a:t>
            </a:r>
            <a:r>
              <a:rPr lang="cs-CZ" dirty="0" smtClean="0"/>
              <a:t>vlivům (-</a:t>
            </a:r>
            <a:r>
              <a:rPr lang="cs-CZ" dirty="0"/>
              <a:t>40 až +50 stupňů Celsia</a:t>
            </a:r>
            <a:r>
              <a:rPr lang="cs-CZ" dirty="0" smtClean="0"/>
              <a:t>);</a:t>
            </a:r>
            <a:endParaRPr lang="cs-CZ" dirty="0"/>
          </a:p>
          <a:p>
            <a:pPr fontAlgn="ctr"/>
            <a:r>
              <a:rPr lang="cs-CZ" dirty="0" smtClean="0"/>
              <a:t>potřebná </a:t>
            </a:r>
            <a:r>
              <a:rPr lang="cs-CZ" dirty="0"/>
              <a:t>síla k přetržení poutka plomby na zvěř bude větší než 150 N a k vytržení poutka z kleštiny větší než 200 </a:t>
            </a:r>
            <a:r>
              <a:rPr lang="cs-CZ" dirty="0" smtClean="0"/>
              <a:t>N;</a:t>
            </a:r>
            <a:endParaRPr lang="cs-CZ" dirty="0"/>
          </a:p>
          <a:p>
            <a:pPr fontAlgn="ctr"/>
            <a:r>
              <a:rPr lang="cs-CZ" dirty="0" smtClean="0"/>
              <a:t>plomby </a:t>
            </a:r>
            <a:r>
              <a:rPr lang="cs-CZ" dirty="0"/>
              <a:t>na zvěř budou vyrobeny ve </a:t>
            </a:r>
            <a:r>
              <a:rPr lang="cs-CZ" b="1" dirty="0"/>
              <a:t>žluté barvě</a:t>
            </a:r>
            <a:r>
              <a:rPr lang="cs-CZ" dirty="0"/>
              <a:t>, </a:t>
            </a:r>
            <a:r>
              <a:rPr lang="cs-CZ" dirty="0" smtClean="0"/>
              <a:t>kleština v </a:t>
            </a:r>
            <a:r>
              <a:rPr lang="cs-CZ" b="1" dirty="0" smtClean="0"/>
              <a:t>červené</a:t>
            </a:r>
            <a:r>
              <a:rPr lang="cs-CZ" dirty="0" smtClean="0"/>
              <a:t>, shodné </a:t>
            </a:r>
            <a:r>
              <a:rPr lang="cs-CZ" dirty="0"/>
              <a:t>s provedením aktuálně používané </a:t>
            </a:r>
            <a:r>
              <a:rPr lang="cs-CZ" dirty="0" smtClean="0"/>
              <a:t>plomby;</a:t>
            </a:r>
            <a:endParaRPr lang="cs-CZ" dirty="0"/>
          </a:p>
          <a:p>
            <a:pPr fontAlgn="ctr"/>
            <a:r>
              <a:rPr lang="cs-CZ" dirty="0" smtClean="0"/>
              <a:t>bude </a:t>
            </a:r>
            <a:r>
              <a:rPr lang="cs-CZ" dirty="0"/>
              <a:t>zajištěna návaznost na současné dodávky plomb, zejména na číselnou </a:t>
            </a:r>
            <a:r>
              <a:rPr lang="cs-CZ" dirty="0" smtClean="0"/>
              <a:t>řadu.</a:t>
            </a:r>
            <a:endParaRPr lang="cs-CZ" dirty="0"/>
          </a:p>
          <a:p>
            <a:pPr marL="285750"/>
            <a:endParaRPr lang="cs-CZ" dirty="0">
              <a:solidFill>
                <a:schemeClr val="tx1"/>
              </a:solidFill>
            </a:endParaRPr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68037" y="0"/>
            <a:ext cx="2523963" cy="1426588"/>
          </a:xfrm>
          <a:prstGeom prst="rect">
            <a:avLst/>
          </a:prstGeom>
        </p:spPr>
      </p:pic>
      <p:pic>
        <p:nvPicPr>
          <p:cNvPr id="1027" name="Obrázek 1" descr="https://www.zakonyprolidi.cz/disk/cs/file/2002/2002c092z0244p014o00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4733" y="1459470"/>
            <a:ext cx="5762625" cy="1838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Obrázek 2" descr="https://www.zakonyprolidi.cz/disk/cs/file/2002/2002c092z0244p014o00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4734" y="3288270"/>
            <a:ext cx="5762625" cy="1819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" name="Obrázek 3" descr="https://www.zakonyprolidi.cz/disk/cs/file/2002/2002c092z0244p014o003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4734" y="5107545"/>
            <a:ext cx="5762625" cy="1647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0" y="2295525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3" name="Nadpis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121149"/>
          </a:xfrm>
        </p:spPr>
        <p:txBody>
          <a:bodyPr/>
          <a:lstStyle/>
          <a:p>
            <a:r>
              <a:rPr lang="cs-CZ" sz="2200" b="1" u="sng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rPr>
              <a:t>Plomba</a:t>
            </a:r>
            <a:r>
              <a:rPr lang="cs-CZ" b="1" dirty="0"/>
              <a:t/>
            </a:r>
            <a:br>
              <a:rPr lang="cs-CZ" b="1" dirty="0"/>
            </a:b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537844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2200" b="1" u="sng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rPr>
              <a:t>Lístek </a:t>
            </a:r>
            <a:r>
              <a:rPr lang="cs-CZ" sz="2200" b="1" u="sng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rPr>
              <a:t>o původu zvěře</a:t>
            </a:r>
            <a:r>
              <a:rPr lang="cs-CZ" b="1" dirty="0"/>
              <a:t/>
            </a:r>
            <a:br>
              <a:rPr lang="cs-CZ" b="1" dirty="0"/>
            </a:br>
            <a:endParaRPr lang="cs-CZ" dirty="0"/>
          </a:p>
        </p:txBody>
      </p:sp>
      <p:pic>
        <p:nvPicPr>
          <p:cNvPr id="5" name="Obrázek 4" descr="List_puvodu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6374" y="791033"/>
            <a:ext cx="4554482" cy="4793129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Zástupný symbol pro obsah 6"/>
          <p:cNvSpPr>
            <a:spLocks noGrp="1"/>
          </p:cNvSpPr>
          <p:nvPr>
            <p:ph idx="1"/>
          </p:nvPr>
        </p:nvSpPr>
        <p:spPr>
          <a:xfrm>
            <a:off x="421186" y="1335836"/>
            <a:ext cx="3550179" cy="2133505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dirty="0" smtClean="0"/>
              <a:t>Tištěn </a:t>
            </a:r>
            <a:r>
              <a:rPr lang="cs-CZ" dirty="0"/>
              <a:t>ofsetem, černou barvou, oboustranně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dirty="0"/>
              <a:t>na 160 g/m2 karton a  perforován k oddělení spodní třetiny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dirty="0"/>
              <a:t>Rozměr: 21,5 x 10,5 cm</a:t>
            </a:r>
          </a:p>
          <a:p>
            <a:endParaRPr lang="cs-CZ" dirty="0"/>
          </a:p>
        </p:txBody>
      </p:sp>
      <p:sp>
        <p:nvSpPr>
          <p:cNvPr id="8" name="Nadpis 1"/>
          <p:cNvSpPr txBox="1">
            <a:spLocks/>
          </p:cNvSpPr>
          <p:nvPr/>
        </p:nvSpPr>
        <p:spPr>
          <a:xfrm>
            <a:off x="677334" y="3469341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cs-CZ" sz="2200" b="1" u="sng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rPr>
              <a:t>Vedení evidence</a:t>
            </a:r>
            <a:r>
              <a:rPr lang="cs-CZ" b="1" dirty="0" smtClean="0"/>
              <a:t/>
            </a:r>
            <a:br>
              <a:rPr lang="cs-CZ" b="1" dirty="0" smtClean="0"/>
            </a:br>
            <a:endParaRPr lang="cs-CZ" dirty="0"/>
          </a:p>
        </p:txBody>
      </p:sp>
      <p:sp>
        <p:nvSpPr>
          <p:cNvPr id="10" name="Zástupný symbol pro obsah 6"/>
          <p:cNvSpPr txBox="1">
            <a:spLocks/>
          </p:cNvSpPr>
          <p:nvPr/>
        </p:nvSpPr>
        <p:spPr>
          <a:xfrm>
            <a:off x="344332" y="4002459"/>
            <a:ext cx="3627033" cy="24252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dirty="0" smtClean="0"/>
              <a:t>Série, číslo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dirty="0"/>
              <a:t>D</a:t>
            </a:r>
            <a:r>
              <a:rPr lang="cs-CZ" dirty="0" smtClean="0"/>
              <a:t>atum objednání, datum odeslání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dirty="0" smtClean="0"/>
              <a:t>Objednavatel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dirty="0" smtClean="0"/>
              <a:t>Datum potvrzení převzetí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dirty="0" smtClean="0"/>
              <a:t>Příp. nedostatky 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17473543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05617" y="385483"/>
            <a:ext cx="8596668" cy="1320800"/>
          </a:xfrm>
        </p:spPr>
        <p:txBody>
          <a:bodyPr>
            <a:normAutofit/>
          </a:bodyPr>
          <a:lstStyle/>
          <a:p>
            <a:r>
              <a:rPr lang="cs-CZ" sz="3000" b="1" u="sng" dirty="0"/>
              <a:t>Závazek zhotovitele provádět dodávky:</a:t>
            </a:r>
            <a:endParaRPr lang="cs-CZ" sz="30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677334" y="1174376"/>
            <a:ext cx="8596668" cy="4455459"/>
          </a:xfrm>
        </p:spPr>
        <p:txBody>
          <a:bodyPr/>
          <a:lstStyle/>
          <a:p>
            <a:r>
              <a:rPr lang="cs-CZ" dirty="0" smtClean="0"/>
              <a:t>Plomby a lístky o původu zvěře – cca 350 000-400 000 ks za rok</a:t>
            </a:r>
          </a:p>
          <a:p>
            <a:r>
              <a:rPr lang="cs-CZ" dirty="0" smtClean="0"/>
              <a:t>Objednávky </a:t>
            </a:r>
            <a:r>
              <a:rPr lang="cs-CZ" dirty="0"/>
              <a:t>orgány státní správy myslivosti</a:t>
            </a:r>
          </a:p>
          <a:p>
            <a:pPr lvl="1"/>
            <a:r>
              <a:rPr lang="cs-CZ" dirty="0"/>
              <a:t>Obecní úřady obcí s rozšířenou působností (205), Magistrát hlavního města Prahy, správy národních parků (4x), Ministerstvo zemědělství</a:t>
            </a:r>
          </a:p>
          <a:p>
            <a:pPr marL="914400" lvl="2" indent="0">
              <a:buNone/>
            </a:pPr>
            <a:r>
              <a:rPr lang="cs-CZ" dirty="0"/>
              <a:t>= 211 odběrových míst</a:t>
            </a:r>
          </a:p>
          <a:p>
            <a:pPr marL="0" indent="0">
              <a:buNone/>
            </a:pPr>
            <a:r>
              <a:rPr lang="cs-CZ" u="sng" dirty="0" smtClean="0"/>
              <a:t>Proces</a:t>
            </a:r>
          </a:p>
          <a:p>
            <a:r>
              <a:rPr lang="cs-CZ" dirty="0" smtClean="0"/>
              <a:t>OSSM objedná u Dodavatele prostřednictvím objednávky počet plomb a lístků o původu zvěře (minimálně 100 kompletů a 2 x ročně)</a:t>
            </a:r>
          </a:p>
          <a:p>
            <a:r>
              <a:rPr lang="cs-CZ" dirty="0" smtClean="0"/>
              <a:t>Dodavatel do 21 kalendářních dní od objednávky to dodá </a:t>
            </a:r>
          </a:p>
          <a:p>
            <a:r>
              <a:rPr lang="cs-CZ" dirty="0" smtClean="0"/>
              <a:t>Zásilku opatří předávacím protokolem, kterým objednavatel potvrdí správnost a kompletnost dodávky (obdobně v elektronickém systému)</a:t>
            </a:r>
            <a:endParaRPr lang="cs-CZ" dirty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22883686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77334" y="839789"/>
            <a:ext cx="8596668" cy="1320800"/>
          </a:xfrm>
        </p:spPr>
        <p:txBody>
          <a:bodyPr/>
          <a:lstStyle/>
          <a:p>
            <a:r>
              <a:rPr lang="cs-CZ" dirty="0"/>
              <a:t>Otázky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>
                <a:solidFill>
                  <a:schemeClr val="tx1"/>
                </a:solidFill>
              </a:rPr>
              <a:t>a) </a:t>
            </a:r>
            <a:r>
              <a:rPr lang="cs-CZ" dirty="0" smtClean="0">
                <a:solidFill>
                  <a:schemeClr val="tx1"/>
                </a:solidFill>
              </a:rPr>
              <a:t>O kolik by se změnila cena, kdyby byl požadavek na zavedení EAN kódu na plombu?</a:t>
            </a:r>
          </a:p>
          <a:p>
            <a:r>
              <a:rPr lang="cs-CZ" dirty="0" smtClean="0">
                <a:solidFill>
                  <a:schemeClr val="tx1"/>
                </a:solidFill>
              </a:rPr>
              <a:t>b) Předpokládaná cenová hodnota jednoho kompletu (plomba, lístek o původu zvěře, distribuce, vedení evidence)? Bylo by možné do 10 dnů od konání PTK zaslat </a:t>
            </a:r>
            <a:r>
              <a:rPr lang="cs-CZ" dirty="0" smtClean="0">
                <a:solidFill>
                  <a:schemeClr val="tx1"/>
                </a:solidFill>
              </a:rPr>
              <a:t>nezávaznou cenovou </a:t>
            </a:r>
            <a:r>
              <a:rPr lang="cs-CZ" dirty="0" smtClean="0">
                <a:solidFill>
                  <a:schemeClr val="tx1"/>
                </a:solidFill>
              </a:rPr>
              <a:t>nabídku, </a:t>
            </a:r>
            <a:r>
              <a:rPr lang="cs-CZ" dirty="0">
                <a:solidFill>
                  <a:schemeClr val="tx1"/>
                </a:solidFill>
              </a:rPr>
              <a:t>za kterou by </a:t>
            </a:r>
            <a:r>
              <a:rPr lang="cs-CZ" dirty="0" smtClean="0">
                <a:solidFill>
                  <a:schemeClr val="tx1"/>
                </a:solidFill>
              </a:rPr>
              <a:t>bylo možné veřejnou zakázku realizovat</a:t>
            </a:r>
            <a:r>
              <a:rPr lang="cs-CZ" dirty="0">
                <a:solidFill>
                  <a:schemeClr val="tx1"/>
                </a:solidFill>
              </a:rPr>
              <a:t>?</a:t>
            </a:r>
            <a:r>
              <a:rPr lang="cs-CZ" dirty="0" smtClean="0">
                <a:solidFill>
                  <a:schemeClr val="tx1"/>
                </a:solidFill>
              </a:rPr>
              <a:t> </a:t>
            </a:r>
          </a:p>
          <a:p>
            <a:r>
              <a:rPr lang="cs-CZ" dirty="0" smtClean="0">
                <a:solidFill>
                  <a:schemeClr val="tx1"/>
                </a:solidFill>
              </a:rPr>
              <a:t>c) Hodnocení nabídek – podle nejnižší nabídkové ceny</a:t>
            </a:r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68037" y="-103694"/>
            <a:ext cx="2523963" cy="1426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3486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14418" y="925767"/>
            <a:ext cx="10515600" cy="635000"/>
          </a:xfrm>
        </p:spPr>
        <p:txBody>
          <a:bodyPr>
            <a:normAutofit fontScale="90000"/>
          </a:bodyPr>
          <a:lstStyle/>
          <a:p>
            <a:r>
              <a:rPr lang="cs-CZ" dirty="0"/>
              <a:t>Zadávací podmínky - Detaily veřejné zakázky</a:t>
            </a:r>
            <a:br>
              <a:rPr lang="cs-CZ" dirty="0"/>
            </a:b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23862" y="1728788"/>
            <a:ext cx="10515600" cy="473020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cs-CZ" sz="2000" b="1" u="sng" dirty="0" smtClean="0">
                <a:solidFill>
                  <a:schemeClr val="tx1"/>
                </a:solidFill>
              </a:rPr>
              <a:t>Zadání </a:t>
            </a:r>
            <a:r>
              <a:rPr lang="cs-CZ" sz="2000" b="1" u="sng" dirty="0">
                <a:solidFill>
                  <a:schemeClr val="tx1"/>
                </a:solidFill>
              </a:rPr>
              <a:t>veřejné zakázky a termíny </a:t>
            </a:r>
            <a:r>
              <a:rPr lang="cs-CZ" sz="2000" b="1" u="sng" dirty="0" smtClean="0">
                <a:solidFill>
                  <a:schemeClr val="tx1"/>
                </a:solidFill>
              </a:rPr>
              <a:t>plnění</a:t>
            </a:r>
          </a:p>
          <a:p>
            <a:r>
              <a:rPr lang="cs-CZ" dirty="0" smtClean="0">
                <a:solidFill>
                  <a:schemeClr val="tx1"/>
                </a:solidFill>
              </a:rPr>
              <a:t>Pětiletý </a:t>
            </a:r>
            <a:r>
              <a:rPr lang="cs-CZ" dirty="0">
                <a:solidFill>
                  <a:schemeClr val="tx1"/>
                </a:solidFill>
              </a:rPr>
              <a:t>závazek </a:t>
            </a:r>
            <a:r>
              <a:rPr lang="cs-CZ" dirty="0" smtClean="0">
                <a:solidFill>
                  <a:schemeClr val="tx1"/>
                </a:solidFill>
              </a:rPr>
              <a:t>plnění</a:t>
            </a:r>
          </a:p>
          <a:p>
            <a:pPr marL="0" indent="0">
              <a:buNone/>
            </a:pPr>
            <a:r>
              <a:rPr lang="cs-CZ" u="sng" dirty="0">
                <a:solidFill>
                  <a:schemeClr val="tx1"/>
                </a:solidFill>
              </a:rPr>
              <a:t>Požadavek </a:t>
            </a:r>
            <a:r>
              <a:rPr lang="cs-CZ" u="sng" dirty="0" smtClean="0">
                <a:solidFill>
                  <a:schemeClr val="tx1"/>
                </a:solidFill>
              </a:rPr>
              <a:t>plombu </a:t>
            </a:r>
          </a:p>
          <a:p>
            <a:pPr lvl="1"/>
            <a:r>
              <a:rPr lang="cs-CZ" dirty="0" smtClean="0">
                <a:solidFill>
                  <a:schemeClr val="tx1"/>
                </a:solidFill>
              </a:rPr>
              <a:t>technické podmínky materiálu pro zhotovení plomb </a:t>
            </a:r>
          </a:p>
          <a:p>
            <a:pPr lvl="1"/>
            <a:r>
              <a:rPr lang="cs-CZ" dirty="0" smtClean="0">
                <a:solidFill>
                  <a:schemeClr val="tx1"/>
                </a:solidFill>
              </a:rPr>
              <a:t>záruční </a:t>
            </a:r>
            <a:r>
              <a:rPr lang="cs-CZ" dirty="0">
                <a:solidFill>
                  <a:schemeClr val="tx1"/>
                </a:solidFill>
              </a:rPr>
              <a:t>doba plomby 10 let  </a:t>
            </a:r>
          </a:p>
          <a:p>
            <a:r>
              <a:rPr lang="cs-CZ" dirty="0" smtClean="0">
                <a:solidFill>
                  <a:schemeClr val="tx1"/>
                </a:solidFill>
              </a:rPr>
              <a:t>Sankční </a:t>
            </a:r>
            <a:r>
              <a:rPr lang="cs-CZ" dirty="0">
                <a:solidFill>
                  <a:schemeClr val="tx1"/>
                </a:solidFill>
              </a:rPr>
              <a:t>podmínky – za vznik duplicity, chybného dodání číselné řady, nedodržení technických vlastností, předčasné ukončení smluvního vztahu, nedostatky ve vedení </a:t>
            </a:r>
            <a:r>
              <a:rPr lang="cs-CZ" dirty="0" smtClean="0">
                <a:solidFill>
                  <a:schemeClr val="tx1"/>
                </a:solidFill>
              </a:rPr>
              <a:t>evidence, nedodržení lhůty pro zpracování objednávky</a:t>
            </a:r>
            <a:endParaRPr lang="cs-CZ" dirty="0">
              <a:solidFill>
                <a:schemeClr val="tx1"/>
              </a:solidFill>
            </a:endParaRPr>
          </a:p>
          <a:p>
            <a:r>
              <a:rPr lang="cs-CZ" dirty="0" smtClean="0">
                <a:solidFill>
                  <a:schemeClr val="tx1"/>
                </a:solidFill>
              </a:rPr>
              <a:t>Zhotovitel předává jednou ročně (k 31. 12.) evidenci specifikovanou </a:t>
            </a:r>
            <a:r>
              <a:rPr lang="cs-CZ" dirty="0">
                <a:solidFill>
                  <a:schemeClr val="tx1"/>
                </a:solidFill>
              </a:rPr>
              <a:t>ve </a:t>
            </a:r>
            <a:r>
              <a:rPr lang="cs-CZ" dirty="0" smtClean="0">
                <a:solidFill>
                  <a:schemeClr val="tx1"/>
                </a:solidFill>
              </a:rPr>
              <a:t>smlouvě za </a:t>
            </a:r>
            <a:r>
              <a:rPr lang="cs-CZ" dirty="0">
                <a:solidFill>
                  <a:schemeClr val="tx1"/>
                </a:solidFill>
              </a:rPr>
              <a:t>uplynulý kalendářní </a:t>
            </a:r>
            <a:r>
              <a:rPr lang="cs-CZ" dirty="0" smtClean="0">
                <a:solidFill>
                  <a:schemeClr val="tx1"/>
                </a:solidFill>
              </a:rPr>
              <a:t>rok</a:t>
            </a:r>
            <a:endParaRPr lang="cs-CZ" b="1" dirty="0">
              <a:solidFill>
                <a:schemeClr val="tx1"/>
              </a:solidFill>
            </a:endParaRPr>
          </a:p>
          <a:p>
            <a:r>
              <a:rPr lang="cs-CZ" dirty="0" smtClean="0">
                <a:solidFill>
                  <a:schemeClr val="tx1"/>
                </a:solidFill>
              </a:rPr>
              <a:t>Předpokládaný </a:t>
            </a:r>
            <a:r>
              <a:rPr lang="cs-CZ" dirty="0">
                <a:solidFill>
                  <a:schemeClr val="tx1"/>
                </a:solidFill>
              </a:rPr>
              <a:t>termín zahájení plnění </a:t>
            </a:r>
            <a:r>
              <a:rPr lang="cs-CZ" dirty="0" smtClean="0">
                <a:solidFill>
                  <a:schemeClr val="tx1"/>
                </a:solidFill>
              </a:rPr>
              <a:t>leden 2023.</a:t>
            </a:r>
            <a:endParaRPr lang="cs-CZ" dirty="0">
              <a:solidFill>
                <a:schemeClr val="tx1"/>
              </a:solidFill>
            </a:endParaRPr>
          </a:p>
          <a:p>
            <a:r>
              <a:rPr lang="cs-CZ" dirty="0" smtClean="0">
                <a:solidFill>
                  <a:schemeClr val="tx1"/>
                </a:solidFill>
              </a:rPr>
              <a:t>Na </a:t>
            </a:r>
            <a:r>
              <a:rPr lang="cs-CZ" dirty="0">
                <a:solidFill>
                  <a:schemeClr val="tx1"/>
                </a:solidFill>
              </a:rPr>
              <a:t>základě výsledků Předběžné tržní konzultace </a:t>
            </a:r>
            <a:r>
              <a:rPr lang="cs-CZ" dirty="0" smtClean="0">
                <a:solidFill>
                  <a:schemeClr val="tx1"/>
                </a:solidFill>
              </a:rPr>
              <a:t>budou upraveny zadávací podmínky veřejné zakázky</a:t>
            </a:r>
            <a:endParaRPr lang="cs-CZ" dirty="0"/>
          </a:p>
          <a:p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68037" y="-33843"/>
            <a:ext cx="2523963" cy="1426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0392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azeta">
  <a:themeElements>
    <a:clrScheme name="Fazeta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zeta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zeta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10759</TotalTime>
  <Words>931</Words>
  <Application>Microsoft Office PowerPoint</Application>
  <PresentationFormat>Širokoúhlá obrazovka</PresentationFormat>
  <Paragraphs>96</Paragraphs>
  <Slides>12</Slides>
  <Notes>0</Notes>
  <HiddenSlides>0</HiddenSlides>
  <MMClips>0</MMClips>
  <ScaleCrop>false</ScaleCrop>
  <HeadingPairs>
    <vt:vector size="6" baseType="variant">
      <vt:variant>
        <vt:lpstr>Použitá písma</vt:lpstr>
      </vt:variant>
      <vt:variant>
        <vt:i4>3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12</vt:i4>
      </vt:variant>
    </vt:vector>
  </HeadingPairs>
  <TitlesOfParts>
    <vt:vector size="16" baseType="lpstr">
      <vt:lpstr>Arial</vt:lpstr>
      <vt:lpstr>Trebuchet MS</vt:lpstr>
      <vt:lpstr>Wingdings 3</vt:lpstr>
      <vt:lpstr>Fazeta</vt:lpstr>
      <vt:lpstr> PŘEDBĚŽNÁ TRŽNÍ KONZULTACE</vt:lpstr>
      <vt:lpstr>PROGRAM</vt:lpstr>
      <vt:lpstr>Zahájení a úvodní informace o předběžné tržní  konzultaci</vt:lpstr>
      <vt:lpstr>Předmět veřejné zakázky:  </vt:lpstr>
      <vt:lpstr>Plomba </vt:lpstr>
      <vt:lpstr>Lístek o původu zvěře </vt:lpstr>
      <vt:lpstr>Závazek zhotovitele provádět dodávky:</vt:lpstr>
      <vt:lpstr>Otázky</vt:lpstr>
      <vt:lpstr>Zadávací podmínky - Detaily veřejné zakázky </vt:lpstr>
      <vt:lpstr>Požadavky na kvalifikaci dodavatele –  Detaily veřejné zakázky </vt:lpstr>
      <vt:lpstr>Další dotazy a informace </vt:lpstr>
      <vt:lpstr>DĚKUJEME ZA ÚČAST  NA PŘEDBĚŽNÉ TRŽNÍ KONZULTACI</vt:lpstr>
    </vt:vector>
  </TitlesOfParts>
  <Company>MZe ČR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PŘEDBĚŽNÁ TRŽNÍ KONZULTACE</dc:title>
  <dc:creator>Šindelková Tereza</dc:creator>
  <cp:lastModifiedBy>Janota Jiří</cp:lastModifiedBy>
  <cp:revision>83</cp:revision>
  <dcterms:created xsi:type="dcterms:W3CDTF">2022-01-10T09:47:59Z</dcterms:created>
  <dcterms:modified xsi:type="dcterms:W3CDTF">2022-06-15T10:04:50Z</dcterms:modified>
</cp:coreProperties>
</file>