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9" r:id="rId4"/>
    <p:sldId id="267" r:id="rId5"/>
    <p:sldId id="266" r:id="rId6"/>
    <p:sldId id="264" r:id="rId7"/>
    <p:sldId id="263" r:id="rId8"/>
    <p:sldId id="268" r:id="rId9"/>
    <p:sldId id="270" r:id="rId10"/>
    <p:sldId id="260" r:id="rId11"/>
    <p:sldId id="25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2" y="-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4421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562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789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5088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7131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74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8812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8671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066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094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986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6481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486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7187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964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6677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3C640-E836-4334-9528-B1E9954A2B86}" type="datetimeFigureOut">
              <a:rPr lang="cs-CZ" smtClean="0"/>
              <a:t>28.07.2022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05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daniel.fronek@mze.cz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daniel.fronek@mze.cz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71213"/>
          </a:xfrm>
        </p:spPr>
        <p:txBody>
          <a:bodyPr>
            <a:normAutofit fontScale="90000"/>
          </a:bodyPr>
          <a:lstStyle/>
          <a:p>
            <a:pPr algn="l"/>
            <a:r>
              <a:rPr lang="cs-CZ" dirty="0"/>
              <a:t/>
            </a:r>
            <a:br>
              <a:rPr lang="cs-CZ" dirty="0"/>
            </a:br>
            <a:r>
              <a:rPr lang="cs-CZ" sz="5300" b="1" dirty="0">
                <a:latin typeface="+mn-lt"/>
              </a:rPr>
              <a:t>PŘEDBĚŽNÁ TRŽNÍ KONZULTACE</a:t>
            </a:r>
            <a:endParaRPr lang="cs-CZ" sz="5300" dirty="0"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2812200"/>
            <a:ext cx="9144000" cy="3121492"/>
          </a:xfrm>
        </p:spPr>
        <p:txBody>
          <a:bodyPr/>
          <a:lstStyle/>
          <a:p>
            <a:endParaRPr lang="cs-CZ" dirty="0"/>
          </a:p>
          <a:p>
            <a:pPr algn="l"/>
            <a:r>
              <a:rPr lang="cs-CZ" sz="3600" b="1" dirty="0">
                <a:solidFill>
                  <a:schemeClr val="tx1"/>
                </a:solidFill>
              </a:rPr>
              <a:t>Hodnocení kvality obilovin ze sklizně</a:t>
            </a:r>
          </a:p>
          <a:p>
            <a:pPr algn="l"/>
            <a:endParaRPr lang="cs-CZ" dirty="0">
              <a:solidFill>
                <a:schemeClr val="tx1"/>
              </a:solidFill>
            </a:endParaRPr>
          </a:p>
          <a:p>
            <a:pPr algn="l"/>
            <a:r>
              <a:rPr lang="cs-CZ" dirty="0">
                <a:solidFill>
                  <a:schemeClr val="tx1"/>
                </a:solidFill>
              </a:rPr>
              <a:t>Oddělení polních plodin</a:t>
            </a:r>
          </a:p>
          <a:p>
            <a:pPr algn="l"/>
            <a:r>
              <a:rPr lang="cs-CZ" dirty="0" smtClean="0">
                <a:solidFill>
                  <a:schemeClr val="tx1"/>
                </a:solidFill>
              </a:rPr>
              <a:t>17. 08. </a:t>
            </a:r>
            <a:r>
              <a:rPr lang="cs-CZ" dirty="0">
                <a:solidFill>
                  <a:schemeClr val="tx1"/>
                </a:solidFill>
              </a:rPr>
              <a:t>2022 v 10:00h, online v MS </a:t>
            </a:r>
            <a:r>
              <a:rPr lang="cs-CZ" dirty="0" err="1">
                <a:solidFill>
                  <a:schemeClr val="tx1"/>
                </a:solidFill>
              </a:rPr>
              <a:t>Teams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0332" y="-153934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57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Další dotazy a informace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tx1"/>
                </a:solidFill>
              </a:rPr>
              <a:t>Z Předběžné tržní konzultace bude pořízen zápis, který bude odeslán všem k </a:t>
            </a:r>
            <a:r>
              <a:rPr lang="cs-CZ" dirty="0" smtClean="0">
                <a:solidFill>
                  <a:schemeClr val="tx1"/>
                </a:solidFill>
              </a:rPr>
              <a:t>souhlasu </a:t>
            </a:r>
            <a:r>
              <a:rPr lang="cs-CZ" dirty="0">
                <a:solidFill>
                  <a:schemeClr val="tx1"/>
                </a:solidFill>
              </a:rPr>
              <a:t>(5ti denní lhůta) a pak bude zveřejněn na profilu zadavatele.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Po skončení předběžné tržní konzultace bude následovat možnost se k otázkám detailněji písemně vyjádřit </a:t>
            </a:r>
            <a:r>
              <a:rPr lang="cs-CZ" dirty="0" smtClean="0">
                <a:solidFill>
                  <a:schemeClr val="tx1"/>
                </a:solidFill>
              </a:rPr>
              <a:t>nejpozději </a:t>
            </a:r>
            <a:r>
              <a:rPr lang="cs-CZ" dirty="0">
                <a:solidFill>
                  <a:schemeClr val="tx1"/>
                </a:solidFill>
              </a:rPr>
              <a:t>do </a:t>
            </a:r>
            <a:r>
              <a:rPr lang="cs-CZ" dirty="0" smtClean="0">
                <a:solidFill>
                  <a:schemeClr val="tx1"/>
                </a:solidFill>
              </a:rPr>
              <a:t>24. </a:t>
            </a:r>
            <a:r>
              <a:rPr lang="cs-CZ" dirty="0">
                <a:solidFill>
                  <a:schemeClr val="tx1"/>
                </a:solidFill>
              </a:rPr>
              <a:t>08. 2022 na emailovou adresu</a:t>
            </a:r>
            <a:r>
              <a:rPr lang="cs-CZ" b="1" dirty="0">
                <a:solidFill>
                  <a:schemeClr val="tx1"/>
                </a:solidFill>
                <a:hlinkClick r:id="rId2"/>
              </a:rPr>
              <a:t> </a:t>
            </a:r>
            <a:r>
              <a:rPr lang="cs-CZ" b="1" dirty="0">
                <a:hlinkClick r:id="rId2"/>
              </a:rPr>
              <a:t>daniel.fronek@mze.cz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0332" y="-16042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578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DĚKUJEME ZA ÚČAST NA PŘEDBĚŽNÉ</a:t>
            </a:r>
            <a:br>
              <a:rPr lang="cs-CZ" b="1" dirty="0"/>
            </a:br>
            <a:r>
              <a:rPr lang="cs-CZ" b="1" dirty="0"/>
              <a:t>TRŽNÍ KONZULTACI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 flipV="1">
            <a:off x="1394772" y="7185080"/>
            <a:ext cx="7766936" cy="45719"/>
          </a:xfrm>
        </p:spPr>
        <p:txBody>
          <a:bodyPr>
            <a:normAutofit fontScale="25000" lnSpcReduction="20000"/>
          </a:bodyPr>
          <a:lstStyle/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6374" y="-112295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108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+mn-lt"/>
              </a:rPr>
              <a:t>PROGRAM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343025"/>
            <a:ext cx="10515600" cy="5186112"/>
          </a:xfrm>
        </p:spPr>
        <p:txBody>
          <a:bodyPr>
            <a:normAutofit fontScale="92500" lnSpcReduction="20000"/>
          </a:bodyPr>
          <a:lstStyle/>
          <a:p>
            <a:r>
              <a:rPr lang="cs-CZ" dirty="0">
                <a:solidFill>
                  <a:schemeClr val="tx1"/>
                </a:solidFill>
              </a:rPr>
              <a:t> </a:t>
            </a:r>
            <a:r>
              <a:rPr lang="cs-CZ" b="1" dirty="0">
                <a:solidFill>
                  <a:schemeClr val="tx1"/>
                </a:solidFill>
              </a:rPr>
              <a:t>Kontrola připojení a funkčnosti mikrofonů a kamer </a:t>
            </a:r>
            <a:r>
              <a:rPr lang="cs-CZ" dirty="0">
                <a:solidFill>
                  <a:schemeClr val="tx1"/>
                </a:solidFill>
              </a:rPr>
              <a:t>(od 9:50)</a:t>
            </a:r>
          </a:p>
          <a:p>
            <a:endParaRPr lang="cs-CZ" dirty="0">
              <a:solidFill>
                <a:schemeClr val="accent5"/>
              </a:solidFill>
            </a:endParaRPr>
          </a:p>
          <a:p>
            <a:r>
              <a:rPr lang="cs-CZ" dirty="0"/>
              <a:t> </a:t>
            </a:r>
            <a:r>
              <a:rPr lang="cs-CZ" b="1" dirty="0">
                <a:solidFill>
                  <a:schemeClr val="tx1"/>
                </a:solidFill>
              </a:rPr>
              <a:t>Zahájení a úvodní informace o předběžné tržní konzultaci </a:t>
            </a:r>
            <a:r>
              <a:rPr lang="cs-CZ" dirty="0">
                <a:solidFill>
                  <a:schemeClr val="tx1"/>
                </a:solidFill>
              </a:rPr>
              <a:t>(Mgr. Pavel Broum - </a:t>
            </a:r>
            <a:r>
              <a:rPr lang="cs-CZ" dirty="0" err="1">
                <a:solidFill>
                  <a:schemeClr val="tx1"/>
                </a:solidFill>
              </a:rPr>
              <a:t>MZe</a:t>
            </a:r>
            <a:r>
              <a:rPr lang="cs-CZ" dirty="0">
                <a:solidFill>
                  <a:schemeClr val="tx1"/>
                </a:solidFill>
              </a:rPr>
              <a:t>, Oddělení   </a:t>
            </a:r>
          </a:p>
          <a:p>
            <a:pPr marL="0" indent="0">
              <a:buNone/>
            </a:pPr>
            <a:r>
              <a:rPr lang="cs-CZ" dirty="0">
                <a:solidFill>
                  <a:schemeClr val="tx1"/>
                </a:solidFill>
              </a:rPr>
              <a:t>       veřejných zakázek)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r>
              <a:rPr lang="cs-CZ" b="1" dirty="0">
                <a:solidFill>
                  <a:schemeClr val="tx1"/>
                </a:solidFill>
              </a:rPr>
              <a:t>Specifikace předmětu veřejné zakázky </a:t>
            </a:r>
            <a:r>
              <a:rPr lang="cs-CZ" dirty="0">
                <a:solidFill>
                  <a:schemeClr val="tx1"/>
                </a:solidFill>
              </a:rPr>
              <a:t>(Ing. Daniel Froněk- </a:t>
            </a:r>
            <a:r>
              <a:rPr lang="cs-CZ" dirty="0" err="1">
                <a:solidFill>
                  <a:schemeClr val="tx1"/>
                </a:solidFill>
              </a:rPr>
              <a:t>MZe</a:t>
            </a:r>
            <a:r>
              <a:rPr lang="cs-CZ" dirty="0">
                <a:solidFill>
                  <a:schemeClr val="tx1"/>
                </a:solidFill>
              </a:rPr>
              <a:t>, Oddělení polních plodin)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Expertní </a:t>
            </a:r>
            <a:r>
              <a:rPr lang="cs-CZ" dirty="0" smtClean="0">
                <a:solidFill>
                  <a:schemeClr val="tx1"/>
                </a:solidFill>
              </a:rPr>
              <a:t>činnost a</a:t>
            </a:r>
            <a:r>
              <a:rPr lang="cs-CZ" dirty="0">
                <a:solidFill>
                  <a:schemeClr val="tx1"/>
                </a:solidFill>
              </a:rPr>
              <a:t>) v oblasti hodnocení kvality obilovin ze sklizně</a:t>
            </a:r>
          </a:p>
          <a:p>
            <a:pPr marL="457200" lvl="1" indent="0">
              <a:buNone/>
            </a:pPr>
            <a:r>
              <a:rPr lang="cs-CZ" dirty="0">
                <a:solidFill>
                  <a:schemeClr val="tx1"/>
                </a:solidFill>
              </a:rPr>
              <a:t>                              </a:t>
            </a:r>
            <a:r>
              <a:rPr lang="cs-CZ" dirty="0" smtClean="0">
                <a:solidFill>
                  <a:schemeClr val="tx1"/>
                </a:solidFill>
              </a:rPr>
              <a:t>b</a:t>
            </a:r>
            <a:r>
              <a:rPr lang="cs-CZ" dirty="0">
                <a:solidFill>
                  <a:schemeClr val="tx1"/>
                </a:solidFill>
              </a:rPr>
              <a:t>) hodnocení sklizně obilovin v ČR daného ročníku z hlediska výskytu limitovaných </a:t>
            </a:r>
            <a:r>
              <a:rPr lang="cs-CZ" dirty="0" err="1">
                <a:solidFill>
                  <a:schemeClr val="tx1"/>
                </a:solidFill>
              </a:rPr>
              <a:t>fuzáriových</a:t>
            </a:r>
            <a:r>
              <a:rPr lang="cs-CZ" dirty="0">
                <a:solidFill>
                  <a:schemeClr val="tx1"/>
                </a:solidFill>
              </a:rPr>
              <a:t> </a:t>
            </a:r>
          </a:p>
          <a:p>
            <a:pPr marL="457200" lvl="1" indent="0">
              <a:buNone/>
            </a:pPr>
            <a:r>
              <a:rPr lang="cs-CZ" dirty="0">
                <a:solidFill>
                  <a:schemeClr val="tx1"/>
                </a:solidFill>
              </a:rPr>
              <a:t>                                  mykotoxinů</a:t>
            </a:r>
          </a:p>
          <a:p>
            <a:pPr lvl="1"/>
            <a:endParaRPr lang="cs-CZ" dirty="0"/>
          </a:p>
          <a:p>
            <a:r>
              <a:rPr lang="cs-CZ" b="1" dirty="0">
                <a:solidFill>
                  <a:schemeClr val="tx1"/>
                </a:solidFill>
              </a:rPr>
              <a:t>Zadávací podmínky </a:t>
            </a:r>
            <a:r>
              <a:rPr lang="cs-CZ" dirty="0">
                <a:solidFill>
                  <a:schemeClr val="tx1"/>
                </a:solidFill>
              </a:rPr>
              <a:t>(Mgr. Pavel Broum - </a:t>
            </a:r>
            <a:r>
              <a:rPr lang="cs-CZ" dirty="0" err="1">
                <a:solidFill>
                  <a:schemeClr val="tx1"/>
                </a:solidFill>
              </a:rPr>
              <a:t>MZe</a:t>
            </a:r>
            <a:r>
              <a:rPr lang="cs-CZ" dirty="0">
                <a:solidFill>
                  <a:schemeClr val="tx1"/>
                </a:solidFill>
              </a:rPr>
              <a:t>, Oddělení veřejných zakázek)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Detaily veřejné zakázky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Požadavky na kvalifikaci dodavatele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Hodnocení nabídek</a:t>
            </a:r>
          </a:p>
          <a:p>
            <a:pPr lvl="1"/>
            <a:endParaRPr lang="cs-CZ" dirty="0">
              <a:solidFill>
                <a:schemeClr val="tx1"/>
              </a:solidFill>
            </a:endParaRPr>
          </a:p>
          <a:p>
            <a:r>
              <a:rPr lang="cs-CZ" b="1" dirty="0">
                <a:solidFill>
                  <a:schemeClr val="tx1"/>
                </a:solidFill>
              </a:rPr>
              <a:t>Další dotazy, Ukončení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103694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47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608012"/>
            <a:ext cx="10515600" cy="506413"/>
          </a:xfrm>
        </p:spPr>
        <p:txBody>
          <a:bodyPr>
            <a:noAutofit/>
          </a:bodyPr>
          <a:lstStyle/>
          <a:p>
            <a:r>
              <a:rPr lang="cs-CZ" sz="2900" b="1" dirty="0">
                <a:latin typeface="+mn-lt"/>
              </a:rPr>
              <a:t>Zahájení a úvodní informace o předběžné tržní </a:t>
            </a:r>
            <a:br>
              <a:rPr lang="cs-CZ" sz="2900" b="1" dirty="0">
                <a:latin typeface="+mn-lt"/>
              </a:rPr>
            </a:br>
            <a:r>
              <a:rPr lang="cs-CZ" sz="2900" b="1" dirty="0">
                <a:latin typeface="+mn-lt"/>
              </a:rPr>
              <a:t>konzultaci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708149"/>
            <a:ext cx="10515600" cy="5149851"/>
          </a:xfrm>
        </p:spPr>
        <p:txBody>
          <a:bodyPr>
            <a:normAutofit fontScale="85000" lnSpcReduction="20000"/>
          </a:bodyPr>
          <a:lstStyle/>
          <a:p>
            <a:r>
              <a:rPr lang="cs-CZ" sz="2000" b="1" dirty="0"/>
              <a:t>PTK – cíl připravit ZD k VZ a informovat dodavatele § 33 ZZVZ</a:t>
            </a:r>
          </a:p>
          <a:p>
            <a:endParaRPr lang="cs-CZ" sz="800" b="1" dirty="0"/>
          </a:p>
          <a:p>
            <a:r>
              <a:rPr lang="cs-CZ" sz="2000" b="1" dirty="0"/>
              <a:t>Účast na PTK dodavatele nevylučuje z účasti v navazujícím zadávacím řízení</a:t>
            </a:r>
          </a:p>
          <a:p>
            <a:endParaRPr lang="cs-CZ" sz="800" b="1" dirty="0"/>
          </a:p>
          <a:p>
            <a:r>
              <a:rPr lang="cs-CZ" sz="2000" b="1" dirty="0"/>
              <a:t>Informace o PTK bude uvedena v zadávací dokumentaci</a:t>
            </a:r>
          </a:p>
          <a:p>
            <a:endParaRPr lang="cs-CZ" sz="800" b="1" dirty="0"/>
          </a:p>
          <a:p>
            <a:r>
              <a:rPr lang="cs-CZ" sz="2000" b="1" dirty="0"/>
              <a:t>Z PTK bude pořízen audio a video záznam</a:t>
            </a:r>
          </a:p>
          <a:p>
            <a:endParaRPr lang="cs-CZ" sz="800" b="1" dirty="0">
              <a:solidFill>
                <a:srgbClr val="FF0000"/>
              </a:solidFill>
            </a:endParaRPr>
          </a:p>
          <a:p>
            <a:r>
              <a:rPr lang="cs-CZ" sz="2000" b="1" dirty="0">
                <a:solidFill>
                  <a:schemeClr val="tx1"/>
                </a:solidFill>
              </a:rPr>
              <a:t>Zápis z PTK bude zaslán všem k souhlasu (5ti denní lhůta), poté bude zveřejněn</a:t>
            </a:r>
          </a:p>
          <a:p>
            <a:endParaRPr lang="cs-CZ" sz="800" b="1" dirty="0">
              <a:solidFill>
                <a:schemeClr val="tx1"/>
              </a:solidFill>
            </a:endParaRPr>
          </a:p>
          <a:p>
            <a:r>
              <a:rPr lang="cs-CZ" sz="2000" b="1" dirty="0">
                <a:solidFill>
                  <a:schemeClr val="tx1"/>
                </a:solidFill>
              </a:rPr>
              <a:t>Zadavatel si vyhrazuje právo neodpovědět na dotaz</a:t>
            </a:r>
          </a:p>
          <a:p>
            <a:endParaRPr lang="cs-CZ" sz="900" b="1" dirty="0">
              <a:solidFill>
                <a:schemeClr val="tx1"/>
              </a:solidFill>
            </a:endParaRPr>
          </a:p>
          <a:p>
            <a:r>
              <a:rPr lang="cs-CZ" sz="2000" b="1" dirty="0">
                <a:solidFill>
                  <a:schemeClr val="tx1"/>
                </a:solidFill>
              </a:rPr>
              <a:t>Podklady pro PTK jsou uveřejněny na profilu zadavatele:</a:t>
            </a:r>
          </a:p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</a:rPr>
              <a:t>      https://zakazky.eagri.cz/publication_index.html</a:t>
            </a:r>
          </a:p>
          <a:p>
            <a:pPr marL="0" indent="0">
              <a:buNone/>
            </a:pPr>
            <a:endParaRPr lang="cs-CZ" sz="900" dirty="0">
              <a:solidFill>
                <a:srgbClr val="FF0000"/>
              </a:solidFill>
            </a:endParaRPr>
          </a:p>
          <a:p>
            <a:r>
              <a:rPr lang="cs-CZ" sz="2000" b="1" dirty="0"/>
              <a:t>Zpětná vazba k PTK a podkladům písemně do </a:t>
            </a:r>
            <a:r>
              <a:rPr lang="cs-CZ" sz="2000" b="1" dirty="0" smtClean="0"/>
              <a:t>24. 08</a:t>
            </a:r>
            <a:r>
              <a:rPr lang="cs-CZ" sz="2000" b="1" dirty="0"/>
              <a:t>. 2022</a:t>
            </a:r>
          </a:p>
          <a:p>
            <a:pPr marL="0" indent="0">
              <a:buNone/>
            </a:pPr>
            <a:r>
              <a:rPr lang="cs-CZ" sz="2000" b="1" dirty="0"/>
              <a:t>       na e-mail </a:t>
            </a:r>
            <a:r>
              <a:rPr lang="cs-CZ" sz="2000" b="1" dirty="0">
                <a:hlinkClick r:id="rId2"/>
              </a:rPr>
              <a:t>daniel.fronek@mze.cz</a:t>
            </a:r>
            <a:endParaRPr lang="cs-CZ" sz="2000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24" y="0"/>
            <a:ext cx="2520976" cy="14287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24" y="-17463"/>
            <a:ext cx="2520976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40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7334" y="368970"/>
            <a:ext cx="8596668" cy="1540042"/>
          </a:xfrm>
        </p:spPr>
        <p:txBody>
          <a:bodyPr>
            <a:normAutofit fontScale="90000"/>
          </a:bodyPr>
          <a:lstStyle/>
          <a:p>
            <a:r>
              <a:rPr lang="cs-CZ" dirty="0"/>
              <a:t>Předmět veřejné zakázky:</a:t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322894"/>
            <a:ext cx="8596668" cy="539874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2200" b="1" u="sng" dirty="0"/>
              <a:t>Závazek zhotovitele provádět expertní činnost:</a:t>
            </a:r>
            <a:br>
              <a:rPr lang="cs-CZ" sz="2200" b="1" u="sng" dirty="0"/>
            </a:br>
            <a:endParaRPr lang="cs-CZ" sz="2200" b="1" u="sng" dirty="0"/>
          </a:p>
          <a:p>
            <a:pPr marL="457200" indent="-457200">
              <a:buFont typeface="+mj-lt"/>
              <a:buAutoNum type="alphaLcParenR"/>
            </a:pPr>
            <a:r>
              <a:rPr lang="cs-CZ" sz="2200" b="1" u="sng" dirty="0"/>
              <a:t>Hodnocení kvality potravinářského obilí ze sklizně, které obsahuje následné činnosti a vlastní šetření: </a:t>
            </a:r>
          </a:p>
          <a:p>
            <a:r>
              <a:rPr lang="cs-CZ" sz="1900" dirty="0">
                <a:solidFill>
                  <a:schemeClr val="tx1"/>
                </a:solidFill>
              </a:rPr>
              <a:t>Získání dostatečného počtu vzorků (minimálně 400 vzorků pšenice, 200 vzorků sladovnického ječmene a 32 vzorků žita) z jednotlivých pěstitelských regionů ČR</a:t>
            </a:r>
          </a:p>
          <a:p>
            <a:r>
              <a:rPr lang="cs-CZ" sz="1900" dirty="0">
                <a:solidFill>
                  <a:schemeClr val="tx1"/>
                </a:solidFill>
              </a:rPr>
              <a:t>Sklizňové vzorky určené k rozborům budou odebírány přímo od pěstitelů z jednotlivých pěstitelských regionů ČR s významným podílem osevních ploch pšenice ječmene a žita</a:t>
            </a:r>
          </a:p>
          <a:p>
            <a:r>
              <a:rPr lang="cs-CZ" sz="1900" dirty="0">
                <a:solidFill>
                  <a:schemeClr val="tx1"/>
                </a:solidFill>
              </a:rPr>
              <a:t>Stanovení příměsí a nečistot (metodika ČSN 46 1011-6); objemová hmotnost (metodika ČSN EN ISO 7971-3); číslo poklesu (metodika ČSN EN ISO 3093); sedimentační index (</a:t>
            </a:r>
            <a:r>
              <a:rPr lang="cs-CZ" sz="1900" dirty="0" err="1">
                <a:solidFill>
                  <a:schemeClr val="tx1"/>
                </a:solidFill>
              </a:rPr>
              <a:t>Zelenyho</a:t>
            </a:r>
            <a:r>
              <a:rPr lang="cs-CZ" sz="1900" dirty="0">
                <a:solidFill>
                  <a:schemeClr val="tx1"/>
                </a:solidFill>
              </a:rPr>
              <a:t> test) (metodika ČSN EN ISO 5529); vlhkost zrna (metodika  ČSN EN ISO 712)</a:t>
            </a:r>
          </a:p>
          <a:p>
            <a:r>
              <a:rPr lang="cs-CZ" sz="1900" dirty="0">
                <a:solidFill>
                  <a:schemeClr val="tx1"/>
                </a:solidFill>
              </a:rPr>
              <a:t>Kvalitativní parametry získaných vzorků potravinářských odrůd pšenice seté budou hodnoceny podle požadavků ČSN 46 1100-2 pro pšenici setou – potravinářskou; pro ječmen sladovnický dle ČSN 46 1100-5; pro žito dle ČSN 46 1100-4</a:t>
            </a:r>
          </a:p>
          <a:p>
            <a:endParaRPr lang="cs-CZ" dirty="0">
              <a:solidFill>
                <a:schemeClr val="accent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103694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51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600891"/>
            <a:ext cx="8596668" cy="544047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 startAt="2"/>
            </a:pPr>
            <a:r>
              <a:rPr lang="cs-CZ" sz="2000" b="1" u="sng" dirty="0"/>
              <a:t>Hodnocení sklizně obilovin konkrétního ročníku v ČR z hlediska výskytu limitovaných </a:t>
            </a:r>
            <a:r>
              <a:rPr lang="cs-CZ" sz="2000" b="1" u="sng" dirty="0" err="1"/>
              <a:t>fuzáriových</a:t>
            </a:r>
            <a:r>
              <a:rPr lang="cs-CZ" sz="2000" b="1" u="sng" dirty="0"/>
              <a:t> mykotoxinů, které obsahují následné činnosti a vlastní šetření:  </a:t>
            </a:r>
          </a:p>
          <a:p>
            <a:r>
              <a:rPr lang="cs-CZ" dirty="0">
                <a:solidFill>
                  <a:schemeClr val="tx1"/>
                </a:solidFill>
              </a:rPr>
              <a:t>Získání dostatečného a objektivního počtu vzorků (minimálně celkem 180 vzorků obilovin, z toho 100 vzorků pšenice, 50 vzorků ječmene, 10 vzorků žita a 20 vzorků kukuřice – pro potravinářské i krmné užití) z jednotlivých pěstitelských regionů obilovin ČR</a:t>
            </a:r>
          </a:p>
          <a:p>
            <a:pPr marL="285750"/>
            <a:r>
              <a:rPr lang="cs-CZ" dirty="0">
                <a:solidFill>
                  <a:schemeClr val="tx1"/>
                </a:solidFill>
              </a:rPr>
              <a:t>Stanovení obsahu mykotoxinů DON, ZEA a NIV u pšenic, žita, ječmene a kukuřice metodou ELISA a HPLC</a:t>
            </a:r>
          </a:p>
          <a:p>
            <a:pPr marL="285750"/>
            <a:r>
              <a:rPr lang="cs-CZ" dirty="0">
                <a:solidFill>
                  <a:schemeClr val="tx1"/>
                </a:solidFill>
              </a:rPr>
              <a:t>Kontaminace mykotoxiny bude sledována také v souvislosti s původem vzorků a agrotechnikou pěstování (předplodina, odrůda). Pro stanovení obsahu mykotoxinů bude u pšenice a žita použita metoda náhodného výběru dodaných vzorků a u ječmene se provede výběr dle proporcionality pěstování ječmene v jednotlivých krajích ČR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0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44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4418" y="925767"/>
            <a:ext cx="10515600" cy="635000"/>
          </a:xfrm>
        </p:spPr>
        <p:txBody>
          <a:bodyPr>
            <a:normAutofit fontScale="90000"/>
          </a:bodyPr>
          <a:lstStyle/>
          <a:p>
            <a:r>
              <a:rPr lang="cs-CZ" dirty="0"/>
              <a:t>Zadávací podmínky - Detaily veřejné zakázky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3862" y="1728788"/>
            <a:ext cx="10515600" cy="45434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b="1" u="sng" dirty="0">
                <a:solidFill>
                  <a:schemeClr val="tx1"/>
                </a:solidFill>
              </a:rPr>
              <a:t>Zadání veřejné zakázky a termíny plnění</a:t>
            </a:r>
          </a:p>
          <a:p>
            <a:pPr marL="0" indent="0">
              <a:buNone/>
            </a:pPr>
            <a:endParaRPr lang="cs-CZ" sz="2000" b="1" u="sng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Zhotovitel předá v termínu dle smlouvy závěrečnou zprávu specifikovanou ve smlouvě, a dále bude průběžně dle požadavků objednatele předávat průběžné výsledky.</a:t>
            </a:r>
            <a:endParaRPr lang="cs-CZ" b="1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Předpokládaný termín zahájení plnění </a:t>
            </a:r>
            <a:r>
              <a:rPr lang="cs-CZ" dirty="0" smtClean="0">
                <a:solidFill>
                  <a:schemeClr val="tx1"/>
                </a:solidFill>
              </a:rPr>
              <a:t>říjen </a:t>
            </a:r>
            <a:r>
              <a:rPr lang="cs-CZ" dirty="0">
                <a:solidFill>
                  <a:schemeClr val="tx1"/>
                </a:solidFill>
              </a:rPr>
              <a:t>2022.</a:t>
            </a:r>
          </a:p>
          <a:p>
            <a:r>
              <a:rPr lang="cs-CZ" dirty="0">
                <a:solidFill>
                  <a:schemeClr val="tx1"/>
                </a:solidFill>
              </a:rPr>
              <a:t>Na základě výsledků Předběžné tržní konzultace budou upraveny zadávací podmínky veřejné zakázky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33843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92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779463"/>
            <a:ext cx="10515600" cy="763588"/>
          </a:xfrm>
        </p:spPr>
        <p:txBody>
          <a:bodyPr>
            <a:normAutofit fontScale="90000"/>
          </a:bodyPr>
          <a:lstStyle/>
          <a:p>
            <a:r>
              <a:rPr lang="cs-CZ" dirty="0"/>
              <a:t>Požadavky na kvalifikaci dodavatele – </a:t>
            </a:r>
            <a:br>
              <a:rPr lang="cs-CZ" dirty="0"/>
            </a:br>
            <a:r>
              <a:rPr lang="cs-CZ" dirty="0"/>
              <a:t>Detaily veřejné zakázky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tx1"/>
                </a:solidFill>
              </a:rPr>
              <a:t>Základní způsobilost v rozsahu § 74 odst. 1 písm. a) až e) ZZVZ</a:t>
            </a:r>
          </a:p>
          <a:p>
            <a:r>
              <a:rPr lang="cs-CZ" dirty="0">
                <a:solidFill>
                  <a:schemeClr val="tx1"/>
                </a:solidFill>
              </a:rPr>
              <a:t>Profesní způsobilost (výpis z obchodního rejstříku nebo jiné obdobné evidence, pokud jiný právní předpis zápis do takové evidence vyžaduje [§ 77 odst. 1 ZZVZ], výpis z živnostenského rejstříku prokazující oprávnění podnikat v oboru činnosti „Poradenská a konzultační činnost, zpracování odborných studií a posudků“ [§ 77 odst. 2 písm. a) ZZVZ])</a:t>
            </a:r>
          </a:p>
          <a:p>
            <a:r>
              <a:rPr lang="cs-CZ" dirty="0">
                <a:solidFill>
                  <a:schemeClr val="tx1"/>
                </a:solidFill>
              </a:rPr>
              <a:t>Technická kvalifikace v souladu s § 79 odst. 2 písm. b) ZZVZ – seznam významných služeb poskytnutých za poslední 3 roky před zahájením zadávacího řízení, včetně uvedení ceny a doby jejich poskytnutí a identifikace </a:t>
            </a:r>
            <a:r>
              <a:rPr lang="cs-CZ" dirty="0" smtClean="0">
                <a:solidFill>
                  <a:schemeClr val="tx1"/>
                </a:solidFill>
              </a:rPr>
              <a:t>objednatele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Technická kvalifikace v souladu s § 79 odst. 2 písm. c) a d) ZZVZ – seznam členů realizačního týmu, který se bude podílet na plnění veřejné zakázky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28286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56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Hodnocení nabídek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677334" y="1712422"/>
            <a:ext cx="8799175" cy="3098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cs-CZ" dirty="0"/>
              <a:t>Ekonomická výhodnost nabídky bude vypočtena dle následujícího vzorce: </a:t>
            </a:r>
          </a:p>
          <a:p>
            <a:pPr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cs-CZ" dirty="0" smtClean="0"/>
              <a:t>     ekonomická </a:t>
            </a:r>
            <a:r>
              <a:rPr lang="cs-CZ" dirty="0"/>
              <a:t>výhodnost nabídky= nabídková cena/</a:t>
            </a:r>
            <a:r>
              <a:rPr lang="el-GR" dirty="0"/>
              <a:t>Σ</a:t>
            </a:r>
            <a:r>
              <a:rPr lang="cs-CZ" dirty="0"/>
              <a:t>bodů získaných v kritériu</a:t>
            </a:r>
            <a:br>
              <a:rPr lang="cs-CZ" dirty="0"/>
            </a:br>
            <a:r>
              <a:rPr lang="cs-CZ" dirty="0"/>
              <a:t>     kvality + 100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cs-CZ" dirty="0"/>
              <a:t>Kritérium kvality – činnost členů realizačního </a:t>
            </a:r>
            <a:r>
              <a:rPr lang="cs-CZ" dirty="0" smtClean="0"/>
              <a:t>týmu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cs-CZ" smtClean="0"/>
              <a:t>Konkrétní </a:t>
            </a:r>
            <a:r>
              <a:rPr lang="cs-CZ" dirty="0" smtClean="0"/>
              <a:t>požadavky na činnosti členů realizačního týmu dodavatele </a:t>
            </a:r>
            <a:r>
              <a:rPr lang="cs-CZ" smtClean="0"/>
              <a:t>- doba </a:t>
            </a:r>
            <a:r>
              <a:rPr lang="cs-CZ" dirty="0" smtClean="0"/>
              <a:t>činnosti dodavatele v požadované oblasti, způsob a doba prezentace dodavatele v požadované oblasti, velikost zpracovatelského týmu dodavatele v požadované oblasti</a:t>
            </a:r>
            <a:endParaRPr lang="cs-CZ" dirty="0"/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3116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7334" y="839789"/>
            <a:ext cx="8596668" cy="1320800"/>
          </a:xfrm>
        </p:spPr>
        <p:txBody>
          <a:bodyPr/>
          <a:lstStyle/>
          <a:p>
            <a:r>
              <a:rPr lang="cs-CZ" dirty="0"/>
              <a:t>Otázky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tx1"/>
                </a:solidFill>
              </a:rPr>
              <a:t>a) Je reálné držet se vypsaných norem</a:t>
            </a:r>
            <a:r>
              <a:rPr lang="cs-CZ" dirty="0" smtClean="0">
                <a:solidFill>
                  <a:schemeClr val="tx1"/>
                </a:solidFill>
              </a:rPr>
              <a:t>?</a:t>
            </a: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b) Je reálné získání vzorků dle požadavků</a:t>
            </a:r>
            <a:r>
              <a:rPr lang="cs-CZ" dirty="0" smtClean="0">
                <a:solidFill>
                  <a:schemeClr val="tx1"/>
                </a:solidFill>
              </a:rPr>
              <a:t>?</a:t>
            </a: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c) Předpokládaná </a:t>
            </a:r>
            <a:r>
              <a:rPr lang="cs-CZ" dirty="0" smtClean="0">
                <a:solidFill>
                  <a:schemeClr val="tx1"/>
                </a:solidFill>
              </a:rPr>
              <a:t>hodnota veřejné zakázky? </a:t>
            </a:r>
            <a:r>
              <a:rPr lang="cs-CZ" dirty="0">
                <a:solidFill>
                  <a:schemeClr val="tx1"/>
                </a:solidFill>
              </a:rPr>
              <a:t>Bylo by možné do 10 dnů od konání PTK   zaslat </a:t>
            </a:r>
            <a:r>
              <a:rPr lang="cs-CZ" dirty="0" smtClean="0">
                <a:solidFill>
                  <a:schemeClr val="tx1"/>
                </a:solidFill>
              </a:rPr>
              <a:t>nezávaznou cenovou nabídku, </a:t>
            </a:r>
            <a:r>
              <a:rPr lang="cs-CZ" dirty="0">
                <a:solidFill>
                  <a:schemeClr val="tx1"/>
                </a:solidFill>
              </a:rPr>
              <a:t>za kterou by bylo možné veřejnou zakázku realizovat? </a:t>
            </a:r>
            <a:r>
              <a:rPr lang="cs-CZ" dirty="0" smtClean="0">
                <a:solidFill>
                  <a:schemeClr val="tx1"/>
                </a:solidFill>
              </a:rPr>
              <a:t>Viz příloha.</a:t>
            </a: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d) Hodnocení nabídek – ekonomická výhodnost nabídek podle nejvýhodnějšího poměru nabídkové ceny a </a:t>
            </a:r>
            <a:r>
              <a:rPr lang="cs-CZ" dirty="0" smtClean="0">
                <a:solidFill>
                  <a:schemeClr val="tx1"/>
                </a:solidFill>
              </a:rPr>
              <a:t>kvality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e) Nabídkovou cenu budeme požadovat rozepsat na jednotlivé položky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f) Doložení kvalifikace pro laboratoř (akreditace či jiný rovnocenný doklad)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g) </a:t>
            </a:r>
            <a:r>
              <a:rPr lang="cs-CZ" dirty="0" smtClean="0">
                <a:solidFill>
                  <a:schemeClr val="tx1"/>
                </a:solidFill>
              </a:rPr>
              <a:t>Otázka </a:t>
            </a:r>
            <a:r>
              <a:rPr lang="cs-CZ" dirty="0" smtClean="0">
                <a:solidFill>
                  <a:schemeClr val="tx1"/>
                </a:solidFill>
              </a:rPr>
              <a:t>na možné rostoucí náklady (inflace, energie, doprava)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103694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93689"/>
      </p:ext>
    </p:extLst>
  </p:cSld>
  <p:clrMapOvr>
    <a:masterClrMapping/>
  </p:clrMapOvr>
</p:sld>
</file>

<file path=ppt/theme/theme1.xml><?xml version="1.0" encoding="utf-8"?>
<a:theme xmlns:a="http://schemas.openxmlformats.org/drawingml/2006/main" name="Fazeta">
  <a:themeElements>
    <a:clrScheme name="Faz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z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z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3527</TotalTime>
  <Words>974</Words>
  <Application>Microsoft Office PowerPoint</Application>
  <PresentationFormat>Širokoúhlá obrazovka</PresentationFormat>
  <Paragraphs>81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Fazeta</vt:lpstr>
      <vt:lpstr> PŘEDBĚŽNÁ TRŽNÍ KONZULTACE</vt:lpstr>
      <vt:lpstr>PROGRAM</vt:lpstr>
      <vt:lpstr>Zahájení a úvodní informace o předběžné tržní  konzultaci</vt:lpstr>
      <vt:lpstr>Předmět veřejné zakázky:  </vt:lpstr>
      <vt:lpstr>Prezentace aplikace PowerPoint</vt:lpstr>
      <vt:lpstr>Zadávací podmínky - Detaily veřejné zakázky </vt:lpstr>
      <vt:lpstr>Požadavky na kvalifikaci dodavatele –  Detaily veřejné zakázky </vt:lpstr>
      <vt:lpstr>Hodnocení nabídek</vt:lpstr>
      <vt:lpstr>Otázky</vt:lpstr>
      <vt:lpstr>Další dotazy a informace </vt:lpstr>
      <vt:lpstr>DĚKUJEME ZA ÚČAST NA PŘEDBĚŽNÉ TRŽNÍ KONZULTACI</vt:lpstr>
    </vt:vector>
  </TitlesOfParts>
  <Company>MZe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PŘEDBĚŽNÁ TRŽNÍ KONZULTACE</dc:title>
  <dc:creator>Šindelková Tereza</dc:creator>
  <cp:lastModifiedBy>Polanecká Romana</cp:lastModifiedBy>
  <cp:revision>54</cp:revision>
  <dcterms:created xsi:type="dcterms:W3CDTF">2022-01-10T09:47:59Z</dcterms:created>
  <dcterms:modified xsi:type="dcterms:W3CDTF">2022-07-28T09:17:14Z</dcterms:modified>
</cp:coreProperties>
</file>