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77" r:id="rId1"/>
  </p:sldMasterIdLst>
  <p:sldIdLst>
    <p:sldId id="256" r:id="rId2"/>
    <p:sldId id="257" r:id="rId3"/>
    <p:sldId id="259" r:id="rId4"/>
    <p:sldId id="267" r:id="rId5"/>
    <p:sldId id="273" r:id="rId6"/>
    <p:sldId id="271" r:id="rId7"/>
    <p:sldId id="272" r:id="rId8"/>
    <p:sldId id="274" r:id="rId9"/>
    <p:sldId id="275" r:id="rId10"/>
    <p:sldId id="285" r:id="rId11"/>
    <p:sldId id="263" r:id="rId12"/>
    <p:sldId id="276" r:id="rId13"/>
    <p:sldId id="277" r:id="rId14"/>
    <p:sldId id="286" r:id="rId15"/>
    <p:sldId id="268" r:id="rId16"/>
    <p:sldId id="278" r:id="rId17"/>
    <p:sldId id="279" r:id="rId18"/>
    <p:sldId id="280" r:id="rId19"/>
    <p:sldId id="281" r:id="rId20"/>
    <p:sldId id="282" r:id="rId21"/>
    <p:sldId id="283" r:id="rId22"/>
    <p:sldId id="284" r:id="rId23"/>
    <p:sldId id="270" r:id="rId24"/>
    <p:sldId id="260" r:id="rId25"/>
    <p:sldId id="25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10CA43-987E-FF99-3EBB-A47565DFCCAC}" name="Kolář Jan" initials="KJ" userId="S::Jan.Kolar@mze.cz::b774e2af-5ae1-4b83-a352-d9801df590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C2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cs-CZ"/>
              <a:t>Kliknutím lze upravit styl.</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3337906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ázev a popisek">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cs-CZ"/>
              <a:t>Kliknutím lze upravit styl.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2228568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ce s popiske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cs-CZ"/>
              <a:t>Kliknutím lze upravit styl.</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a:t>Po kliknutí můžete upravovat styly textu v předloze.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045586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Jmenovka">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cs-CZ"/>
              <a:t>Kliknutím lze upravit styl.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871528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Jmenovka s citac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cs-CZ"/>
              <a:t>Kliknutím lze upravit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a:t>Po kliknutí můžete upravovat styly textu v předloze.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45226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ravda nebo nepravda">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cs-CZ"/>
              <a:t>Kliknutím lze upravit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cs-CZ"/>
              <a:t>Po kliknutí můžete upravovat styly textu v předloze.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25931612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1219474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cs-CZ"/>
              <a:t>Kliknutím lze upravit styl.</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2535126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3054099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cs-CZ"/>
              <a:t>Kliknutím lze upravit styl.</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81D3C640-E836-4334-9528-B1E9954A2B86}" type="datetimeFigureOut">
              <a:rPr lang="cs-CZ" smtClean="0"/>
              <a:t>05.12.2022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1081759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81D3C640-E836-4334-9528-B1E9954A2B86}" type="datetimeFigureOut">
              <a:rPr lang="cs-CZ" smtClean="0"/>
              <a:t>05.12.2022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3012729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a:t>Kliknutím lze upravit styl.</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81D3C640-E836-4334-9528-B1E9954A2B86}" type="datetimeFigureOut">
              <a:rPr lang="cs-CZ" smtClean="0"/>
              <a:t>05.12.2022</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1990586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81D3C640-E836-4334-9528-B1E9954A2B86}" type="datetimeFigureOut">
              <a:rPr lang="cs-CZ" smtClean="0"/>
              <a:t>05.12.2022</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1746171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D3C640-E836-4334-9528-B1E9954A2B86}" type="datetimeFigureOut">
              <a:rPr lang="cs-CZ" smtClean="0"/>
              <a:t>05.12.2022</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2289562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cs-CZ"/>
              <a:t>Kliknutím lze upravit styl.</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81D3C640-E836-4334-9528-B1E9954A2B86}" type="datetimeFigureOut">
              <a:rPr lang="cs-CZ" smtClean="0"/>
              <a:t>05.12.2022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1180766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cs-CZ"/>
              <a:t>Kliknutím lze upravit styl.</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cs-CZ"/>
              <a:t>Kliknutím na ikonu přidáte obrázek.</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81D3C640-E836-4334-9528-B1E9954A2B86}" type="datetimeFigureOut">
              <a:rPr lang="cs-CZ" smtClean="0"/>
              <a:t>05.12.2022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A7BB7FC-7A10-49A4-81AE-F2BFFB0D2E87}" type="slidenum">
              <a:rPr lang="cs-CZ" smtClean="0"/>
              <a:t>‹#›</a:t>
            </a:fld>
            <a:endParaRPr lang="cs-CZ"/>
          </a:p>
        </p:txBody>
      </p:sp>
    </p:spTree>
    <p:extLst>
      <p:ext uri="{BB962C8B-B14F-4D97-AF65-F5344CB8AC3E}">
        <p14:creationId xmlns:p14="http://schemas.microsoft.com/office/powerpoint/2010/main" val="3153090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cs-CZ"/>
              <a:t>Kliknutím lze upravit styl.</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1D3C640-E836-4334-9528-B1E9954A2B86}" type="datetimeFigureOut">
              <a:rPr lang="cs-CZ" smtClean="0"/>
              <a:t>05.12.2022</a:t>
            </a:fld>
            <a:endParaRPr lang="cs-CZ"/>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A7BB7FC-7A10-49A4-81AE-F2BFFB0D2E87}" type="slidenum">
              <a:rPr lang="cs-CZ" smtClean="0"/>
              <a:t>‹#›</a:t>
            </a:fld>
            <a:endParaRPr lang="cs-CZ"/>
          </a:p>
        </p:txBody>
      </p:sp>
    </p:spTree>
    <p:extLst>
      <p:ext uri="{BB962C8B-B14F-4D97-AF65-F5344CB8AC3E}">
        <p14:creationId xmlns:p14="http://schemas.microsoft.com/office/powerpoint/2010/main" val="4085697864"/>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mailto:jiri.fronek@mze.cz"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1271213"/>
          </a:xfrm>
        </p:spPr>
        <p:txBody>
          <a:bodyPr>
            <a:normAutofit fontScale="90000"/>
          </a:bodyPr>
          <a:lstStyle/>
          <a:p>
            <a:pPr algn="l"/>
            <a:br>
              <a:rPr lang="cs-CZ" dirty="0"/>
            </a:br>
            <a:r>
              <a:rPr lang="cs-CZ" sz="5300" b="1" dirty="0">
                <a:latin typeface="+mn-lt"/>
              </a:rPr>
              <a:t>PŘEDBĚŽNÁ TRŽNÍ KONZULTACE</a:t>
            </a:r>
            <a:endParaRPr lang="cs-CZ" sz="5300" dirty="0">
              <a:latin typeface="+mn-lt"/>
            </a:endParaRPr>
          </a:p>
        </p:txBody>
      </p:sp>
      <p:sp>
        <p:nvSpPr>
          <p:cNvPr id="3" name="Podnadpis 2"/>
          <p:cNvSpPr>
            <a:spLocks noGrp="1"/>
          </p:cNvSpPr>
          <p:nvPr>
            <p:ph type="subTitle" idx="1"/>
          </p:nvPr>
        </p:nvSpPr>
        <p:spPr>
          <a:xfrm>
            <a:off x="1020660" y="2393576"/>
            <a:ext cx="9144000" cy="3822666"/>
          </a:xfrm>
        </p:spPr>
        <p:txBody>
          <a:bodyPr>
            <a:normAutofit/>
          </a:bodyPr>
          <a:lstStyle/>
          <a:p>
            <a:endParaRPr lang="cs-CZ" dirty="0"/>
          </a:p>
          <a:p>
            <a:pPr algn="l"/>
            <a:r>
              <a:rPr lang="cs-CZ" sz="3600" b="1" dirty="0">
                <a:solidFill>
                  <a:schemeClr val="tx1"/>
                </a:solidFill>
              </a:rPr>
              <a:t>Zajištění letecké hasičské služby (LHS) </a:t>
            </a:r>
          </a:p>
          <a:p>
            <a:pPr algn="l"/>
            <a:r>
              <a:rPr lang="cs-CZ" sz="3600" b="1" dirty="0">
                <a:solidFill>
                  <a:schemeClr val="tx1"/>
                </a:solidFill>
              </a:rPr>
              <a:t>v letech 2023 - 2026 </a:t>
            </a:r>
          </a:p>
          <a:p>
            <a:pPr algn="l"/>
            <a:r>
              <a:rPr lang="cs-CZ" sz="3600" b="1" dirty="0">
                <a:solidFill>
                  <a:schemeClr val="tx1"/>
                </a:solidFill>
              </a:rPr>
              <a:t>na území České republiky</a:t>
            </a:r>
          </a:p>
          <a:p>
            <a:pPr algn="l"/>
            <a:endParaRPr lang="cs-CZ" dirty="0">
              <a:solidFill>
                <a:schemeClr val="tx1"/>
              </a:solidFill>
            </a:endParaRPr>
          </a:p>
          <a:p>
            <a:pPr algn="l"/>
            <a:r>
              <a:rPr lang="cs-CZ" dirty="0">
                <a:solidFill>
                  <a:schemeClr val="tx1"/>
                </a:solidFill>
                <a:latin typeface="Calibri" panose="020F0502020204030204" pitchFamily="34" charset="0"/>
                <a:cs typeface="Calibri" panose="020F0502020204030204" pitchFamily="34" charset="0"/>
              </a:rPr>
              <a:t>Ministerstvo zemědělství, Odbor hospodářské úpravy a ochrany lesů</a:t>
            </a:r>
          </a:p>
          <a:p>
            <a:pPr algn="l"/>
            <a:r>
              <a:rPr lang="cs-CZ" dirty="0">
                <a:solidFill>
                  <a:schemeClr val="tx1"/>
                </a:solidFill>
                <a:latin typeface="Calibri" panose="020F0502020204030204" pitchFamily="34" charset="0"/>
                <a:cs typeface="Calibri" panose="020F0502020204030204" pitchFamily="34" charset="0"/>
              </a:rPr>
              <a:t>20. 12. 2022 v 10:00 h, online prostřednictvím ZOOM</a:t>
            </a:r>
            <a:endParaRPr lang="cs-CZ" dirty="0">
              <a:solidFill>
                <a:schemeClr val="tx1"/>
              </a:solidFill>
              <a:highlight>
                <a:srgbClr val="00FF00"/>
              </a:highlight>
              <a:latin typeface="Calibri" panose="020F0502020204030204" pitchFamily="34" charset="0"/>
              <a:cs typeface="Calibri" panose="020F0502020204030204" pitchFamily="34" charset="0"/>
            </a:endParaRPr>
          </a:p>
        </p:txBody>
      </p:sp>
      <p:pic>
        <p:nvPicPr>
          <p:cNvPr id="5" name="Obrázek 4"/>
          <p:cNvPicPr>
            <a:picLocks noChangeAspect="1"/>
          </p:cNvPicPr>
          <p:nvPr/>
        </p:nvPicPr>
        <p:blipFill>
          <a:blip r:embed="rId2">
            <a:alphaModFix/>
          </a:blip>
          <a:stretch>
            <a:fillRect/>
          </a:stretch>
        </p:blipFill>
        <p:spPr>
          <a:xfrm>
            <a:off x="9635021" y="0"/>
            <a:ext cx="2556979" cy="1445249"/>
          </a:xfrm>
          <a:prstGeom prst="rect">
            <a:avLst/>
          </a:prstGeom>
          <a:noFill/>
        </p:spPr>
      </p:pic>
    </p:spTree>
    <p:extLst>
      <p:ext uri="{BB962C8B-B14F-4D97-AF65-F5344CB8AC3E}">
        <p14:creationId xmlns:p14="http://schemas.microsoft.com/office/powerpoint/2010/main" val="2743957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pPr>
              <a:lnSpc>
                <a:spcPct val="90000"/>
              </a:lnSpc>
            </a:pPr>
            <a:br>
              <a:rPr lang="cs-CZ" sz="3200" b="1" dirty="0"/>
            </a:br>
            <a:r>
              <a:rPr lang="cs-CZ" sz="3200" b="1" dirty="0"/>
              <a:t>Zadávací podmínky: </a:t>
            </a:r>
            <a:br>
              <a:rPr lang="cs-CZ" sz="3200" b="1" dirty="0"/>
            </a:br>
            <a:r>
              <a:rPr lang="cs-CZ" sz="3200" dirty="0"/>
              <a:t>Detaily veřejné zakázky</a:t>
            </a:r>
            <a:br>
              <a:rPr lang="cs-CZ" sz="2000" dirty="0"/>
            </a:br>
            <a:endParaRPr lang="cs-CZ" sz="20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561515"/>
            <a:ext cx="10409765" cy="4479848"/>
          </a:xfrm>
        </p:spPr>
        <p:txBody>
          <a:bodyPr>
            <a:normAutofit lnSpcReduction="10000"/>
          </a:bodyPr>
          <a:lstStyle/>
          <a:p>
            <a:r>
              <a:rPr lang="cs-CZ" sz="2000" b="0" i="0" u="none" strike="noStrike" baseline="0" dirty="0">
                <a:solidFill>
                  <a:schemeClr val="tx1"/>
                </a:solidFill>
                <a:latin typeface="Calibri" panose="020F0502020204030204" pitchFamily="34" charset="0"/>
                <a:cs typeface="Calibri" panose="020F0502020204030204" pitchFamily="34" charset="0"/>
              </a:rPr>
              <a:t>Otevřené řízení dle § 56 zákona č. 134/2016 Sb.</a:t>
            </a:r>
          </a:p>
          <a:p>
            <a:r>
              <a:rPr lang="cs-CZ" sz="2000" dirty="0">
                <a:solidFill>
                  <a:schemeClr val="tx1"/>
                </a:solidFill>
                <a:latin typeface="Calibri" panose="020F0502020204030204" pitchFamily="34" charset="0"/>
                <a:cs typeface="Calibri" panose="020F0502020204030204" pitchFamily="34" charset="0"/>
              </a:rPr>
              <a:t>Předpokládaná hodnota VZ:  bude upřesněna na základě Předběžné tržní konzultace</a:t>
            </a:r>
          </a:p>
          <a:p>
            <a:r>
              <a:rPr lang="cs-CZ" sz="2000" dirty="0">
                <a:solidFill>
                  <a:schemeClr val="tx1"/>
                </a:solidFill>
                <a:latin typeface="Calibri" panose="020F0502020204030204" pitchFamily="34" charset="0"/>
                <a:cs typeface="Calibri" panose="020F0502020204030204" pitchFamily="34" charset="0"/>
              </a:rPr>
              <a:t>Předpokládaný termín vyhlášení VZ: únor 2023</a:t>
            </a:r>
            <a:endParaRPr lang="cs-CZ" sz="2000" strike="sngStrike" dirty="0">
              <a:solidFill>
                <a:schemeClr val="tx1"/>
              </a:solidFill>
              <a:latin typeface="Calibri" panose="020F0502020204030204" pitchFamily="34" charset="0"/>
              <a:cs typeface="Calibri" panose="020F0502020204030204" pitchFamily="34" charset="0"/>
            </a:endParaRPr>
          </a:p>
          <a:p>
            <a:r>
              <a:rPr lang="cs-CZ" sz="2000" dirty="0">
                <a:solidFill>
                  <a:schemeClr val="tx1"/>
                </a:solidFill>
                <a:latin typeface="Calibri" panose="020F0502020204030204" pitchFamily="34" charset="0"/>
                <a:cs typeface="Calibri" panose="020F0502020204030204" pitchFamily="34" charset="0"/>
              </a:rPr>
              <a:t>Předpokládaný začátek plnění: od 1. května 2023</a:t>
            </a:r>
          </a:p>
          <a:p>
            <a:r>
              <a:rPr lang="cs-CZ" sz="2000" dirty="0">
                <a:solidFill>
                  <a:schemeClr val="tx1"/>
                </a:solidFill>
                <a:latin typeface="Calibri" panose="020F0502020204030204" pitchFamily="34" charset="0"/>
                <a:cs typeface="Calibri" panose="020F0502020204030204" pitchFamily="34" charset="0"/>
              </a:rPr>
              <a:t>Předpokládané ukončení plnění: 31. října 2026</a:t>
            </a:r>
          </a:p>
          <a:p>
            <a:pPr algn="l"/>
            <a:r>
              <a:rPr lang="cs-CZ" sz="2000" dirty="0">
                <a:solidFill>
                  <a:schemeClr val="tx1"/>
                </a:solidFill>
                <a:latin typeface="Calibri" panose="020F0502020204030204" pitchFamily="34" charset="0"/>
                <a:cs typeface="Calibri" panose="020F0502020204030204" pitchFamily="34" charset="0"/>
              </a:rPr>
              <a:t>CPV kódy: </a:t>
            </a:r>
          </a:p>
          <a:p>
            <a:pPr lvl="1"/>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60442000-8 (Letecké hašení lesních požárů)</a:t>
            </a:r>
          </a:p>
          <a:p>
            <a:pPr lvl="1"/>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75251100-1 (Hašení požárů)</a:t>
            </a:r>
          </a:p>
          <a:p>
            <a:pPr lvl="1"/>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75251120-7 (Hašení lesních požárů)</a:t>
            </a:r>
          </a:p>
          <a:p>
            <a:r>
              <a:rPr lang="cs-CZ" sz="2000" dirty="0">
                <a:solidFill>
                  <a:schemeClr val="tx1"/>
                </a:solidFill>
                <a:latin typeface="Calibri" panose="020F0502020204030204" pitchFamily="34" charset="0"/>
                <a:cs typeface="Calibri" panose="020F0502020204030204" pitchFamily="34" charset="0"/>
              </a:rPr>
              <a:t>Na základě výsledků Předběžné tržní konzultace budou upraveny zadávací podmínky veřejné zakázky</a:t>
            </a:r>
          </a:p>
          <a:p>
            <a:endParaRPr lang="cs-CZ" sz="1800" b="0" i="0" u="none" strike="noStrike" baseline="0" dirty="0">
              <a:solidFill>
                <a:srgbClr val="FF0000"/>
              </a:solidFill>
              <a:latin typeface="Calibri" panose="020F0502020204030204" pitchFamily="34" charset="0"/>
              <a:cs typeface="Calibri" panose="020F0502020204030204" pitchFamily="34" charset="0"/>
            </a:endParaRPr>
          </a:p>
          <a:p>
            <a:pPr marL="457200" lvl="1" indent="0">
              <a:buNone/>
            </a:pPr>
            <a:endParaRPr lang="cs-CZ" sz="1800" dirty="0">
              <a:solidFill>
                <a:srgbClr val="FF0000"/>
              </a:solidFill>
              <a:latin typeface="Calibri" panose="020F0502020204030204" pitchFamily="34" charset="0"/>
              <a:cs typeface="Calibri" panose="020F0502020204030204" pitchFamily="34" charset="0"/>
            </a:endParaRPr>
          </a:p>
          <a:p>
            <a:endParaRPr lang="cs-CZ" sz="2000" dirty="0">
              <a:highlight>
                <a:srgbClr val="FFFF00"/>
              </a:highlight>
              <a:latin typeface="Calibri" panose="020F0502020204030204" pitchFamily="34" charset="0"/>
              <a:cs typeface="Calibri" panose="020F0502020204030204" pitchFamily="34" charset="0"/>
            </a:endParaRPr>
          </a:p>
          <a:p>
            <a:pPr lvl="1"/>
            <a:endParaRPr lang="cs-CZ" sz="1800" dirty="0">
              <a:latin typeface="Calibri" panose="020F0502020204030204" pitchFamily="34" charset="0"/>
              <a:cs typeface="Calibri" panose="020F0502020204030204" pitchFamily="34" charset="0"/>
            </a:endParaRPr>
          </a:p>
          <a:p>
            <a:endParaRPr lang="cs-CZ" dirty="0"/>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526576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pPr>
              <a:lnSpc>
                <a:spcPct val="90000"/>
              </a:lnSpc>
            </a:pPr>
            <a:br>
              <a:rPr lang="cs-CZ" sz="3200" b="1" dirty="0"/>
            </a:br>
            <a:r>
              <a:rPr lang="cs-CZ" sz="3200" b="1" dirty="0"/>
              <a:t>Zadávací podmínky:</a:t>
            </a:r>
            <a:br>
              <a:rPr lang="cs-CZ" sz="3200" dirty="0"/>
            </a:br>
            <a:r>
              <a:rPr lang="cs-CZ" sz="3200" dirty="0"/>
              <a:t>Požadavky na kvalifikaci dodavatele</a:t>
            </a:r>
            <a:br>
              <a:rPr lang="cs-CZ" sz="2000" dirty="0"/>
            </a:br>
            <a:endParaRPr lang="cs-CZ" sz="20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2" y="1491175"/>
            <a:ext cx="8596668" cy="4550187"/>
          </a:xfrm>
        </p:spPr>
        <p:txBody>
          <a:bodyPr>
            <a:normAutofit/>
          </a:bodyPr>
          <a:lstStyle/>
          <a:p>
            <a:r>
              <a:rPr lang="cs-CZ" sz="2000" b="1" dirty="0">
                <a:solidFill>
                  <a:schemeClr val="tx1"/>
                </a:solidFill>
                <a:latin typeface="Calibri" panose="020F0502020204030204" pitchFamily="34" charset="0"/>
                <a:cs typeface="Calibri" panose="020F0502020204030204" pitchFamily="34" charset="0"/>
              </a:rPr>
              <a:t>Základní způsobilost </a:t>
            </a:r>
            <a:r>
              <a:rPr lang="cs-CZ" sz="2000" dirty="0">
                <a:solidFill>
                  <a:schemeClr val="tx1"/>
                </a:solidFill>
                <a:latin typeface="Calibri" panose="020F0502020204030204" pitchFamily="34" charset="0"/>
                <a:cs typeface="Calibri" panose="020F0502020204030204" pitchFamily="34" charset="0"/>
              </a:rPr>
              <a:t>v rozsahu § 74 ZZVZ</a:t>
            </a:r>
          </a:p>
          <a:p>
            <a:r>
              <a:rPr lang="cs-CZ" sz="2000" b="1" dirty="0">
                <a:solidFill>
                  <a:schemeClr val="tx1"/>
                </a:solidFill>
                <a:latin typeface="Calibri" panose="020F0502020204030204" pitchFamily="34" charset="0"/>
                <a:cs typeface="Calibri" panose="020F0502020204030204" pitchFamily="34" charset="0"/>
              </a:rPr>
              <a:t>Profesní způsobilost </a:t>
            </a:r>
            <a:r>
              <a:rPr lang="cs-CZ" sz="2000" dirty="0">
                <a:solidFill>
                  <a:schemeClr val="tx1"/>
                </a:solidFill>
                <a:latin typeface="Calibri" panose="020F0502020204030204" pitchFamily="34" charset="0"/>
                <a:cs typeface="Calibri" panose="020F0502020204030204" pitchFamily="34" charset="0"/>
              </a:rPr>
              <a:t>dle § 77 ZZVZ</a:t>
            </a:r>
          </a:p>
          <a:p>
            <a:pPr marL="742950" lvl="1" indent="-285750" algn="just">
              <a:lnSpc>
                <a:spcPct val="115000"/>
              </a:lnSpc>
              <a:spcBef>
                <a:spcPts val="600"/>
              </a:spcBef>
              <a:buFont typeface="Courier New" panose="02070309020205020404" pitchFamily="49" charset="0"/>
              <a:buChar char="o"/>
            </a:pPr>
            <a:r>
              <a:rPr lang="cs-CZ" sz="2000" b="1"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výpis z obchodního rejstříku </a:t>
            </a:r>
            <a:r>
              <a:rPr lang="cs-CZ"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nebo jiné obdobné evidence, pokud jiný právní předpis zápis do takové evidence vyžaduje </a:t>
            </a:r>
          </a:p>
          <a:p>
            <a:pPr marL="742950" lvl="1" indent="-285750" algn="just">
              <a:lnSpc>
                <a:spcPct val="115000"/>
              </a:lnSpc>
              <a:spcBef>
                <a:spcPts val="600"/>
              </a:spcBef>
              <a:buFont typeface="Courier New" panose="02070309020205020404" pitchFamily="49" charset="0"/>
              <a:buChar char="o"/>
            </a:pPr>
            <a:r>
              <a:rPr lang="cs-CZ" sz="2000" b="1"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licence k provozování leteckých prací</a:t>
            </a:r>
            <a:r>
              <a:rPr lang="cs-CZ"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(„Povolení k provozování leteckých prací“) včetně přílohy („Provozní specifikace“) jejíž součástí je oprávnění k provádění leteckého hašení požárů (druh provozu „hašení požárů“), případně jiný odpovídající doklad </a:t>
            </a:r>
          </a:p>
          <a:p>
            <a:pPr marL="742950" lvl="1" indent="-285750" algn="just">
              <a:lnSpc>
                <a:spcPct val="115000"/>
              </a:lnSpc>
              <a:spcBef>
                <a:spcPts val="600"/>
              </a:spcBef>
              <a:buFont typeface="Courier New" panose="02070309020205020404" pitchFamily="49" charset="0"/>
              <a:buChar char="o"/>
            </a:pPr>
            <a:r>
              <a:rPr lang="cs-CZ" sz="2000" b="1"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Provozní příručka, vč. Standardních provozních postupů</a:t>
            </a:r>
            <a:r>
              <a:rPr lang="cs-CZ"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upravujících hašení lesních požárů </a:t>
            </a:r>
            <a:endParaRPr lang="cs-CZ" sz="2000" strike="sng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785556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pPr>
              <a:lnSpc>
                <a:spcPct val="90000"/>
              </a:lnSpc>
            </a:pPr>
            <a:br>
              <a:rPr lang="cs-CZ" sz="3200" b="1" dirty="0"/>
            </a:br>
            <a:r>
              <a:rPr lang="cs-CZ" sz="3200" b="1" dirty="0"/>
              <a:t>Zadávací podmínky:</a:t>
            </a:r>
            <a:br>
              <a:rPr lang="cs-CZ" sz="3200" dirty="0"/>
            </a:br>
            <a:r>
              <a:rPr lang="cs-CZ" sz="3200" dirty="0"/>
              <a:t>Požadavky na kvalifikaci dodavatele</a:t>
            </a:r>
            <a:br>
              <a:rPr lang="cs-CZ" sz="2000" dirty="0"/>
            </a:br>
            <a:endParaRPr lang="cs-CZ" sz="20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2" y="1491175"/>
            <a:ext cx="8596668" cy="4550187"/>
          </a:xfrm>
        </p:spPr>
        <p:txBody>
          <a:bodyPr>
            <a:normAutofit/>
          </a:bodyPr>
          <a:lstStyle/>
          <a:p>
            <a:r>
              <a:rPr lang="cs-CZ" sz="2000" b="1" dirty="0">
                <a:solidFill>
                  <a:schemeClr val="tx1"/>
                </a:solidFill>
                <a:latin typeface="Calibri" panose="020F0502020204030204" pitchFamily="34" charset="0"/>
                <a:cs typeface="Calibri" panose="020F0502020204030204" pitchFamily="34" charset="0"/>
              </a:rPr>
              <a:t>Technická kvalifikace </a:t>
            </a:r>
            <a:r>
              <a:rPr lang="cs-CZ" sz="2000" dirty="0">
                <a:solidFill>
                  <a:schemeClr val="tx1"/>
                </a:solidFill>
                <a:latin typeface="Calibri" panose="020F0502020204030204" pitchFamily="34" charset="0"/>
                <a:cs typeface="Calibri" panose="020F0502020204030204" pitchFamily="34" charset="0"/>
              </a:rPr>
              <a:t>dle § 79 ZZVZ</a:t>
            </a:r>
          </a:p>
          <a:p>
            <a:pPr lvl="1" algn="just"/>
            <a:r>
              <a:rPr lang="cs-CZ" sz="2000" b="1"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seznam lokalit, ze kterých bude zajišťována LHS</a:t>
            </a:r>
            <a:r>
              <a:rPr lang="cs-CZ" sz="20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cs-CZ"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z tohoto seznamu bude jednoznačně vyplývat, kde budou umístěna nabízená hasební letadla a zda je splněn požadavek na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nasazení alespoň jednoho letadla kdekoli na území České republiky do jedné hodiny letu od vzletu letadla. </a:t>
            </a:r>
          </a:p>
          <a:p>
            <a:pPr lvl="1" algn="just"/>
            <a:r>
              <a:rPr lang="cs-CZ" sz="2000" i="1" dirty="0">
                <a:solidFill>
                  <a:schemeClr val="tx1"/>
                </a:solidFill>
                <a:latin typeface="Calibri" panose="020F0502020204030204" pitchFamily="34" charset="0"/>
                <a:ea typeface="Calibri" panose="020F0502020204030204" pitchFamily="34" charset="0"/>
                <a:cs typeface="Calibri" panose="020F0502020204030204" pitchFamily="34" charset="0"/>
              </a:rPr>
              <a:t>V nabídce doložení prostřednictvím čestného prohlášení a uvedení souřadnic 	GPS v souřadném systému VGS-84; ověření 	splnění požadavku prostřednictvím nástrojů GIS s využitím informace o nabízené letecké technice – rychlost letu.</a:t>
            </a:r>
          </a:p>
          <a:p>
            <a:pPr lvl="1" algn="just"/>
            <a:r>
              <a:rPr lang="cs-CZ" sz="2000" i="1" dirty="0">
                <a:solidFill>
                  <a:schemeClr val="tx1"/>
                </a:solidFill>
                <a:latin typeface="Calibri" panose="020F0502020204030204" pitchFamily="34" charset="0"/>
                <a:cs typeface="Calibri" panose="020F0502020204030204" pitchFamily="34" charset="0"/>
              </a:rPr>
              <a:t>Před podpisem smlouvy podle § 104 ZZVZ požadováno doložení schopnosti zajistit plnění z míst uváděných v Seznamu, např. kopie nájemních smluv na využití letišť.</a:t>
            </a:r>
          </a:p>
          <a:p>
            <a:pPr marL="457200" lvl="1" indent="0" algn="just">
              <a:buNone/>
            </a:pPr>
            <a:endParaRPr lang="cs-CZ" sz="1900" strike="sngStrike" dirty="0">
              <a:latin typeface="Calibri" panose="020F0502020204030204" pitchFamily="34" charset="0"/>
              <a:cs typeface="Calibri" panose="020F0502020204030204" pitchFamily="34" charset="0"/>
            </a:endParaRPr>
          </a:p>
          <a:p>
            <a:pPr marL="457200" lvl="4" indent="0" algn="just">
              <a:lnSpc>
                <a:spcPct val="107000"/>
              </a:lnSpc>
              <a:spcAft>
                <a:spcPts val="800"/>
              </a:spcAft>
              <a:buFont typeface="Wingdings" panose="05000000000000000000" pitchFamily="2" charset="2"/>
              <a:buChar char="Ø"/>
            </a:pPr>
            <a:endParaRPr lang="cs-CZ" sz="18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621104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pPr>
              <a:lnSpc>
                <a:spcPct val="90000"/>
              </a:lnSpc>
            </a:pPr>
            <a:br>
              <a:rPr lang="cs-CZ" sz="3200" b="1" dirty="0"/>
            </a:br>
            <a:r>
              <a:rPr lang="cs-CZ" sz="3200" b="1" dirty="0"/>
              <a:t>Zadávací podmínky:</a:t>
            </a:r>
            <a:br>
              <a:rPr lang="cs-CZ" sz="3200" dirty="0"/>
            </a:br>
            <a:r>
              <a:rPr lang="cs-CZ" sz="3200" dirty="0"/>
              <a:t>Požadavky na kvalifikaci dodavatele</a:t>
            </a:r>
            <a:br>
              <a:rPr lang="cs-CZ" sz="2000" dirty="0"/>
            </a:br>
            <a:endParaRPr lang="cs-CZ" sz="20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491176"/>
            <a:ext cx="10260083" cy="4339174"/>
          </a:xfrm>
        </p:spPr>
        <p:txBody>
          <a:bodyPr>
            <a:normAutofit fontScale="92500"/>
          </a:bodyPr>
          <a:lstStyle/>
          <a:p>
            <a:pPr algn="just"/>
            <a:r>
              <a:rPr lang="cs-CZ" sz="2200" b="1" dirty="0">
                <a:solidFill>
                  <a:schemeClr val="tx1"/>
                </a:solidFill>
                <a:latin typeface="Calibri" panose="020F0502020204030204" pitchFamily="34" charset="0"/>
                <a:cs typeface="Calibri" panose="020F0502020204030204" pitchFamily="34" charset="0"/>
              </a:rPr>
              <a:t>Technická kvalifikace </a:t>
            </a:r>
          </a:p>
          <a:p>
            <a:pPr lvl="1" algn="just"/>
            <a:r>
              <a:rPr lang="cs-CZ" sz="22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seznam letecké techniky</a:t>
            </a: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ze kterého bude jednoznačně vyplývat, jakou leteckou techniku má účastník zadávacího řízení k dispozici.</a:t>
            </a:r>
            <a:endParaRPr lang="cs-CZ" sz="2200" strike="sngStrike" dirty="0">
              <a:solidFill>
                <a:schemeClr val="tx1"/>
              </a:solidFill>
              <a:highlight>
                <a:srgbClr val="FFFF00"/>
              </a:highlight>
            </a:endParaRPr>
          </a:p>
          <a:p>
            <a:pPr marL="400050" lvl="1" indent="0" algn="just">
              <a:lnSpc>
                <a:spcPct val="115000"/>
              </a:lnSpc>
              <a:spcBef>
                <a:spcPts val="1200"/>
              </a:spcBef>
              <a:spcAft>
                <a:spcPts val="600"/>
              </a:spcAft>
              <a:buNone/>
            </a:pPr>
            <a:r>
              <a:rPr lang="cs-CZ" sz="2200" i="1" dirty="0">
                <a:solidFill>
                  <a:schemeClr val="tx1"/>
                </a:solidFill>
                <a:effectLst/>
                <a:latin typeface="Calibri" panose="020F0502020204030204" pitchFamily="34" charset="0"/>
                <a:ea typeface="Calibri" panose="020F0502020204030204" pitchFamily="34" charset="0"/>
                <a:cs typeface="Arial" panose="020B0604020202020204" pitchFamily="34" charset="0"/>
              </a:rPr>
              <a:t>Zadavatel požaduje, aby letecká technika byla </a:t>
            </a:r>
            <a:r>
              <a:rPr lang="cs-CZ" sz="2200" i="1" dirty="0">
                <a:solidFill>
                  <a:schemeClr val="tx1"/>
                </a:solidFill>
                <a:latin typeface="Calibri" panose="020F0502020204030204" pitchFamily="34" charset="0"/>
                <a:ea typeface="Times New Roman" panose="02020603050405020304" pitchFamily="18" charset="0"/>
                <a:cs typeface="Calibri" panose="020F0502020204030204" pitchFamily="34" charset="0"/>
              </a:rPr>
              <a:t>schopna</a:t>
            </a:r>
            <a:r>
              <a:rPr lang="cs-CZ" sz="2200" i="1" spc="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nést min. 2500 litrů vody, a to buď v integrované nádrži letadla nebo ve vaku pod vrtulníkem, a byla vybavena </a:t>
            </a:r>
            <a:r>
              <a:rPr lang="cs-CZ" sz="2200"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schváleným aplikačním zařízením pro opakovaný odhoz a opakované doplňování hasební látky.</a:t>
            </a:r>
          </a:p>
          <a:p>
            <a:pPr lvl="1" algn="just"/>
            <a:r>
              <a:rPr lang="cs-CZ" sz="2200" i="1" dirty="0">
                <a:solidFill>
                  <a:schemeClr val="tx1"/>
                </a:solidFill>
                <a:latin typeface="Calibri" panose="020F0502020204030204" pitchFamily="34" charset="0"/>
                <a:ea typeface="Calibri" panose="020F0502020204030204" pitchFamily="34" charset="0"/>
                <a:cs typeface="Calibri" panose="020F0502020204030204" pitchFamily="34" charset="0"/>
              </a:rPr>
              <a:t>V nabídce doložení prostřednictvím čestného prohlášení a uvedení seznamu letecké techniky a souvisejícího vybavení s uvedením základních identifikačních a technických parametrů. </a:t>
            </a:r>
          </a:p>
          <a:p>
            <a:pPr lvl="1" algn="just"/>
            <a:r>
              <a:rPr lang="cs-CZ" sz="2200" i="1" dirty="0">
                <a:solidFill>
                  <a:schemeClr val="tx1"/>
                </a:solidFill>
                <a:latin typeface="Calibri" panose="020F0502020204030204" pitchFamily="34" charset="0"/>
                <a:cs typeface="Calibri" panose="020F0502020204030204" pitchFamily="34" charset="0"/>
              </a:rPr>
              <a:t>Před podpisem smlouvy podle § 104 ZZVZ požadováno doložení dokladů potvrzující údaje uvedené v Seznamu formou kopií dokladů.</a:t>
            </a:r>
            <a:endParaRPr lang="cs-CZ" sz="2200" i="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00050" lvl="1" indent="0" algn="just">
              <a:lnSpc>
                <a:spcPct val="115000"/>
              </a:lnSpc>
              <a:spcBef>
                <a:spcPts val="600"/>
              </a:spcBef>
              <a:spcAft>
                <a:spcPts val="600"/>
              </a:spcAft>
              <a:buNone/>
            </a:pPr>
            <a:endParaRPr lang="cs-CZ" sz="35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221198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pPr>
              <a:lnSpc>
                <a:spcPct val="90000"/>
              </a:lnSpc>
            </a:pPr>
            <a:br>
              <a:rPr lang="cs-CZ" sz="3200" b="1" dirty="0"/>
            </a:br>
            <a:r>
              <a:rPr lang="cs-CZ" sz="3200" b="1" dirty="0"/>
              <a:t>Zadávací podmínky:</a:t>
            </a:r>
            <a:br>
              <a:rPr lang="cs-CZ" sz="3200" dirty="0"/>
            </a:br>
            <a:r>
              <a:rPr lang="cs-CZ" sz="3200" dirty="0"/>
              <a:t>Požadavky na kvalifikaci dodavatele</a:t>
            </a:r>
            <a:br>
              <a:rPr lang="cs-CZ" sz="2000" dirty="0"/>
            </a:br>
            <a:endParaRPr lang="cs-CZ" sz="20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491175"/>
            <a:ext cx="10276861" cy="4994031"/>
          </a:xfrm>
        </p:spPr>
        <p:txBody>
          <a:bodyPr>
            <a:noAutofit/>
          </a:bodyPr>
          <a:lstStyle/>
          <a:p>
            <a:pPr algn="just"/>
            <a:r>
              <a:rPr lang="cs-CZ" sz="2000" b="1" dirty="0">
                <a:solidFill>
                  <a:schemeClr val="tx1"/>
                </a:solidFill>
                <a:latin typeface="Calibri" panose="020F0502020204030204" pitchFamily="34" charset="0"/>
                <a:cs typeface="Calibri" panose="020F0502020204030204" pitchFamily="34" charset="0"/>
              </a:rPr>
              <a:t>Technická kvalifikace </a:t>
            </a:r>
          </a:p>
          <a:p>
            <a:pPr lvl="1" algn="just">
              <a:spcAft>
                <a:spcPts val="1200"/>
              </a:spcAft>
            </a:pPr>
            <a:r>
              <a:rPr lang="cs-CZ" sz="2000" b="1" i="1" dirty="0">
                <a:solidFill>
                  <a:schemeClr val="tx1"/>
                </a:solidFill>
                <a:latin typeface="Calibri" panose="020F0502020204030204" pitchFamily="34" charset="0"/>
                <a:cs typeface="Times New Roman" panose="02020603050405020304" pitchFamily="18" charset="0"/>
              </a:rPr>
              <a:t>seznam leteckého personálu</a:t>
            </a:r>
            <a:r>
              <a:rPr lang="cs-CZ" sz="2000" dirty="0">
                <a:solidFill>
                  <a:schemeClr val="tx1"/>
                </a:solidFill>
                <a:latin typeface="Calibri" panose="020F0502020204030204" pitchFamily="34" charset="0"/>
                <a:cs typeface="Times New Roman" panose="02020603050405020304" pitchFamily="18" charset="0"/>
              </a:rPr>
              <a:t>,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ze kterého bude jednoznačně vyplývat, jaké konkrétní osoby s oprávněním pilotovat nabízená hasební letadla má účastník zadávacího řízení k dispozici.</a:t>
            </a:r>
            <a:endParaRPr lang="cs-CZ" sz="2000" dirty="0">
              <a:solidFill>
                <a:schemeClr val="tx1"/>
              </a:solidFill>
              <a:highlight>
                <a:srgbClr val="FFFF00"/>
              </a:highlight>
            </a:endParaRPr>
          </a:p>
          <a:p>
            <a:pPr marL="371475" indent="0" algn="just">
              <a:lnSpc>
                <a:spcPct val="107000"/>
              </a:lnSpc>
              <a:spcBef>
                <a:spcPts val="600"/>
              </a:spcBef>
              <a:buNone/>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Zadavatel požaduje, aby měl účastník pro plnění zakázky zajištěn letecký personál 				v množství 	odpovídajícím:</a:t>
            </a:r>
          </a:p>
          <a:p>
            <a:pPr marL="1085850" lvl="2" algn="just">
              <a:lnSpc>
                <a:spcPct val="115000"/>
              </a:lnSpc>
              <a:spcBef>
                <a:spcPts val="0"/>
              </a:spcBef>
            </a:pP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počtu a typu nabízené letecké techniky,</a:t>
            </a:r>
          </a:p>
          <a:p>
            <a:pPr marL="1085850" lvl="2" algn="just">
              <a:lnSpc>
                <a:spcPct val="115000"/>
              </a:lnSpc>
              <a:spcBef>
                <a:spcPts val="0"/>
              </a:spcBef>
            </a:pP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požadavkům zadavatele na rozsah zajištění denní pohotovosti </a:t>
            </a:r>
          </a:p>
          <a:p>
            <a:pPr marL="1085850" lvl="2" algn="just">
              <a:lnSpc>
                <a:spcPct val="115000"/>
              </a:lnSpc>
              <a:spcBef>
                <a:spcPts val="0"/>
              </a:spcBef>
            </a:pP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požadavkům předpisů na úseku civilního letectví, zejména vyhlášky </a:t>
            </a:r>
            <a:b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č. 466/2006 Sb., o bezpečnostní letové normě, ve znění pozdějších předpisů.</a:t>
            </a:r>
          </a:p>
          <a:p>
            <a:pPr lvl="1" algn="just"/>
            <a:r>
              <a:rPr lang="cs-CZ" sz="2000" i="1" dirty="0">
                <a:solidFill>
                  <a:schemeClr val="tx1"/>
                </a:solidFill>
                <a:latin typeface="Calibri" panose="020F0502020204030204" pitchFamily="34" charset="0"/>
                <a:ea typeface="Calibri" panose="020F0502020204030204" pitchFamily="34" charset="0"/>
                <a:cs typeface="Calibri" panose="020F0502020204030204" pitchFamily="34" charset="0"/>
              </a:rPr>
              <a:t>V nabídce doložení prostřednictvím čestného prohlášení a uvedení seznamu leteckého personálu s uvedením základních identifikačních údajů personálu (jméno, čísla dokladů). </a:t>
            </a:r>
          </a:p>
          <a:p>
            <a:pPr lvl="1" algn="just"/>
            <a:r>
              <a:rPr lang="cs-CZ" sz="2000" i="1" dirty="0">
                <a:solidFill>
                  <a:schemeClr val="tx1"/>
                </a:solidFill>
                <a:latin typeface="Calibri" panose="020F0502020204030204" pitchFamily="34" charset="0"/>
                <a:cs typeface="Calibri" panose="020F0502020204030204" pitchFamily="34" charset="0"/>
              </a:rPr>
              <a:t>Před podpisem smlouvy podle § 104 ZZVZ požadováno doložení dokladů potvrzující údaje uvedené v Seznamu formou kopií dokladů.</a:t>
            </a:r>
            <a:endParaRPr lang="cs-CZ" sz="2000" dirty="0"/>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842759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1333501" y="1420837"/>
            <a:ext cx="10409765" cy="1755749"/>
          </a:xfrm>
        </p:spPr>
        <p:txBody>
          <a:bodyPr vert="horz" lIns="91440" tIns="45720" rIns="91440" bIns="45720" rtlCol="0">
            <a:normAutofit/>
          </a:bodyPr>
          <a:lstStyle/>
          <a:p>
            <a:pPr>
              <a:lnSpc>
                <a:spcPct val="107000"/>
              </a:lnSpc>
              <a:spcAft>
                <a:spcPts val="800"/>
              </a:spcAft>
              <a:tabLst>
                <a:tab pos="228600" algn="l"/>
              </a:tabLst>
            </a:pPr>
            <a:r>
              <a:rPr lang="cs-CZ" sz="2000" dirty="0">
                <a:effectLst/>
                <a:latin typeface="Calibri" panose="020F0502020204030204" pitchFamily="34" charset="0"/>
                <a:ea typeface="Calibri" panose="020F0502020204030204" pitchFamily="34" charset="0"/>
                <a:cs typeface="Calibri" panose="020F0502020204030204" pitchFamily="34" charset="0"/>
              </a:rPr>
              <a:t>Nabídky budou hodnoceny podle jejich ekonomické výhodnosti. Ekonomická výhodnost nabídek bude hodnocena na základě nejvýhodnějšího poměru nabídkové ceny a kvality. </a:t>
            </a: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Pro účely hodnocení nabídek zadavatel stanovil tato dílčí kritéria hodnocení a jim přidělené váhy:	</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solidFill>
                <a:schemeClr val="tx1">
                  <a:lumMod val="75000"/>
                  <a:lumOff val="25000"/>
                </a:schemeClr>
              </a:solidFill>
            </a:endParaRPr>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5" name="Tabulka 5">
            <a:extLst>
              <a:ext uri="{FF2B5EF4-FFF2-40B4-BE49-F238E27FC236}">
                <a16:creationId xmlns:a16="http://schemas.microsoft.com/office/drawing/2014/main" id="{BFBB9AF1-5207-48ED-B5E4-F17AED7A7A06}"/>
              </a:ext>
            </a:extLst>
          </p:cNvPr>
          <p:cNvGraphicFramePr>
            <a:graphicFrameLocks noGrp="1"/>
          </p:cNvGraphicFramePr>
          <p:nvPr>
            <p:extLst>
              <p:ext uri="{D42A27DB-BD31-4B8C-83A1-F6EECF244321}">
                <p14:modId xmlns:p14="http://schemas.microsoft.com/office/powerpoint/2010/main" val="2248874684"/>
              </p:ext>
            </p:extLst>
          </p:nvPr>
        </p:nvGraphicFramePr>
        <p:xfrm>
          <a:off x="2000807" y="2833077"/>
          <a:ext cx="7925301" cy="1981200"/>
        </p:xfrm>
        <a:graphic>
          <a:graphicData uri="http://schemas.openxmlformats.org/drawingml/2006/table">
            <a:tbl>
              <a:tblPr firstRow="1" bandRow="1">
                <a:tableStyleId>{5C22544A-7EE6-4342-B048-85BDC9FD1C3A}</a:tableStyleId>
              </a:tblPr>
              <a:tblGrid>
                <a:gridCol w="6540501">
                  <a:extLst>
                    <a:ext uri="{9D8B030D-6E8A-4147-A177-3AD203B41FA5}">
                      <a16:colId xmlns:a16="http://schemas.microsoft.com/office/drawing/2014/main" val="2136107276"/>
                    </a:ext>
                  </a:extLst>
                </a:gridCol>
                <a:gridCol w="1384800">
                  <a:extLst>
                    <a:ext uri="{9D8B030D-6E8A-4147-A177-3AD203B41FA5}">
                      <a16:colId xmlns:a16="http://schemas.microsoft.com/office/drawing/2014/main" val="3432468074"/>
                    </a:ext>
                  </a:extLst>
                </a:gridCol>
              </a:tblGrid>
              <a:tr h="370840">
                <a:tc>
                  <a:txBody>
                    <a:bodyPr/>
                    <a:lstStyle/>
                    <a:p>
                      <a:pPr algn="ctr"/>
                      <a:r>
                        <a:rPr lang="cs-CZ" sz="2000" dirty="0"/>
                        <a:t>kritérium</a:t>
                      </a:r>
                    </a:p>
                  </a:txBody>
                  <a:tcPr/>
                </a:tc>
                <a:tc>
                  <a:txBody>
                    <a:bodyPr/>
                    <a:lstStyle/>
                    <a:p>
                      <a:pPr algn="ctr"/>
                      <a:r>
                        <a:rPr lang="cs-CZ" sz="2000" dirty="0"/>
                        <a:t>váha</a:t>
                      </a:r>
                    </a:p>
                  </a:txBody>
                  <a:tcPr/>
                </a:tc>
                <a:extLst>
                  <a:ext uri="{0D108BD9-81ED-4DB2-BD59-A6C34878D82A}">
                    <a16:rowId xmlns:a16="http://schemas.microsoft.com/office/drawing/2014/main" val="370926022"/>
                  </a:ext>
                </a:extLst>
              </a:tr>
              <a:tr h="370840">
                <a:tc>
                  <a:txBody>
                    <a:bodyPr/>
                    <a:lstStyle/>
                    <a:p>
                      <a:pPr>
                        <a:spcBef>
                          <a:spcPts val="1200"/>
                        </a:spcBef>
                        <a:spcAft>
                          <a:spcPts val="12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1.  Nabídková cena</a:t>
                      </a:r>
                      <a:endParaRPr lang="cs-CZ" sz="2000" dirty="0"/>
                    </a:p>
                  </a:txBody>
                  <a:tcPr/>
                </a:tc>
                <a:tc>
                  <a:txBody>
                    <a:bodyPr/>
                    <a:lstStyle/>
                    <a:p>
                      <a:pPr marL="0" marR="0" lvl="0" indent="0" algn="ctr" defTabSz="457200" rtl="0" eaLnBrk="1" fontAlgn="auto" latinLnBrk="0" hangingPunct="1">
                        <a:lnSpc>
                          <a:spcPct val="100000"/>
                        </a:lnSpc>
                        <a:spcBef>
                          <a:spcPts val="600"/>
                        </a:spcBef>
                        <a:spcAft>
                          <a:spcPts val="600"/>
                        </a:spcAft>
                        <a:buClrTx/>
                        <a:buSzTx/>
                        <a:buFontTx/>
                        <a:buNone/>
                        <a:tabLst/>
                        <a:defRPr/>
                      </a:pPr>
                      <a:r>
                        <a:rPr lang="cs-CZ" sz="2000" dirty="0">
                          <a:effectLst/>
                          <a:latin typeface="Calibri" panose="020F0502020204030204" pitchFamily="34" charset="0"/>
                          <a:ea typeface="Calibri" panose="020F0502020204030204" pitchFamily="34" charset="0"/>
                          <a:cs typeface="Times New Roman" panose="02020603050405020304" pitchFamily="18" charset="0"/>
                        </a:rPr>
                        <a:t>40%</a:t>
                      </a:r>
                      <a:endParaRPr lang="cs-CZ" sz="2000" dirty="0"/>
                    </a:p>
                  </a:txBody>
                  <a:tcPr/>
                </a:tc>
                <a:extLst>
                  <a:ext uri="{0D108BD9-81ED-4DB2-BD59-A6C34878D82A}">
                    <a16:rowId xmlns:a16="http://schemas.microsoft.com/office/drawing/2014/main" val="4103663852"/>
                  </a:ext>
                </a:extLst>
              </a:tr>
              <a:tr h="370840">
                <a:tc>
                  <a:txBody>
                    <a:bodyPr/>
                    <a:lstStyle/>
                    <a:p>
                      <a:pPr>
                        <a:spcBef>
                          <a:spcPts val="600"/>
                        </a:spcBef>
                        <a:spcAft>
                          <a:spcPts val="6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2.  Hasební kapacita letecké techniky</a:t>
                      </a:r>
                      <a:endParaRPr lang="cs-CZ" sz="2000" dirty="0"/>
                    </a:p>
                  </a:txBody>
                  <a:tcPr/>
                </a:tc>
                <a:tc>
                  <a:txBody>
                    <a:bodyPr/>
                    <a:lstStyle/>
                    <a:p>
                      <a:pPr marL="0" marR="0" lvl="0" indent="0" algn="ctr" defTabSz="457200" rtl="0" eaLnBrk="1" fontAlgn="auto" latinLnBrk="0" hangingPunct="1">
                        <a:lnSpc>
                          <a:spcPct val="100000"/>
                        </a:lnSpc>
                        <a:spcBef>
                          <a:spcPts val="600"/>
                        </a:spcBef>
                        <a:spcAft>
                          <a:spcPts val="600"/>
                        </a:spcAft>
                        <a:buClrTx/>
                        <a:buSzTx/>
                        <a:buFontTx/>
                        <a:buNone/>
                        <a:tabLst/>
                        <a:defRPr/>
                      </a:pPr>
                      <a:r>
                        <a:rPr lang="cs-CZ" sz="2000" dirty="0">
                          <a:effectLst/>
                          <a:latin typeface="Calibri" panose="020F0502020204030204" pitchFamily="34" charset="0"/>
                          <a:ea typeface="Calibri" panose="020F0502020204030204" pitchFamily="34" charset="0"/>
                          <a:cs typeface="Times New Roman" panose="02020603050405020304" pitchFamily="18" charset="0"/>
                        </a:rPr>
                        <a:t>30%</a:t>
                      </a:r>
                      <a:endParaRPr lang="cs-CZ" sz="2000" dirty="0"/>
                    </a:p>
                  </a:txBody>
                  <a:tcPr/>
                </a:tc>
                <a:extLst>
                  <a:ext uri="{0D108BD9-81ED-4DB2-BD59-A6C34878D82A}">
                    <a16:rowId xmlns:a16="http://schemas.microsoft.com/office/drawing/2014/main" val="2887869722"/>
                  </a:ext>
                </a:extLst>
              </a:tr>
              <a:tr h="370840">
                <a:tc>
                  <a:txBody>
                    <a:bodyPr/>
                    <a:lstStyle/>
                    <a:p>
                      <a:pPr marL="0" indent="0">
                        <a:spcBef>
                          <a:spcPts val="600"/>
                        </a:spcBef>
                        <a:spcAft>
                          <a:spcPts val="600"/>
                        </a:spcAft>
                        <a:buFont typeface="+mj-lt"/>
                        <a:buNone/>
                      </a:pPr>
                      <a:r>
                        <a:rPr lang="cs-CZ" sz="2000" dirty="0">
                          <a:effectLst/>
                          <a:latin typeface="Calibri" panose="020F0502020204030204" pitchFamily="34" charset="0"/>
                          <a:ea typeface="Calibri" panose="020F0502020204030204" pitchFamily="34" charset="0"/>
                          <a:cs typeface="Times New Roman" panose="02020603050405020304" pitchFamily="18" charset="0"/>
                        </a:rPr>
                        <a:t>3.  Možnosti operačního nasazení letecké techniky</a:t>
                      </a:r>
                      <a:endParaRPr lang="cs-CZ" sz="2000" dirty="0"/>
                    </a:p>
                  </a:txBody>
                  <a:tcPr/>
                </a:tc>
                <a:tc>
                  <a:txBody>
                    <a:bodyPr/>
                    <a:lstStyle/>
                    <a:p>
                      <a:pPr marL="0" marR="0" lvl="0" indent="0" algn="ctr" defTabSz="457200" rtl="0" eaLnBrk="1" fontAlgn="auto" latinLnBrk="0" hangingPunct="1">
                        <a:lnSpc>
                          <a:spcPct val="100000"/>
                        </a:lnSpc>
                        <a:spcBef>
                          <a:spcPts val="600"/>
                        </a:spcBef>
                        <a:spcAft>
                          <a:spcPts val="600"/>
                        </a:spcAft>
                        <a:buClrTx/>
                        <a:buSzTx/>
                        <a:buFontTx/>
                        <a:buNone/>
                        <a:tabLst/>
                        <a:defRPr/>
                      </a:pPr>
                      <a:r>
                        <a:rPr lang="cs-CZ" sz="2000" dirty="0">
                          <a:effectLst/>
                          <a:latin typeface="Calibri" panose="020F0502020204030204" pitchFamily="34" charset="0"/>
                          <a:ea typeface="Calibri" panose="020F0502020204030204" pitchFamily="34" charset="0"/>
                          <a:cs typeface="Times New Roman" panose="02020603050405020304" pitchFamily="18" charset="0"/>
                        </a:rPr>
                        <a:t>25%</a:t>
                      </a:r>
                      <a:endParaRPr lang="cs-CZ" sz="2000" dirty="0"/>
                    </a:p>
                  </a:txBody>
                  <a:tcPr/>
                </a:tc>
                <a:extLst>
                  <a:ext uri="{0D108BD9-81ED-4DB2-BD59-A6C34878D82A}">
                    <a16:rowId xmlns:a16="http://schemas.microsoft.com/office/drawing/2014/main" val="2065802026"/>
                  </a:ext>
                </a:extLst>
              </a:tr>
              <a:tr h="370840">
                <a:tc>
                  <a:txBody>
                    <a:bodyPr/>
                    <a:lstStyle/>
                    <a:p>
                      <a:pPr>
                        <a:spcBef>
                          <a:spcPts val="600"/>
                        </a:spcBef>
                        <a:spcAft>
                          <a:spcPts val="6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4.  Nároky na součinnost s jednotkami požární ochrany </a:t>
                      </a:r>
                      <a:endParaRPr lang="cs-CZ" sz="2000" dirty="0"/>
                    </a:p>
                  </a:txBody>
                  <a:tcPr/>
                </a:tc>
                <a:tc>
                  <a:txBody>
                    <a:bodyPr/>
                    <a:lstStyle/>
                    <a:p>
                      <a:pPr marL="0" marR="0" lvl="0" indent="0" algn="ctr" defTabSz="457200" rtl="0" eaLnBrk="1" fontAlgn="auto" latinLnBrk="0" hangingPunct="1">
                        <a:lnSpc>
                          <a:spcPct val="100000"/>
                        </a:lnSpc>
                        <a:spcBef>
                          <a:spcPts val="600"/>
                        </a:spcBef>
                        <a:spcAft>
                          <a:spcPts val="600"/>
                        </a:spcAft>
                        <a:buClrTx/>
                        <a:buSzTx/>
                        <a:buFontTx/>
                        <a:buNone/>
                        <a:tabLst/>
                        <a:defRPr/>
                      </a:pPr>
                      <a:r>
                        <a:rPr lang="cs-CZ" sz="2000" dirty="0">
                          <a:effectLst/>
                          <a:latin typeface="Calibri" panose="020F0502020204030204" pitchFamily="34" charset="0"/>
                          <a:ea typeface="Calibri" panose="020F0502020204030204" pitchFamily="34" charset="0"/>
                          <a:cs typeface="Times New Roman" panose="02020603050405020304" pitchFamily="18" charset="0"/>
                        </a:rPr>
                        <a:t>5%</a:t>
                      </a:r>
                      <a:endParaRPr lang="cs-CZ" sz="2000" dirty="0"/>
                    </a:p>
                  </a:txBody>
                  <a:tcPr/>
                </a:tc>
                <a:extLst>
                  <a:ext uri="{0D108BD9-81ED-4DB2-BD59-A6C34878D82A}">
                    <a16:rowId xmlns:a16="http://schemas.microsoft.com/office/drawing/2014/main" val="2675604538"/>
                  </a:ext>
                </a:extLst>
              </a:tr>
            </a:tbl>
          </a:graphicData>
        </a:graphic>
      </p:graphicFrame>
    </p:spTree>
    <p:extLst>
      <p:ext uri="{BB962C8B-B14F-4D97-AF65-F5344CB8AC3E}">
        <p14:creationId xmlns:p14="http://schemas.microsoft.com/office/powerpoint/2010/main" val="1243116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995622" y="1463040"/>
            <a:ext cx="10671134" cy="5075310"/>
          </a:xfrm>
        </p:spPr>
        <p:txBody>
          <a:bodyPr vert="horz" lIns="91440" tIns="45720" rIns="91440" bIns="45720" rtlCol="0">
            <a:normAutofit fontScale="25000" lnSpcReduction="20000"/>
          </a:bodyPr>
          <a:lstStyle/>
          <a:p>
            <a:pPr>
              <a:lnSpc>
                <a:spcPct val="107000"/>
              </a:lnSpc>
              <a:spcAft>
                <a:spcPts val="800"/>
              </a:spcAft>
              <a:tabLst>
                <a:tab pos="228600" algn="l"/>
              </a:tabLst>
            </a:pPr>
            <a:r>
              <a:rPr lang="cs-CZ" sz="7600" b="1" u="sng" dirty="0">
                <a:effectLst/>
                <a:latin typeface="Calibri" panose="020F0502020204030204" pitchFamily="34" charset="0"/>
                <a:ea typeface="Calibri" panose="020F0502020204030204" pitchFamily="34" charset="0"/>
                <a:cs typeface="Calibri" panose="020F0502020204030204" pitchFamily="34" charset="0"/>
              </a:rPr>
              <a:t>Dílčí kritérium č. 1 -  Nabídková cena, váha 40 %</a:t>
            </a:r>
          </a:p>
          <a:p>
            <a:pPr algn="just">
              <a:lnSpc>
                <a:spcPct val="107000"/>
              </a:lnSpc>
              <a:spcBef>
                <a:spcPts val="1200"/>
              </a:spcBef>
              <a:spcAft>
                <a:spcPts val="1200"/>
              </a:spcAft>
              <a:tabLst>
                <a:tab pos="228600" algn="l"/>
              </a:tabLst>
            </a:pPr>
            <a:r>
              <a:rPr lang="cs-CZ" sz="8000" dirty="0">
                <a:effectLst/>
                <a:latin typeface="Calibri" panose="020F0502020204030204" pitchFamily="34" charset="0"/>
                <a:ea typeface="Calibri" panose="020F0502020204030204" pitchFamily="34" charset="0"/>
                <a:cs typeface="Calibri" panose="020F0502020204030204" pitchFamily="34" charset="0"/>
              </a:rPr>
              <a:t>Nabídkovou cenou se pro účely hodnocení rozumí </a:t>
            </a:r>
            <a:r>
              <a:rPr lang="cs-CZ" sz="8000" b="1" dirty="0">
                <a:effectLst/>
                <a:latin typeface="Calibri" panose="020F0502020204030204" pitchFamily="34" charset="0"/>
                <a:ea typeface="Calibri" panose="020F0502020204030204" pitchFamily="34" charset="0"/>
                <a:cs typeface="Calibri" panose="020F0502020204030204" pitchFamily="34" charset="0"/>
              </a:rPr>
              <a:t>cena celkem za roky 2023-2026  v Kč bez DPH.</a:t>
            </a:r>
          </a:p>
          <a:p>
            <a:pPr algn="just">
              <a:lnSpc>
                <a:spcPct val="107000"/>
              </a:lnSpc>
              <a:spcAft>
                <a:spcPts val="800"/>
              </a:spcAft>
            </a:pPr>
            <a:r>
              <a:rPr lang="cs-CZ" sz="8000" dirty="0">
                <a:effectLst/>
                <a:latin typeface="Calibri" panose="020F0502020204030204" pitchFamily="34" charset="0"/>
                <a:ea typeface="Calibri" panose="020F0502020204030204" pitchFamily="34" charset="0"/>
                <a:cs typeface="Times New Roman" panose="02020603050405020304" pitchFamily="18" charset="0"/>
              </a:rPr>
              <a:t>Nabídková cena bude zpracována na základě jednotkových cen:</a:t>
            </a:r>
          </a:p>
          <a:p>
            <a:pPr marL="342900" lvl="0" indent="-342900" algn="just">
              <a:lnSpc>
                <a:spcPct val="115000"/>
              </a:lnSpc>
              <a:spcAft>
                <a:spcPts val="800"/>
              </a:spcAft>
              <a:buFont typeface="+mj-lt"/>
              <a:buAutoNum type="alphaUcPeriod"/>
            </a:pPr>
            <a:r>
              <a:rPr lang="cs-CZ" sz="8000" dirty="0">
                <a:effectLst/>
                <a:latin typeface="Calibri" panose="020F0502020204030204" pitchFamily="34" charset="0"/>
                <a:ea typeface="Times New Roman" panose="02020603050405020304" pitchFamily="18" charset="0"/>
                <a:cs typeface="Times New Roman" panose="02020603050405020304" pitchFamily="18" charset="0"/>
              </a:rPr>
              <a:t>fixní měsíční náklady na zajištění provozu LHS (dostupnost dvou letadel s personálem </a:t>
            </a:r>
            <a:br>
              <a:rPr lang="cs-CZ" sz="8000" dirty="0">
                <a:effectLst/>
                <a:latin typeface="Calibri" panose="020F0502020204030204" pitchFamily="34" charset="0"/>
                <a:ea typeface="Times New Roman" panose="02020603050405020304" pitchFamily="18" charset="0"/>
                <a:cs typeface="Times New Roman" panose="02020603050405020304" pitchFamily="18" charset="0"/>
              </a:rPr>
            </a:br>
            <a:r>
              <a:rPr lang="cs-CZ" sz="8000" dirty="0">
                <a:effectLst/>
                <a:latin typeface="Calibri" panose="020F0502020204030204" pitchFamily="34" charset="0"/>
                <a:ea typeface="Times New Roman" panose="02020603050405020304" pitchFamily="18" charset="0"/>
                <a:cs typeface="Times New Roman" panose="02020603050405020304" pitchFamily="18" charset="0"/>
              </a:rPr>
              <a:t>a nezbytnými souvisejícími službami; včetně zajištění povinností spojených s LHS);</a:t>
            </a:r>
            <a:endParaRPr lang="cs-CZ" sz="8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mj-lt"/>
              <a:buAutoNum type="alphaUcPeriod"/>
            </a:pPr>
            <a:r>
              <a:rPr lang="cs-CZ" sz="8000" dirty="0">
                <a:effectLst/>
                <a:latin typeface="Calibri" panose="020F0502020204030204" pitchFamily="34" charset="0"/>
                <a:ea typeface="Times New Roman" panose="02020603050405020304" pitchFamily="18" charset="0"/>
                <a:cs typeface="Times New Roman" panose="02020603050405020304" pitchFamily="18" charset="0"/>
              </a:rPr>
              <a:t>cena 1 letové hodiny hasebního letadla.</a:t>
            </a:r>
            <a:endParaRPr lang="cs-CZ" sz="8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200"/>
              </a:spcBef>
              <a:spcAft>
                <a:spcPts val="800"/>
              </a:spcAft>
            </a:pPr>
            <a:r>
              <a:rPr lang="cs-CZ" sz="8000" dirty="0">
                <a:effectLst/>
                <a:latin typeface="Calibri" panose="020F0502020204030204" pitchFamily="34" charset="0"/>
                <a:ea typeface="Calibri" panose="020F0502020204030204" pitchFamily="34" charset="0"/>
                <a:cs typeface="Times New Roman" panose="02020603050405020304" pitchFamily="18" charset="0"/>
              </a:rPr>
              <a:t>Nabídková cena se tak bude skládat z:</a:t>
            </a:r>
          </a:p>
          <a:p>
            <a:pPr marL="342900" lvl="0" indent="-342900" algn="just">
              <a:lnSpc>
                <a:spcPct val="115000"/>
              </a:lnSpc>
              <a:spcAft>
                <a:spcPts val="800"/>
              </a:spcAft>
              <a:buFont typeface="Symbol" panose="05050102010706020507" pitchFamily="18" charset="2"/>
              <a:buChar char=""/>
            </a:pPr>
            <a:r>
              <a:rPr lang="cs-CZ" sz="8000" b="1" dirty="0">
                <a:effectLst/>
                <a:latin typeface="Calibri" panose="020F0502020204030204" pitchFamily="34" charset="0"/>
                <a:ea typeface="Times New Roman" panose="02020603050405020304" pitchFamily="18" charset="0"/>
                <a:cs typeface="Times New Roman" panose="02020603050405020304" pitchFamily="18" charset="0"/>
              </a:rPr>
              <a:t>ceny zajištění letové pohotovosti </a:t>
            </a:r>
            <a:r>
              <a:rPr lang="cs-CZ" sz="8000" dirty="0">
                <a:effectLst/>
                <a:latin typeface="Calibri" panose="020F0502020204030204" pitchFamily="34" charset="0"/>
                <a:ea typeface="Times New Roman" panose="02020603050405020304" pitchFamily="18" charset="0"/>
                <a:cs typeface="Times New Roman" panose="02020603050405020304" pitchFamily="18" charset="0"/>
              </a:rPr>
              <a:t>v požadovaném období každého roku plnění, za celou dobu plnění, a to na základě stanovené jednotkové ceny A.</a:t>
            </a:r>
            <a:endParaRPr lang="cs-CZ" sz="8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cs-CZ" sz="8000" b="1" dirty="0">
                <a:effectLst/>
                <a:latin typeface="Calibri" panose="020F0502020204030204" pitchFamily="34" charset="0"/>
                <a:ea typeface="Times New Roman" panose="02020603050405020304" pitchFamily="18" charset="0"/>
                <a:cs typeface="Times New Roman" panose="02020603050405020304" pitchFamily="18" charset="0"/>
              </a:rPr>
              <a:t>ceny zajištění leteckého hašení </a:t>
            </a:r>
            <a:r>
              <a:rPr lang="cs-CZ" sz="8000" dirty="0">
                <a:effectLst/>
                <a:latin typeface="Calibri" panose="020F0502020204030204" pitchFamily="34" charset="0"/>
                <a:ea typeface="Times New Roman" panose="02020603050405020304" pitchFamily="18" charset="0"/>
                <a:cs typeface="Times New Roman" panose="02020603050405020304" pitchFamily="18" charset="0"/>
              </a:rPr>
              <a:t>lesních požárů v maximálním rozsahu 1200</a:t>
            </a:r>
            <a:r>
              <a:rPr lang="cs-CZ" sz="8000" dirty="0">
                <a:effectLst/>
                <a:latin typeface="Calibri" panose="020F0502020204030204" pitchFamily="34" charset="0"/>
                <a:ea typeface="Calibri" panose="020F0502020204030204" pitchFamily="34" charset="0"/>
                <a:cs typeface="Times New Roman" panose="02020603050405020304" pitchFamily="18" charset="0"/>
              </a:rPr>
              <a:t> </a:t>
            </a:r>
            <a:r>
              <a:rPr lang="cs-CZ" sz="8000" dirty="0">
                <a:effectLst/>
                <a:latin typeface="Calibri" panose="020F0502020204030204" pitchFamily="34" charset="0"/>
                <a:ea typeface="Times New Roman" panose="02020603050405020304" pitchFamily="18" charset="0"/>
                <a:cs typeface="Times New Roman" panose="02020603050405020304" pitchFamily="18" charset="0"/>
              </a:rPr>
              <a:t> hodin za celou dobu plnění, a to na základě jednotkové ceny B.</a:t>
            </a:r>
          </a:p>
          <a:p>
            <a:pPr marL="342900" lvl="0" indent="-342900" algn="just">
              <a:lnSpc>
                <a:spcPct val="115000"/>
              </a:lnSpc>
              <a:spcAft>
                <a:spcPts val="800"/>
              </a:spcAft>
              <a:buFont typeface="Symbol" panose="05050102010706020507" pitchFamily="18" charset="2"/>
              <a:buChar char=""/>
            </a:pPr>
            <a:r>
              <a:rPr lang="cs-CZ" sz="8000" b="1" dirty="0">
                <a:latin typeface="Calibri" panose="020F0502020204030204" pitchFamily="34" charset="0"/>
                <a:ea typeface="Times New Roman" panose="02020603050405020304" pitchFamily="18" charset="0"/>
                <a:cs typeface="Times New Roman" panose="02020603050405020304" pitchFamily="18" charset="0"/>
              </a:rPr>
              <a:t>ceny zajištění cvičných letů </a:t>
            </a:r>
            <a:r>
              <a:rPr lang="cs-CZ" sz="8000" dirty="0">
                <a:latin typeface="Calibri" panose="020F0502020204030204" pitchFamily="34" charset="0"/>
                <a:ea typeface="Times New Roman" panose="02020603050405020304" pitchFamily="18" charset="0"/>
                <a:cs typeface="Times New Roman" panose="02020603050405020304" pitchFamily="18" charset="0"/>
              </a:rPr>
              <a:t>v rámci součinnostních cvičení s HZS krajů v rozsahu až 84 letových hodin ročně, a to na základě jednotkové ceny B.</a:t>
            </a:r>
            <a:endParaRPr lang="cs-CZ" sz="80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600"/>
              </a:spcBef>
              <a:spcAft>
                <a:spcPts val="600"/>
              </a:spcAft>
            </a:pPr>
            <a:r>
              <a:rPr lang="cs-CZ" sz="8000" dirty="0">
                <a:effectLst/>
                <a:latin typeface="Calibri" panose="020F0502020204030204" pitchFamily="34" charset="0"/>
                <a:ea typeface="Calibri" panose="020F0502020204030204" pitchFamily="34" charset="0"/>
                <a:cs typeface="Times New Roman" panose="02020603050405020304" pitchFamily="18" charset="0"/>
              </a:rPr>
              <a:t> </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8600" algn="l"/>
              </a:tabLst>
            </a:pPr>
            <a:endParaRPr lang="cs-CZ" sz="8000" dirty="0">
              <a:latin typeface="Calibri" panose="020F0502020204030204" pitchFamily="34" charset="0"/>
              <a:cs typeface="Calibri" panose="020F0502020204030204" pitchFamily="34" charset="0"/>
            </a:endParaRPr>
          </a:p>
          <a:p>
            <a:pPr>
              <a:lnSpc>
                <a:spcPct val="107000"/>
              </a:lnSpc>
              <a:spcAft>
                <a:spcPts val="800"/>
              </a:spcAft>
              <a:tabLst>
                <a:tab pos="228600" algn="l"/>
              </a:tabLst>
            </a:pPr>
            <a:endParaRPr lang="cs-CZ" sz="8000" dirty="0">
              <a:latin typeface="Calibri" panose="020F0502020204030204" pitchFamily="34" charset="0"/>
              <a:cs typeface="Calibri" panose="020F0502020204030204" pitchFamily="34" charset="0"/>
            </a:endParaRPr>
          </a:p>
          <a:p>
            <a:pPr>
              <a:lnSpc>
                <a:spcPct val="107000"/>
              </a:lnSpc>
              <a:spcAft>
                <a:spcPts val="800"/>
              </a:spcAft>
              <a:tabLst>
                <a:tab pos="228600" algn="l"/>
              </a:tabLst>
            </a:pPr>
            <a:endParaRPr lang="cs-CZ" sz="8000" dirty="0">
              <a:latin typeface="Calibri" panose="020F0502020204030204" pitchFamily="34" charset="0"/>
              <a:cs typeface="Calibri" panose="020F0502020204030204" pitchFamily="34" charset="0"/>
            </a:endParaRPr>
          </a:p>
          <a:p>
            <a:pPr>
              <a:lnSpc>
                <a:spcPct val="107000"/>
              </a:lnSpc>
              <a:spcAft>
                <a:spcPts val="800"/>
              </a:spcAft>
              <a:tabLst>
                <a:tab pos="228600" algn="l"/>
              </a:tabLst>
            </a:pPr>
            <a:endParaRPr lang="cs-CZ" sz="1800" b="1" dirty="0">
              <a:effectLst/>
              <a:latin typeface="Calibri" panose="020F0502020204030204" pitchFamily="34" charset="0"/>
              <a:ea typeface="Calibri" panose="020F0502020204030204" pitchFamily="34" charset="0"/>
            </a:endParaRPr>
          </a:p>
          <a:p>
            <a:pPr>
              <a:lnSpc>
                <a:spcPct val="107000"/>
              </a:lnSpc>
              <a:spcAft>
                <a:spcPts val="800"/>
              </a:spcAft>
              <a:tabLst>
                <a:tab pos="228600" algn="l"/>
              </a:tabLst>
            </a:pPr>
            <a:r>
              <a:rPr lang="cs-CZ" dirty="0">
                <a:effectLst/>
              </a:rPr>
              <a:t> </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tabLst>
                <a:tab pos="228600" algn="l"/>
              </a:tabLst>
            </a:pP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solidFill>
                <a:schemeClr val="tx1">
                  <a:lumMod val="75000"/>
                  <a:lumOff val="25000"/>
                </a:schemeClr>
              </a:solidFill>
            </a:endParaRPr>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9539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995621" y="1445624"/>
            <a:ext cx="10927699" cy="4623904"/>
          </a:xfrm>
        </p:spPr>
        <p:txBody>
          <a:bodyPr vert="horz" lIns="91440" tIns="45720" rIns="91440" bIns="45720" rtlCol="0">
            <a:normAutofit fontScale="40000" lnSpcReduction="20000"/>
          </a:bodyPr>
          <a:lstStyle/>
          <a:p>
            <a:pPr>
              <a:lnSpc>
                <a:spcPct val="107000"/>
              </a:lnSpc>
              <a:spcAft>
                <a:spcPts val="800"/>
              </a:spcAft>
              <a:tabLst>
                <a:tab pos="228600" algn="l"/>
              </a:tabLst>
            </a:pPr>
            <a:r>
              <a:rPr lang="cs-CZ" sz="5000" b="1" u="sng" dirty="0">
                <a:effectLst/>
                <a:latin typeface="Calibri" panose="020F0502020204030204" pitchFamily="34" charset="0"/>
                <a:ea typeface="Calibri" panose="020F0502020204030204" pitchFamily="34" charset="0"/>
                <a:cs typeface="Calibri" panose="020F0502020204030204" pitchFamily="34" charset="0"/>
              </a:rPr>
              <a:t>Dílčí kritérium č. 1 -  Nabídková cena, váha 40 %</a:t>
            </a:r>
          </a:p>
          <a:p>
            <a:pPr algn="just">
              <a:spcBef>
                <a:spcPts val="600"/>
              </a:spcBef>
              <a:spcAft>
                <a:spcPts val="600"/>
              </a:spcAft>
            </a:pPr>
            <a:endParaRPr lang="cs-CZ" sz="5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r>
              <a:rPr lang="cs-CZ" sz="5000" i="1" dirty="0">
                <a:latin typeface="Calibri" panose="020F0502020204030204" pitchFamily="34" charset="0"/>
                <a:cs typeface="Calibri" panose="020F0502020204030204" pitchFamily="34" charset="0"/>
              </a:rPr>
              <a:t>Jako vhodnější bude hodnocena nabídka toho uchazeče, jehož celková nabídková cena v Kč bez DPH bude nižší oproti nabídkovým cenám ostatních uchazečů. Nejvhodnější nabídka obdrží v tomto kritériu 100 bodů, ostatní nabídky obdrží body dle následujícího vzorce:</a:t>
            </a:r>
          </a:p>
          <a:p>
            <a:pPr algn="just">
              <a:lnSpc>
                <a:spcPct val="107000"/>
              </a:lnSpc>
              <a:spcAft>
                <a:spcPts val="800"/>
              </a:spcAft>
              <a:tabLst>
                <a:tab pos="228600" algn="l"/>
              </a:tabLst>
            </a:pPr>
            <a:endParaRPr lang="cs-CZ" sz="5000" i="1"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5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5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r>
              <a:rPr lang="cs-CZ" sz="5000" i="1" dirty="0">
                <a:effectLst/>
                <a:latin typeface="Calibri" panose="020F0502020204030204" pitchFamily="34" charset="0"/>
                <a:ea typeface="Calibri" panose="020F0502020204030204" pitchFamily="34" charset="0"/>
                <a:cs typeface="Calibri" panose="020F0502020204030204" pitchFamily="34" charset="0"/>
              </a:rPr>
              <a:t>Následně bude počet bodů dosažený každým uchazečem přepočten váhou tohoto dílčího hodnotícího kritéria. Výsledné číslo bude aritmeticky zaokrouhleno na 2 desetinná místa.</a:t>
            </a:r>
            <a:endParaRPr lang="cs-CZ" sz="5000" dirty="0">
              <a:latin typeface="Calibri" panose="020F0502020204030204" pitchFamily="34" charset="0"/>
              <a:cs typeface="Calibri" panose="020F0502020204030204" pitchFamily="34" charset="0"/>
            </a:endParaRPr>
          </a:p>
          <a:p>
            <a:pPr>
              <a:lnSpc>
                <a:spcPct val="107000"/>
              </a:lnSpc>
              <a:spcAft>
                <a:spcPts val="800"/>
              </a:spcAft>
              <a:tabLst>
                <a:tab pos="228600" algn="l"/>
              </a:tabLst>
            </a:pPr>
            <a:endParaRPr lang="cs-CZ" sz="1800" b="1" dirty="0">
              <a:effectLst/>
              <a:latin typeface="Calibri" panose="020F0502020204030204" pitchFamily="34" charset="0"/>
              <a:ea typeface="Calibri" panose="020F0502020204030204" pitchFamily="34" charset="0"/>
            </a:endParaRPr>
          </a:p>
          <a:p>
            <a:pPr>
              <a:lnSpc>
                <a:spcPct val="107000"/>
              </a:lnSpc>
              <a:spcAft>
                <a:spcPts val="800"/>
              </a:spcAft>
              <a:tabLst>
                <a:tab pos="228600" algn="l"/>
              </a:tabLst>
            </a:pPr>
            <a:r>
              <a:rPr lang="cs-CZ" dirty="0">
                <a:effectLst/>
              </a:rPr>
              <a:t> </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tabLst>
                <a:tab pos="228600" algn="l"/>
              </a:tabLst>
            </a:pP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solidFill>
                <a:schemeClr val="tx1">
                  <a:lumMod val="75000"/>
                  <a:lumOff val="25000"/>
                </a:schemeClr>
              </a:solidFill>
            </a:endParaRPr>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28" name="Objekt 27">
            <a:extLst>
              <a:ext uri="{FF2B5EF4-FFF2-40B4-BE49-F238E27FC236}">
                <a16:creationId xmlns:a16="http://schemas.microsoft.com/office/drawing/2014/main" id="{8E70C0D2-A5A2-4B9E-81D6-FC37FA527C0D}"/>
              </a:ext>
            </a:extLst>
          </p:cNvPr>
          <p:cNvGraphicFramePr>
            <a:graphicFrameLocks noChangeAspect="1"/>
          </p:cNvGraphicFramePr>
          <p:nvPr>
            <p:extLst>
              <p:ext uri="{D42A27DB-BD31-4B8C-83A1-F6EECF244321}">
                <p14:modId xmlns:p14="http://schemas.microsoft.com/office/powerpoint/2010/main" val="851927475"/>
              </p:ext>
            </p:extLst>
          </p:nvPr>
        </p:nvGraphicFramePr>
        <p:xfrm>
          <a:off x="1464185" y="3303998"/>
          <a:ext cx="8293851" cy="1169528"/>
        </p:xfrm>
        <a:graphic>
          <a:graphicData uri="http://schemas.openxmlformats.org/presentationml/2006/ole">
            <mc:AlternateContent xmlns:mc="http://schemas.openxmlformats.org/markup-compatibility/2006">
              <mc:Choice xmlns:v="urn:schemas-microsoft-com:vml" Requires="v">
                <p:oleObj spid="_x0000_s1034" name="Document" r:id="rId3" imgW="5775241" imgH="813816" progId="Word.Document.12">
                  <p:embed/>
                </p:oleObj>
              </mc:Choice>
              <mc:Fallback>
                <p:oleObj name="Document" r:id="rId3" imgW="5775241" imgH="813816" progId="Word.Document.12">
                  <p:embed/>
                  <p:pic>
                    <p:nvPicPr>
                      <p:cNvPr id="28" name="Objekt 27">
                        <a:extLst>
                          <a:ext uri="{FF2B5EF4-FFF2-40B4-BE49-F238E27FC236}">
                            <a16:creationId xmlns:a16="http://schemas.microsoft.com/office/drawing/2014/main" id="{8E70C0D2-A5A2-4B9E-81D6-FC37FA527C0D}"/>
                          </a:ext>
                        </a:extLst>
                      </p:cNvPr>
                      <p:cNvPicPr/>
                      <p:nvPr/>
                    </p:nvPicPr>
                    <p:blipFill>
                      <a:blip r:embed="rId4"/>
                      <a:stretch>
                        <a:fillRect/>
                      </a:stretch>
                    </p:blipFill>
                    <p:spPr>
                      <a:xfrm>
                        <a:off x="1464185" y="3303998"/>
                        <a:ext cx="8293851" cy="1169528"/>
                      </a:xfrm>
                      <a:prstGeom prst="rect">
                        <a:avLst/>
                      </a:prstGeom>
                    </p:spPr>
                  </p:pic>
                </p:oleObj>
              </mc:Fallback>
            </mc:AlternateContent>
          </a:graphicData>
        </a:graphic>
      </p:graphicFrame>
    </p:spTree>
    <p:extLst>
      <p:ext uri="{BB962C8B-B14F-4D97-AF65-F5344CB8AC3E}">
        <p14:creationId xmlns:p14="http://schemas.microsoft.com/office/powerpoint/2010/main" val="587316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995621" y="1445623"/>
            <a:ext cx="10927699" cy="5138057"/>
          </a:xfrm>
        </p:spPr>
        <p:txBody>
          <a:bodyPr vert="horz" lIns="91440" tIns="45720" rIns="91440" bIns="45720" rtlCol="0">
            <a:normAutofit fontScale="40000" lnSpcReduction="20000"/>
          </a:bodyPr>
          <a:lstStyle/>
          <a:p>
            <a:pPr>
              <a:lnSpc>
                <a:spcPct val="120000"/>
              </a:lnSpc>
              <a:spcAft>
                <a:spcPts val="800"/>
              </a:spcAft>
              <a:tabLst>
                <a:tab pos="228600" algn="l"/>
              </a:tabLst>
            </a:pPr>
            <a:r>
              <a:rPr lang="cs-CZ" sz="5000" b="1" u="sng" dirty="0">
                <a:effectLst/>
                <a:latin typeface="Calibri" panose="020F0502020204030204" pitchFamily="34" charset="0"/>
                <a:ea typeface="Calibri" panose="020F0502020204030204" pitchFamily="34" charset="0"/>
                <a:cs typeface="Calibri" panose="020F0502020204030204" pitchFamily="34" charset="0"/>
              </a:rPr>
              <a:t>Dílčí kritérium č. 2 - </a:t>
            </a:r>
            <a:r>
              <a:rPr lang="cs-CZ" sz="5000" b="1" u="sng" dirty="0">
                <a:effectLst/>
                <a:latin typeface="Calibri" panose="020F0502020204030204" pitchFamily="34" charset="0"/>
                <a:ea typeface="Calibri" panose="020F0502020204030204" pitchFamily="34" charset="0"/>
                <a:cs typeface="Times New Roman" panose="02020603050405020304" pitchFamily="18" charset="0"/>
              </a:rPr>
              <a:t>Hasební kapacita letecké techniky, váha 30 %</a:t>
            </a:r>
            <a:endParaRPr lang="cs-CZ" sz="5000" b="1" u="sng" dirty="0">
              <a:latin typeface="Calibri" panose="020F0502020204030204" pitchFamily="34" charset="0"/>
              <a:cs typeface="Calibri" panose="020F0502020204030204" pitchFamily="34" charset="0"/>
            </a:endParaRPr>
          </a:p>
          <a:p>
            <a:pPr algn="just">
              <a:lnSpc>
                <a:spcPct val="120000"/>
              </a:lnSpc>
              <a:spcAft>
                <a:spcPts val="600"/>
              </a:spcAft>
              <a:tabLst>
                <a:tab pos="935990" algn="l"/>
                <a:tab pos="449580" algn="l"/>
              </a:tabLst>
            </a:pPr>
            <a:r>
              <a:rPr lang="cs-CZ" sz="5000" dirty="0">
                <a:effectLst/>
                <a:latin typeface="Calibri" panose="020F0502020204030204" pitchFamily="34" charset="0"/>
                <a:ea typeface="Calibri" panose="020F0502020204030204" pitchFamily="34" charset="0"/>
                <a:cs typeface="Times New Roman" panose="02020603050405020304" pitchFamily="18" charset="0"/>
              </a:rPr>
              <a:t>Tj. objem vody, které je každé letadlo schopno nést v integrované nádrži (v případě letounu) nebo v podvěsném aplikačním zařízení (resp. vaku, v případě vrtulníku). </a:t>
            </a:r>
            <a:endParaRPr lang="cs-CZ" sz="50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20000"/>
              </a:lnSpc>
              <a:spcAft>
                <a:spcPts val="600"/>
              </a:spcAft>
              <a:tabLst>
                <a:tab pos="935990" algn="l"/>
                <a:tab pos="449580" algn="l"/>
              </a:tabLst>
            </a:pPr>
            <a:r>
              <a:rPr lang="cs-CZ" sz="5000" dirty="0">
                <a:effectLst/>
                <a:latin typeface="Calibri" panose="020F0502020204030204" pitchFamily="34" charset="0"/>
                <a:ea typeface="Calibri" panose="020F0502020204030204" pitchFamily="34" charset="0"/>
                <a:cs typeface="Times New Roman" panose="02020603050405020304" pitchFamily="18" charset="0"/>
              </a:rPr>
              <a:t> </a:t>
            </a:r>
            <a:r>
              <a:rPr lang="cs-CZ" sz="5000" dirty="0">
                <a:effectLst/>
                <a:latin typeface="Calibri" panose="020F0502020204030204" pitchFamily="34" charset="0"/>
                <a:ea typeface="Times New Roman" panose="02020603050405020304" pitchFamily="18" charset="0"/>
                <a:cs typeface="Tahoma" panose="020B0604030504040204" pitchFamily="34" charset="0"/>
              </a:rPr>
              <a:t>Zadavatel bude jako vhodnější hodnotit nabídku uchazeče, který nabídne největší hasební kapacitu.</a:t>
            </a:r>
            <a:r>
              <a:rPr lang="cs-CZ" sz="5000" dirty="0">
                <a:effectLst/>
                <a:latin typeface="Arial" panose="020B0604020202020204" pitchFamily="34" charset="0"/>
                <a:ea typeface="Times New Roman" panose="02020603050405020304" pitchFamily="18" charset="0"/>
                <a:cs typeface="Arial" panose="020B0604020202020204" pitchFamily="34" charset="0"/>
              </a:rPr>
              <a:t> </a:t>
            </a:r>
            <a:r>
              <a:rPr lang="cs-CZ" sz="5000" dirty="0">
                <a:latin typeface="Calibri" panose="020F0502020204030204" pitchFamily="34" charset="0"/>
                <a:ea typeface="Calibri" panose="020F0502020204030204" pitchFamily="34" charset="0"/>
                <a:cs typeface="Calibri" panose="020F0502020204030204" pitchFamily="34" charset="0"/>
              </a:rPr>
              <a:t>Pro hodnocení se použije součet kapacity letadel uvedených v nabídce pro plnění zakázky. </a:t>
            </a:r>
            <a:endParaRPr lang="cs-CZ" sz="5000" dirty="0">
              <a:effectLst/>
              <a:latin typeface="Arial" panose="020B0604020202020204" pitchFamily="34" charset="0"/>
              <a:ea typeface="Times New Roman" panose="02020603050405020304" pitchFamily="18" charset="0"/>
              <a:cs typeface="Tahoma" panose="020B0604030504040204" pitchFamily="34" charset="0"/>
            </a:endParaRPr>
          </a:p>
          <a:p>
            <a:pPr algn="just">
              <a:lnSpc>
                <a:spcPct val="120000"/>
              </a:lnSpc>
              <a:spcAft>
                <a:spcPts val="800"/>
              </a:spcAft>
            </a:pPr>
            <a:r>
              <a:rPr lang="cs-CZ" sz="5000" dirty="0">
                <a:effectLst/>
                <a:latin typeface="Calibri" panose="020F0502020204030204" pitchFamily="34" charset="0"/>
                <a:ea typeface="Calibri" panose="020F0502020204030204" pitchFamily="34" charset="0"/>
                <a:cs typeface="Calibri" panose="020F0502020204030204" pitchFamily="34" charset="0"/>
              </a:rPr>
              <a:t>Jako nejvyšší hasební kapacita se použije nejvyšší hodnota součtu kapacit letadel ze všech předložených nabídek. </a:t>
            </a:r>
            <a:r>
              <a:rPr lang="cs-CZ" sz="5000" dirty="0">
                <a:effectLst/>
                <a:latin typeface="Calibri" panose="020F0502020204030204" pitchFamily="34" charset="0"/>
                <a:ea typeface="Calibri" panose="020F0502020204030204" pitchFamily="34" charset="0"/>
              </a:rPr>
              <a:t>Nejvhodnější nabídka obdrží v tomto kritériu 100 bodů, ostatní nabídky obdrží body dle následujícího vzorce:</a:t>
            </a:r>
            <a:endParaRPr lang="cs-CZ" sz="5000" i="1"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5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5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5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r>
              <a:rPr lang="cs-CZ" sz="5000" i="1" dirty="0">
                <a:effectLst/>
                <a:latin typeface="Calibri" panose="020F0502020204030204" pitchFamily="34" charset="0"/>
                <a:ea typeface="Calibri" panose="020F0502020204030204" pitchFamily="34" charset="0"/>
                <a:cs typeface="Calibri" panose="020F0502020204030204" pitchFamily="34" charset="0"/>
              </a:rPr>
              <a:t>Následně bude počet bodů dosažený každým uchazečem přepočten váhou tohoto dílčího hodnotícího kritéria. Výsledné číslo bude aritmeticky zaokrouhleno na 2 desetinná místa.</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solidFill>
                <a:schemeClr val="tx1">
                  <a:lumMod val="75000"/>
                  <a:lumOff val="25000"/>
                </a:schemeClr>
              </a:solidFill>
            </a:endParaRPr>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4" name="Objekt 3">
            <a:extLst>
              <a:ext uri="{FF2B5EF4-FFF2-40B4-BE49-F238E27FC236}">
                <a16:creationId xmlns:a16="http://schemas.microsoft.com/office/drawing/2014/main" id="{D57E3C7F-5EC0-45E3-8D19-A4AB62A4079E}"/>
              </a:ext>
            </a:extLst>
          </p:cNvPr>
          <p:cNvGraphicFramePr>
            <a:graphicFrameLocks noChangeAspect="1"/>
          </p:cNvGraphicFramePr>
          <p:nvPr>
            <p:extLst>
              <p:ext uri="{D42A27DB-BD31-4B8C-83A1-F6EECF244321}">
                <p14:modId xmlns:p14="http://schemas.microsoft.com/office/powerpoint/2010/main" val="2943704749"/>
              </p:ext>
            </p:extLst>
          </p:nvPr>
        </p:nvGraphicFramePr>
        <p:xfrm>
          <a:off x="2136103" y="4459459"/>
          <a:ext cx="8557425" cy="1206695"/>
        </p:xfrm>
        <a:graphic>
          <a:graphicData uri="http://schemas.openxmlformats.org/presentationml/2006/ole">
            <mc:AlternateContent xmlns:mc="http://schemas.openxmlformats.org/markup-compatibility/2006">
              <mc:Choice xmlns:v="urn:schemas-microsoft-com:vml" Requires="v">
                <p:oleObj spid="_x0000_s2058" name="Document" r:id="rId3" imgW="5775241" imgH="813816" progId="Word.Document.12">
                  <p:embed/>
                </p:oleObj>
              </mc:Choice>
              <mc:Fallback>
                <p:oleObj name="Document" r:id="rId3" imgW="5775241" imgH="813816" progId="Word.Document.12">
                  <p:embed/>
                  <p:pic>
                    <p:nvPicPr>
                      <p:cNvPr id="4" name="Objekt 3">
                        <a:extLst>
                          <a:ext uri="{FF2B5EF4-FFF2-40B4-BE49-F238E27FC236}">
                            <a16:creationId xmlns:a16="http://schemas.microsoft.com/office/drawing/2014/main" id="{D57E3C7F-5EC0-45E3-8D19-A4AB62A4079E}"/>
                          </a:ext>
                        </a:extLst>
                      </p:cNvPr>
                      <p:cNvPicPr/>
                      <p:nvPr/>
                    </p:nvPicPr>
                    <p:blipFill>
                      <a:blip r:embed="rId4"/>
                      <a:stretch>
                        <a:fillRect/>
                      </a:stretch>
                    </p:blipFill>
                    <p:spPr>
                      <a:xfrm>
                        <a:off x="2136103" y="4459459"/>
                        <a:ext cx="8557425" cy="1206695"/>
                      </a:xfrm>
                      <a:prstGeom prst="rect">
                        <a:avLst/>
                      </a:prstGeom>
                    </p:spPr>
                  </p:pic>
                </p:oleObj>
              </mc:Fallback>
            </mc:AlternateContent>
          </a:graphicData>
        </a:graphic>
      </p:graphicFrame>
    </p:spTree>
    <p:extLst>
      <p:ext uri="{BB962C8B-B14F-4D97-AF65-F5344CB8AC3E}">
        <p14:creationId xmlns:p14="http://schemas.microsoft.com/office/powerpoint/2010/main" val="3650677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995621" y="1454331"/>
            <a:ext cx="10927699" cy="5412135"/>
          </a:xfrm>
        </p:spPr>
        <p:txBody>
          <a:bodyPr vert="horz" lIns="91440" tIns="45720" rIns="91440" bIns="45720" rtlCol="0">
            <a:normAutofit/>
          </a:bodyPr>
          <a:lstStyle/>
          <a:p>
            <a:pPr>
              <a:lnSpc>
                <a:spcPct val="120000"/>
              </a:lnSpc>
              <a:spcAft>
                <a:spcPts val="600"/>
              </a:spcAft>
              <a:tabLst>
                <a:tab pos="228600" algn="l"/>
              </a:tabLst>
            </a:pPr>
            <a:r>
              <a:rPr lang="cs-CZ" sz="2000" b="1" u="sng" dirty="0">
                <a:effectLst/>
                <a:latin typeface="Calibri" panose="020F0502020204030204" pitchFamily="34" charset="0"/>
                <a:ea typeface="Calibri" panose="020F0502020204030204" pitchFamily="34" charset="0"/>
                <a:cs typeface="Calibri" panose="020F0502020204030204" pitchFamily="34" charset="0"/>
              </a:rPr>
              <a:t>Dílčí kritérium č. 3 - </a:t>
            </a:r>
            <a:r>
              <a:rPr lang="cs-CZ" sz="2000" b="1" u="sng" dirty="0">
                <a:effectLst/>
                <a:latin typeface="Calibri" panose="020F0502020204030204" pitchFamily="34" charset="0"/>
                <a:ea typeface="Calibri" panose="020F0502020204030204" pitchFamily="34" charset="0"/>
                <a:cs typeface="Times New Roman" panose="02020603050405020304" pitchFamily="18" charset="0"/>
              </a:rPr>
              <a:t>Možnosti operačního nasazení letecké techniky, váha 25 % </a:t>
            </a:r>
          </a:p>
          <a:p>
            <a:pPr algn="just">
              <a:lnSpc>
                <a:spcPts val="1400"/>
              </a:lnSpc>
              <a:spcAft>
                <a:spcPts val="600"/>
              </a:spcAft>
              <a:tabLst>
                <a:tab pos="935990" algn="l"/>
                <a:tab pos="449580" algn="l"/>
              </a:tabLst>
            </a:pPr>
            <a:r>
              <a:rPr lang="cs-CZ" sz="2000" dirty="0">
                <a:effectLst/>
                <a:latin typeface="Calibri" panose="020F0502020204030204" pitchFamily="34" charset="0"/>
                <a:ea typeface="Calibri" panose="020F0502020204030204" pitchFamily="34" charset="0"/>
                <a:cs typeface="Times New Roman" panose="02020603050405020304" pitchFamily="18" charset="0"/>
              </a:rPr>
              <a:t>Tj. nároky na pracovní plochu k plnění letadla hasební vodou. </a:t>
            </a:r>
            <a:endParaRPr lang="cs-CZ" sz="2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6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	</a:t>
            </a:r>
            <a:endParaRPr lang="en-US" sz="2000" dirty="0">
              <a:solidFill>
                <a:schemeClr val="tx1">
                  <a:lumMod val="75000"/>
                  <a:lumOff val="25000"/>
                </a:schemeClr>
              </a:solidFill>
            </a:endParaRPr>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6" name="Tabulka 5">
            <a:extLst>
              <a:ext uri="{FF2B5EF4-FFF2-40B4-BE49-F238E27FC236}">
                <a16:creationId xmlns:a16="http://schemas.microsoft.com/office/drawing/2014/main" id="{AB112D6C-FDAC-4A1D-8CBF-9987D7FDC1A3}"/>
              </a:ext>
            </a:extLst>
          </p:cNvPr>
          <p:cNvGraphicFramePr>
            <a:graphicFrameLocks noGrp="1"/>
          </p:cNvGraphicFramePr>
          <p:nvPr>
            <p:extLst>
              <p:ext uri="{D42A27DB-BD31-4B8C-83A1-F6EECF244321}">
                <p14:modId xmlns:p14="http://schemas.microsoft.com/office/powerpoint/2010/main" val="3950758336"/>
              </p:ext>
            </p:extLst>
          </p:nvPr>
        </p:nvGraphicFramePr>
        <p:xfrm>
          <a:off x="1075027" y="2363372"/>
          <a:ext cx="9860797" cy="4115816"/>
        </p:xfrm>
        <a:graphic>
          <a:graphicData uri="http://schemas.openxmlformats.org/drawingml/2006/table">
            <a:tbl>
              <a:tblPr firstRow="1" firstCol="1" bandRow="1">
                <a:tableStyleId>{5C22544A-7EE6-4342-B048-85BDC9FD1C3A}</a:tableStyleId>
              </a:tblPr>
              <a:tblGrid>
                <a:gridCol w="8441272">
                  <a:extLst>
                    <a:ext uri="{9D8B030D-6E8A-4147-A177-3AD203B41FA5}">
                      <a16:colId xmlns:a16="http://schemas.microsoft.com/office/drawing/2014/main" val="2342644601"/>
                    </a:ext>
                  </a:extLst>
                </a:gridCol>
                <a:gridCol w="1419525">
                  <a:extLst>
                    <a:ext uri="{9D8B030D-6E8A-4147-A177-3AD203B41FA5}">
                      <a16:colId xmlns:a16="http://schemas.microsoft.com/office/drawing/2014/main" val="2489192870"/>
                    </a:ext>
                  </a:extLst>
                </a:gridCol>
              </a:tblGrid>
              <a:tr h="169454">
                <a:tc>
                  <a:txBody>
                    <a:bodyPr/>
                    <a:lstStyle/>
                    <a:p>
                      <a:pPr algn="ctr">
                        <a:lnSpc>
                          <a:spcPct val="107000"/>
                        </a:lnSpc>
                        <a:spcAft>
                          <a:spcPts val="800"/>
                        </a:spcAft>
                        <a:tabLst>
                          <a:tab pos="228600" algn="l"/>
                        </a:tabLst>
                      </a:pPr>
                      <a:r>
                        <a:rPr lang="cs-CZ" sz="1600" b="1" dirty="0">
                          <a:effectLst/>
                        </a:rPr>
                        <a:t>popis kritéria</a:t>
                      </a:r>
                      <a:endParaRPr lang="cs-CZ"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58141" marR="58141" marT="0" marB="0"/>
                </a:tc>
                <a:tc>
                  <a:txBody>
                    <a:bodyPr/>
                    <a:lstStyle/>
                    <a:p>
                      <a:pPr algn="ctr">
                        <a:lnSpc>
                          <a:spcPct val="107000"/>
                        </a:lnSpc>
                        <a:spcAft>
                          <a:spcPts val="800"/>
                        </a:spcAft>
                        <a:tabLst>
                          <a:tab pos="228600" algn="l"/>
                        </a:tabLst>
                      </a:pPr>
                      <a:r>
                        <a:rPr lang="cs-CZ" sz="1600" b="1" dirty="0">
                          <a:effectLst/>
                        </a:rPr>
                        <a:t>body</a:t>
                      </a:r>
                      <a:endParaRPr lang="cs-CZ"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58141" marR="58141" marT="0" marB="0"/>
                </a:tc>
                <a:extLst>
                  <a:ext uri="{0D108BD9-81ED-4DB2-BD59-A6C34878D82A}">
                    <a16:rowId xmlns:a16="http://schemas.microsoft.com/office/drawing/2014/main" val="3594260149"/>
                  </a:ext>
                </a:extLst>
              </a:tr>
              <a:tr h="973272">
                <a:tc>
                  <a:txBody>
                    <a:bodyPr/>
                    <a:lstStyle/>
                    <a:p>
                      <a:pPr>
                        <a:lnSpc>
                          <a:spcPct val="107000"/>
                        </a:lnSpc>
                        <a:spcAft>
                          <a:spcPts val="800"/>
                        </a:spcAft>
                        <a:tabLst>
                          <a:tab pos="228600" algn="l"/>
                        </a:tabLst>
                      </a:pPr>
                      <a:r>
                        <a:rPr lang="cs-CZ" sz="1600" dirty="0">
                          <a:effectLst/>
                        </a:rPr>
                        <a:t>Možnosti doplňování vody jsou omezeny pouze na vodní plochy vhodných parametrů dle typové příručky letadla (k plnění letadla vodou dochází při letu po hladině). </a:t>
                      </a:r>
                    </a:p>
                    <a:p>
                      <a:pPr>
                        <a:lnSpc>
                          <a:spcPct val="107000"/>
                        </a:lnSpc>
                        <a:spcAft>
                          <a:spcPts val="800"/>
                        </a:spcAft>
                        <a:tabLst>
                          <a:tab pos="228600" algn="l"/>
                        </a:tabLst>
                      </a:pPr>
                      <a:r>
                        <a:rPr lang="cs-CZ" sz="1400" b="1" i="1" kern="1200" dirty="0">
                          <a:solidFill>
                            <a:schemeClr val="lt1"/>
                          </a:solidFill>
                          <a:effectLst/>
                          <a:latin typeface="+mn-lt"/>
                          <a:ea typeface="+mn-ea"/>
                          <a:cs typeface="+mn-cs"/>
                        </a:rPr>
                        <a:t>Pozn.: Výhradně hydroplán s plněním nádrže vodou za letu po hladině vodní plochy</a:t>
                      </a:r>
                      <a:endParaRPr lang="cs-CZ" sz="1400" dirty="0">
                        <a:effectLst/>
                      </a:endParaRPr>
                    </a:p>
                  </a:txBody>
                  <a:tcPr marL="58141" marR="58141" marT="0" marB="0"/>
                </a:tc>
                <a:tc>
                  <a:txBody>
                    <a:bodyPr/>
                    <a:lstStyle/>
                    <a:p>
                      <a:pPr algn="ctr">
                        <a:lnSpc>
                          <a:spcPct val="107000"/>
                        </a:lnSpc>
                        <a:spcAft>
                          <a:spcPts val="800"/>
                        </a:spcAft>
                        <a:tabLst>
                          <a:tab pos="228600" algn="l"/>
                        </a:tabLst>
                      </a:pPr>
                      <a:r>
                        <a:rPr lang="cs-CZ" sz="1600">
                          <a:effectLst/>
                        </a:rPr>
                        <a:t>0 bodů</a:t>
                      </a:r>
                      <a:endParaRPr lang="cs-CZ" sz="1600">
                        <a:effectLst/>
                        <a:latin typeface="Calibri" panose="020F0502020204030204" pitchFamily="34" charset="0"/>
                        <a:ea typeface="Calibri" panose="020F0502020204030204" pitchFamily="34" charset="0"/>
                        <a:cs typeface="Times New Roman" panose="02020603050405020304" pitchFamily="18" charset="0"/>
                      </a:endParaRPr>
                    </a:p>
                  </a:txBody>
                  <a:tcPr marL="58141" marR="58141" marT="0" marB="0"/>
                </a:tc>
                <a:extLst>
                  <a:ext uri="{0D108BD9-81ED-4DB2-BD59-A6C34878D82A}">
                    <a16:rowId xmlns:a16="http://schemas.microsoft.com/office/drawing/2014/main" val="3087913042"/>
                  </a:ext>
                </a:extLst>
              </a:tr>
              <a:tr h="1202591">
                <a:tc>
                  <a:txBody>
                    <a:bodyPr/>
                    <a:lstStyle/>
                    <a:p>
                      <a:pPr>
                        <a:lnSpc>
                          <a:spcPct val="107000"/>
                        </a:lnSpc>
                        <a:spcAft>
                          <a:spcPts val="800"/>
                        </a:spcAft>
                        <a:tabLst>
                          <a:tab pos="228600" algn="l"/>
                        </a:tabLst>
                      </a:pPr>
                      <a:r>
                        <a:rPr lang="cs-CZ" sz="1600" dirty="0">
                          <a:effectLst/>
                        </a:rPr>
                        <a:t>Možnosti doplňování vody jsou omezeny pouze na pozemní pracovní plochy vhodných parametrů  - registrovaná letiště (požadavky na délku, šířku a příčný sklon plochy pro přistání a vzlet dle typové příručky letadla) .</a:t>
                      </a:r>
                    </a:p>
                    <a:p>
                      <a:pPr>
                        <a:lnSpc>
                          <a:spcPct val="107000"/>
                        </a:lnSpc>
                        <a:spcAft>
                          <a:spcPts val="800"/>
                        </a:spcAft>
                        <a:tabLst>
                          <a:tab pos="228600" algn="l"/>
                        </a:tabLst>
                      </a:pPr>
                      <a:r>
                        <a:rPr lang="cs-CZ" sz="1600" dirty="0">
                          <a:effectLst/>
                        </a:rPr>
                        <a:t> </a:t>
                      </a:r>
                      <a:r>
                        <a:rPr lang="cs-CZ" sz="1600" b="0" i="1" dirty="0">
                          <a:effectLst/>
                        </a:rPr>
                        <a:t>Pozn.: </a:t>
                      </a:r>
                      <a:r>
                        <a:rPr lang="cs-CZ" sz="1400" b="0" i="1" kern="1200" dirty="0">
                          <a:solidFill>
                            <a:schemeClr val="lt1"/>
                          </a:solidFill>
                          <a:effectLst/>
                          <a:latin typeface="+mn-lt"/>
                          <a:ea typeface="+mn-ea"/>
                          <a:cs typeface="+mn-cs"/>
                        </a:rPr>
                        <a:t>Letoun</a:t>
                      </a:r>
                      <a:r>
                        <a:rPr lang="cs-CZ" sz="1400" b="1" i="1" kern="1200" dirty="0">
                          <a:solidFill>
                            <a:schemeClr val="lt1"/>
                          </a:solidFill>
                          <a:effectLst/>
                          <a:latin typeface="+mn-lt"/>
                          <a:ea typeface="+mn-ea"/>
                          <a:cs typeface="+mn-cs"/>
                        </a:rPr>
                        <a:t>, s plněním nádrže vodou JPO na letišti nebo pracovní ploše.</a:t>
                      </a:r>
                      <a:endParaRPr lang="cs-CZ"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8141" marR="58141" marT="0" marB="0"/>
                </a:tc>
                <a:tc>
                  <a:txBody>
                    <a:bodyPr/>
                    <a:lstStyle/>
                    <a:p>
                      <a:pPr algn="ctr">
                        <a:lnSpc>
                          <a:spcPct val="107000"/>
                        </a:lnSpc>
                        <a:spcAft>
                          <a:spcPts val="800"/>
                        </a:spcAft>
                        <a:tabLst>
                          <a:tab pos="228600" algn="l"/>
                        </a:tabLst>
                      </a:pPr>
                      <a:r>
                        <a:rPr lang="cs-CZ" sz="1600" dirty="0">
                          <a:effectLst/>
                        </a:rPr>
                        <a:t>0-50 bodů; hodnota bodu se stanoví výpočtem *)</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8141" marR="58141" marT="0" marB="0"/>
                </a:tc>
                <a:extLst>
                  <a:ext uri="{0D108BD9-81ED-4DB2-BD59-A6C34878D82A}">
                    <a16:rowId xmlns:a16="http://schemas.microsoft.com/office/drawing/2014/main" val="4097466248"/>
                  </a:ext>
                </a:extLst>
              </a:tr>
              <a:tr h="1692112">
                <a:tc>
                  <a:txBody>
                    <a:bodyPr/>
                    <a:lstStyle/>
                    <a:p>
                      <a:pPr>
                        <a:lnSpc>
                          <a:spcPct val="107000"/>
                        </a:lnSpc>
                        <a:spcAft>
                          <a:spcPts val="800"/>
                        </a:spcAft>
                        <a:tabLst>
                          <a:tab pos="228600" algn="l"/>
                        </a:tabLst>
                      </a:pPr>
                      <a:r>
                        <a:rPr lang="cs-CZ" sz="1600" dirty="0">
                          <a:effectLst/>
                        </a:rPr>
                        <a:t>Doplňování vody je možné i na jiných než výše uvedených pozemních nebo vodních plochách, k plnění letadla (podvěsného aplikačního zařízení vrtulníku) vodou dochází za letu ve visu, bez nutnosti přistání. Pro přistání a doplnění pohonných hmot nebo hasební látky není nutné registrované letiště.</a:t>
                      </a:r>
                    </a:p>
                    <a:p>
                      <a:pPr>
                        <a:lnSpc>
                          <a:spcPct val="107000"/>
                        </a:lnSpc>
                        <a:spcAft>
                          <a:spcPts val="800"/>
                        </a:spcAft>
                        <a:tabLst>
                          <a:tab pos="228600" algn="l"/>
                        </a:tabLst>
                      </a:pPr>
                      <a:r>
                        <a:rPr lang="cs-CZ" sz="1400" b="1" i="1" kern="1200" dirty="0">
                          <a:solidFill>
                            <a:schemeClr val="lt1"/>
                          </a:solidFill>
                          <a:effectLst/>
                          <a:latin typeface="+mn-lt"/>
                          <a:ea typeface="+mn-ea"/>
                          <a:cs typeface="+mn-cs"/>
                        </a:rPr>
                        <a:t>Pozn.: Vrtulník, s plněním nádrže JPO na vhodné ploše nebo přímo z vodního zdroje, bez nutnosti přistání.</a:t>
                      </a:r>
                      <a:endParaRPr lang="cs-CZ" sz="1400" i="1" dirty="0">
                        <a:effectLst/>
                      </a:endParaRPr>
                    </a:p>
                  </a:txBody>
                  <a:tcPr marL="58141" marR="58141" marT="0" marB="0"/>
                </a:tc>
                <a:tc>
                  <a:txBody>
                    <a:bodyPr/>
                    <a:lstStyle/>
                    <a:p>
                      <a:pPr algn="ctr">
                        <a:lnSpc>
                          <a:spcPct val="107000"/>
                        </a:lnSpc>
                        <a:spcAft>
                          <a:spcPts val="800"/>
                        </a:spcAft>
                        <a:tabLst>
                          <a:tab pos="228600" algn="l"/>
                        </a:tabLst>
                      </a:pPr>
                      <a:r>
                        <a:rPr lang="cs-CZ" sz="1600" dirty="0">
                          <a:effectLst/>
                        </a:rPr>
                        <a:t>100 bodů</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8141" marR="58141" marT="0" marB="0"/>
                </a:tc>
                <a:extLst>
                  <a:ext uri="{0D108BD9-81ED-4DB2-BD59-A6C34878D82A}">
                    <a16:rowId xmlns:a16="http://schemas.microsoft.com/office/drawing/2014/main" val="280045615"/>
                  </a:ext>
                </a:extLst>
              </a:tr>
            </a:tbl>
          </a:graphicData>
        </a:graphic>
      </p:graphicFrame>
    </p:spTree>
    <p:extLst>
      <p:ext uri="{BB962C8B-B14F-4D97-AF65-F5344CB8AC3E}">
        <p14:creationId xmlns:p14="http://schemas.microsoft.com/office/powerpoint/2010/main" val="2511900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br>
              <a:rPr lang="cs-CZ" sz="3200" dirty="0">
                <a:latin typeface="+mn-lt"/>
              </a:rPr>
            </a:br>
            <a:r>
              <a:rPr lang="cs-CZ" sz="3200" b="1" dirty="0">
                <a:latin typeface="+mn-lt"/>
              </a:rPr>
              <a:t>PROGRAM</a:t>
            </a:r>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2" y="1320801"/>
            <a:ext cx="9713189" cy="4970941"/>
          </a:xfrm>
        </p:spPr>
        <p:txBody>
          <a:bodyPr>
            <a:normAutofit fontScale="62500" lnSpcReduction="20000"/>
          </a:bodyPr>
          <a:lstStyle/>
          <a:p>
            <a:pPr>
              <a:lnSpc>
                <a:spcPct val="90000"/>
              </a:lnSpc>
            </a:pPr>
            <a:r>
              <a:rPr lang="cs-CZ" sz="3200" b="1" dirty="0">
                <a:solidFill>
                  <a:schemeClr val="tx1"/>
                </a:solidFill>
                <a:latin typeface="Calibri" panose="020F0502020204030204" pitchFamily="34" charset="0"/>
                <a:cs typeface="Calibri" panose="020F0502020204030204" pitchFamily="34" charset="0"/>
              </a:rPr>
              <a:t>Kontrola připojení a funkčnosti mikrofonů a kamer </a:t>
            </a:r>
            <a:r>
              <a:rPr lang="cs-CZ" sz="3200" dirty="0">
                <a:solidFill>
                  <a:schemeClr val="tx1"/>
                </a:solidFill>
                <a:latin typeface="Calibri" panose="020F0502020204030204" pitchFamily="34" charset="0"/>
                <a:cs typeface="Calibri" panose="020F0502020204030204" pitchFamily="34" charset="0"/>
              </a:rPr>
              <a:t>(od 9:00)</a:t>
            </a:r>
          </a:p>
          <a:p>
            <a:pPr>
              <a:lnSpc>
                <a:spcPct val="90000"/>
              </a:lnSpc>
            </a:pPr>
            <a:r>
              <a:rPr lang="cs-CZ" sz="3200" b="1" dirty="0">
                <a:solidFill>
                  <a:schemeClr val="tx1"/>
                </a:solidFill>
                <a:latin typeface="Calibri" panose="020F0502020204030204" pitchFamily="34" charset="0"/>
                <a:cs typeface="Calibri" panose="020F0502020204030204" pitchFamily="34" charset="0"/>
              </a:rPr>
              <a:t>Zahájení a úvodní informace o předběžné tržní konzultaci </a:t>
            </a:r>
            <a:r>
              <a:rPr lang="cs-CZ" sz="3200" dirty="0">
                <a:solidFill>
                  <a:schemeClr val="tx1"/>
                </a:solidFill>
                <a:latin typeface="Calibri" panose="020F0502020204030204" pitchFamily="34" charset="0"/>
                <a:cs typeface="Calibri" panose="020F0502020204030204" pitchFamily="34" charset="0"/>
              </a:rPr>
              <a:t>(od 10:00)</a:t>
            </a:r>
          </a:p>
          <a:p>
            <a:pPr marL="0" indent="0">
              <a:lnSpc>
                <a:spcPct val="90000"/>
              </a:lnSpc>
              <a:spcAft>
                <a:spcPts val="1200"/>
              </a:spcAft>
              <a:buNone/>
            </a:pPr>
            <a:r>
              <a:rPr lang="cs-CZ" sz="3200" dirty="0">
                <a:solidFill>
                  <a:schemeClr val="tx1"/>
                </a:solidFill>
                <a:latin typeface="Calibri" panose="020F0502020204030204" pitchFamily="34" charset="0"/>
                <a:cs typeface="Calibri" panose="020F0502020204030204" pitchFamily="34" charset="0"/>
              </a:rPr>
              <a:t>      </a:t>
            </a:r>
            <a:r>
              <a:rPr lang="cs-CZ" sz="3200" i="1" dirty="0">
                <a:solidFill>
                  <a:schemeClr val="tx1"/>
                </a:solidFill>
                <a:latin typeface="Calibri" panose="020F0502020204030204" pitchFamily="34" charset="0"/>
                <a:cs typeface="Calibri" panose="020F0502020204030204" pitchFamily="34" charset="0"/>
              </a:rPr>
              <a:t>(Mgr. Pavel Broum - </a:t>
            </a:r>
            <a:r>
              <a:rPr lang="cs-CZ" sz="3200" i="1" dirty="0" err="1">
                <a:solidFill>
                  <a:schemeClr val="tx1"/>
                </a:solidFill>
                <a:latin typeface="Calibri" panose="020F0502020204030204" pitchFamily="34" charset="0"/>
                <a:cs typeface="Calibri" panose="020F0502020204030204" pitchFamily="34" charset="0"/>
              </a:rPr>
              <a:t>MZe</a:t>
            </a:r>
            <a:r>
              <a:rPr lang="cs-CZ" sz="3200" i="1" dirty="0">
                <a:solidFill>
                  <a:schemeClr val="tx1"/>
                </a:solidFill>
                <a:latin typeface="Calibri" panose="020F0502020204030204" pitchFamily="34" charset="0"/>
                <a:cs typeface="Calibri" panose="020F0502020204030204" pitchFamily="34" charset="0"/>
              </a:rPr>
              <a:t>, Oddělení veřejných zakázek)</a:t>
            </a:r>
          </a:p>
          <a:p>
            <a:pPr>
              <a:lnSpc>
                <a:spcPct val="90000"/>
              </a:lnSpc>
            </a:pPr>
            <a:r>
              <a:rPr lang="cs-CZ" sz="3200" b="1" dirty="0">
                <a:solidFill>
                  <a:schemeClr val="tx1"/>
                </a:solidFill>
                <a:latin typeface="Calibri" panose="020F0502020204030204" pitchFamily="34" charset="0"/>
                <a:cs typeface="Calibri" panose="020F0502020204030204" pitchFamily="34" charset="0"/>
              </a:rPr>
              <a:t>Specifikace předmětu veřejné zakázky</a:t>
            </a:r>
          </a:p>
          <a:p>
            <a:pPr marL="0" indent="0">
              <a:lnSpc>
                <a:spcPct val="90000"/>
              </a:lnSpc>
              <a:buNone/>
            </a:pPr>
            <a:r>
              <a:rPr lang="cs-CZ" sz="3200" b="1" dirty="0">
                <a:solidFill>
                  <a:schemeClr val="tx1"/>
                </a:solidFill>
                <a:latin typeface="Calibri" panose="020F0502020204030204" pitchFamily="34" charset="0"/>
                <a:cs typeface="Calibri" panose="020F0502020204030204" pitchFamily="34" charset="0"/>
              </a:rPr>
              <a:t>    	</a:t>
            </a:r>
            <a:r>
              <a:rPr lang="cs-CZ" sz="3200" i="1" dirty="0">
                <a:solidFill>
                  <a:schemeClr val="tx1"/>
                </a:solidFill>
                <a:latin typeface="Calibri" panose="020F0502020204030204" pitchFamily="34" charset="0"/>
                <a:cs typeface="Calibri" panose="020F0502020204030204" pitchFamily="34" charset="0"/>
              </a:rPr>
              <a:t>(Ing. Jiří Bílý, Ph.D., </a:t>
            </a:r>
            <a:r>
              <a:rPr lang="cs-CZ" sz="3200" i="1" dirty="0" err="1">
                <a:solidFill>
                  <a:schemeClr val="tx1"/>
                </a:solidFill>
                <a:latin typeface="Calibri" panose="020F0502020204030204" pitchFamily="34" charset="0"/>
                <a:cs typeface="Calibri" panose="020F0502020204030204" pitchFamily="34" charset="0"/>
              </a:rPr>
              <a:t>MZe</a:t>
            </a:r>
            <a:r>
              <a:rPr lang="cs-CZ" sz="3200" i="1" dirty="0">
                <a:solidFill>
                  <a:schemeClr val="tx1"/>
                </a:solidFill>
                <a:latin typeface="Calibri" panose="020F0502020204030204" pitchFamily="34" charset="0"/>
                <a:cs typeface="Calibri" panose="020F0502020204030204" pitchFamily="34" charset="0"/>
              </a:rPr>
              <a:t>, Oddělení ochrany lesa;</a:t>
            </a:r>
          </a:p>
          <a:p>
            <a:pPr marL="0" indent="0">
              <a:lnSpc>
                <a:spcPct val="90000"/>
              </a:lnSpc>
              <a:spcAft>
                <a:spcPts val="1200"/>
              </a:spcAft>
              <a:buNone/>
            </a:pPr>
            <a:r>
              <a:rPr lang="cs-CZ" sz="3200"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plk. Ing. Petr Ošlejšek, Ph.</a:t>
            </a:r>
            <a:r>
              <a:rPr lang="cs-CZ" sz="3200" i="1" dirty="0">
                <a:solidFill>
                  <a:schemeClr val="tx1"/>
                </a:solidFill>
                <a:latin typeface="Calibri" panose="020F0502020204030204" pitchFamily="34" charset="0"/>
                <a:ea typeface="Calibri" panose="020F0502020204030204" pitchFamily="34" charset="0"/>
                <a:cs typeface="Calibri" panose="020F0502020204030204" pitchFamily="34" charset="0"/>
              </a:rPr>
              <a:t>D., Generální ředitelství Hasičského záchranného sboru ČR)</a:t>
            </a:r>
            <a:endParaRPr lang="cs-CZ" sz="3200" i="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nSpc>
                <a:spcPct val="90000"/>
              </a:lnSpc>
            </a:pPr>
            <a:r>
              <a:rPr lang="cs-CZ" sz="3200" b="1" dirty="0">
                <a:solidFill>
                  <a:schemeClr val="tx1"/>
                </a:solidFill>
                <a:latin typeface="Calibri" panose="020F0502020204030204" pitchFamily="34" charset="0"/>
                <a:cs typeface="Calibri" panose="020F0502020204030204" pitchFamily="34" charset="0"/>
              </a:rPr>
              <a:t>Zadávací podmínky </a:t>
            </a:r>
            <a:r>
              <a:rPr lang="cs-CZ" sz="3200" i="1" dirty="0">
                <a:solidFill>
                  <a:schemeClr val="tx1"/>
                </a:solidFill>
                <a:latin typeface="Calibri" panose="020F0502020204030204" pitchFamily="34" charset="0"/>
                <a:cs typeface="Calibri" panose="020F0502020204030204" pitchFamily="34" charset="0"/>
              </a:rPr>
              <a:t>(Mgr. Pavel Broum - </a:t>
            </a:r>
            <a:r>
              <a:rPr lang="cs-CZ" sz="3200" i="1" dirty="0" err="1">
                <a:solidFill>
                  <a:schemeClr val="tx1"/>
                </a:solidFill>
                <a:latin typeface="Calibri" panose="020F0502020204030204" pitchFamily="34" charset="0"/>
                <a:cs typeface="Calibri" panose="020F0502020204030204" pitchFamily="34" charset="0"/>
              </a:rPr>
              <a:t>MZe</a:t>
            </a:r>
            <a:r>
              <a:rPr lang="cs-CZ" sz="3200" i="1" dirty="0">
                <a:solidFill>
                  <a:schemeClr val="tx1"/>
                </a:solidFill>
                <a:latin typeface="Calibri" panose="020F0502020204030204" pitchFamily="34" charset="0"/>
                <a:cs typeface="Calibri" panose="020F0502020204030204" pitchFamily="34" charset="0"/>
              </a:rPr>
              <a:t>, Oddělení veřejných zakázek; Ing. Jiří Bílý, Ph.D., </a:t>
            </a:r>
            <a:r>
              <a:rPr lang="cs-CZ" sz="3200" i="1" dirty="0" err="1">
                <a:solidFill>
                  <a:schemeClr val="tx1"/>
                </a:solidFill>
                <a:latin typeface="Calibri" panose="020F0502020204030204" pitchFamily="34" charset="0"/>
                <a:cs typeface="Calibri" panose="020F0502020204030204" pitchFamily="34" charset="0"/>
              </a:rPr>
              <a:t>MZe</a:t>
            </a:r>
            <a:r>
              <a:rPr lang="cs-CZ" sz="3200" i="1" dirty="0">
                <a:solidFill>
                  <a:schemeClr val="tx1"/>
                </a:solidFill>
                <a:latin typeface="Calibri" panose="020F0502020204030204" pitchFamily="34" charset="0"/>
                <a:cs typeface="Calibri" panose="020F0502020204030204" pitchFamily="34" charset="0"/>
              </a:rPr>
              <a:t>, Oddělení ochrany lesa; </a:t>
            </a:r>
            <a:r>
              <a:rPr lang="cs-CZ" sz="3200" i="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plk. Ing. Petr Ošlejšek, Ph.</a:t>
            </a:r>
            <a:r>
              <a:rPr lang="cs-CZ" sz="3200" i="1" dirty="0">
                <a:solidFill>
                  <a:schemeClr val="tx1"/>
                </a:solidFill>
                <a:latin typeface="Calibri" panose="020F0502020204030204" pitchFamily="34" charset="0"/>
                <a:ea typeface="Calibri" panose="020F0502020204030204" pitchFamily="34" charset="0"/>
                <a:cs typeface="Calibri" panose="020F0502020204030204" pitchFamily="34" charset="0"/>
              </a:rPr>
              <a:t>D., Generální ředitelství Hasičského záchranného sboru ČR</a:t>
            </a:r>
            <a:r>
              <a:rPr lang="cs-CZ" sz="3200" i="1" dirty="0">
                <a:solidFill>
                  <a:schemeClr val="tx1"/>
                </a:solidFill>
                <a:latin typeface="Calibri" panose="020F0502020204030204" pitchFamily="34" charset="0"/>
                <a:cs typeface="Calibri" panose="020F0502020204030204" pitchFamily="34" charset="0"/>
              </a:rPr>
              <a:t>)</a:t>
            </a:r>
          </a:p>
          <a:p>
            <a:pPr lvl="1">
              <a:lnSpc>
                <a:spcPct val="90000"/>
              </a:lnSpc>
            </a:pPr>
            <a:r>
              <a:rPr lang="cs-CZ" sz="3200" dirty="0">
                <a:solidFill>
                  <a:schemeClr val="tx1"/>
                </a:solidFill>
                <a:latin typeface="Calibri" panose="020F0502020204030204" pitchFamily="34" charset="0"/>
                <a:cs typeface="Calibri" panose="020F0502020204030204" pitchFamily="34" charset="0"/>
              </a:rPr>
              <a:t>Detaily veřejné zakázky</a:t>
            </a:r>
          </a:p>
          <a:p>
            <a:pPr lvl="1">
              <a:lnSpc>
                <a:spcPct val="90000"/>
              </a:lnSpc>
            </a:pPr>
            <a:r>
              <a:rPr lang="cs-CZ" sz="3200" dirty="0">
                <a:solidFill>
                  <a:schemeClr val="tx1"/>
                </a:solidFill>
                <a:latin typeface="Calibri" panose="020F0502020204030204" pitchFamily="34" charset="0"/>
                <a:cs typeface="Calibri" panose="020F0502020204030204" pitchFamily="34" charset="0"/>
              </a:rPr>
              <a:t>Požadavky na kvalifikaci dodavatele</a:t>
            </a:r>
          </a:p>
          <a:p>
            <a:pPr lvl="1">
              <a:lnSpc>
                <a:spcPct val="90000"/>
              </a:lnSpc>
              <a:spcAft>
                <a:spcPts val="1200"/>
              </a:spcAft>
            </a:pPr>
            <a:r>
              <a:rPr lang="cs-CZ" sz="3200" dirty="0">
                <a:solidFill>
                  <a:schemeClr val="tx1"/>
                </a:solidFill>
                <a:latin typeface="Calibri" panose="020F0502020204030204" pitchFamily="34" charset="0"/>
                <a:cs typeface="Calibri" panose="020F0502020204030204" pitchFamily="34" charset="0"/>
              </a:rPr>
              <a:t>Hodnocení nabídek</a:t>
            </a:r>
          </a:p>
          <a:p>
            <a:pPr>
              <a:lnSpc>
                <a:spcPct val="90000"/>
              </a:lnSpc>
            </a:pPr>
            <a:r>
              <a:rPr lang="cs-CZ" sz="3200" b="1" dirty="0">
                <a:solidFill>
                  <a:schemeClr val="tx1"/>
                </a:solidFill>
                <a:latin typeface="Calibri" panose="020F0502020204030204" pitchFamily="34" charset="0"/>
                <a:cs typeface="Calibri" panose="020F0502020204030204" pitchFamily="34" charset="0"/>
              </a:rPr>
              <a:t>Otázky zadavatele, dotazy účastníků </a:t>
            </a:r>
          </a:p>
          <a:p>
            <a:pPr>
              <a:lnSpc>
                <a:spcPct val="90000"/>
              </a:lnSpc>
            </a:pPr>
            <a:r>
              <a:rPr lang="cs-CZ" sz="3200" b="1" dirty="0">
                <a:solidFill>
                  <a:schemeClr val="tx1"/>
                </a:solidFill>
                <a:latin typeface="Calibri" panose="020F0502020204030204" pitchFamily="34" charset="0"/>
                <a:cs typeface="Calibri" panose="020F0502020204030204" pitchFamily="34" charset="0"/>
              </a:rPr>
              <a:t>Ukončení</a:t>
            </a: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452847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995621" y="1463040"/>
            <a:ext cx="10927699" cy="5120640"/>
          </a:xfrm>
        </p:spPr>
        <p:txBody>
          <a:bodyPr vert="horz" lIns="91440" tIns="45720" rIns="91440" bIns="45720" rtlCol="0">
            <a:normAutofit/>
          </a:bodyPr>
          <a:lstStyle/>
          <a:p>
            <a:pPr>
              <a:spcAft>
                <a:spcPts val="600"/>
              </a:spcAft>
            </a:pPr>
            <a:r>
              <a:rPr lang="cs-CZ" sz="2000" b="1" u="sng" dirty="0">
                <a:effectLst/>
                <a:latin typeface="Calibri" panose="020F0502020204030204" pitchFamily="34" charset="0"/>
                <a:ea typeface="Calibri" panose="020F0502020204030204" pitchFamily="34" charset="0"/>
                <a:cs typeface="Calibri" panose="020F0502020204030204" pitchFamily="34" charset="0"/>
              </a:rPr>
              <a:t>Dílčí kritérium č. 3 - </a:t>
            </a:r>
            <a:r>
              <a:rPr lang="cs-CZ" sz="2000" b="1" u="sng" dirty="0">
                <a:effectLst/>
                <a:latin typeface="Calibri" panose="020F0502020204030204" pitchFamily="34" charset="0"/>
                <a:ea typeface="Calibri" panose="020F0502020204030204" pitchFamily="34" charset="0"/>
                <a:cs typeface="Times New Roman" panose="02020603050405020304" pitchFamily="18" charset="0"/>
              </a:rPr>
              <a:t>Možnosti operačního nasazení letecké techniky, váha 25 % </a:t>
            </a:r>
          </a:p>
          <a:p>
            <a:pPr>
              <a:spcAft>
                <a:spcPts val="12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Jako vhodnější bude hodnocena nabídka toho uchazeče, která dosáhne nejvyššího průměrného bodového hodnocení. Při hodnocení se přidělí body každému letadlu, uvedenému v nabídce pro plnění zakázky, a stanoví se průměrná hodnota za všechna letadla.</a:t>
            </a:r>
          </a:p>
          <a:p>
            <a:pPr>
              <a:spcAft>
                <a:spcPts val="600"/>
              </a:spcAft>
            </a:pPr>
            <a:r>
              <a:rPr lang="cs-CZ" sz="2000" i="1" dirty="0">
                <a:effectLst/>
                <a:latin typeface="Calibri" panose="020F0502020204030204" pitchFamily="34" charset="0"/>
                <a:ea typeface="Calibri" panose="020F0502020204030204" pitchFamily="34" charset="0"/>
                <a:cs typeface="Calibri" panose="020F0502020204030204" pitchFamily="34" charset="0"/>
              </a:rPr>
              <a:t>*) výpočet bodové hodnoty dílčího kritéria (k tabulce na předchozím slidu)</a:t>
            </a:r>
            <a:endParaRPr lang="cs-CZ" sz="2000" i="1"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r>
              <a:rPr lang="cs-CZ" sz="2000" i="1" dirty="0">
                <a:effectLst/>
                <a:latin typeface="Calibri" panose="020F0502020204030204" pitchFamily="34" charset="0"/>
                <a:ea typeface="Calibri" panose="020F0502020204030204" pitchFamily="34" charset="0"/>
              </a:rPr>
              <a:t>Uchazeč uvede v nabídce počet letišť na území ČR na kterých je možné provést přistání za účelem doplnění hasební látky nebo pohonných hmot.  Jako nejvyšší počet možných letišť pro přistání se použije nejvyšší hodnota ze všech předložených nabídek.</a:t>
            </a:r>
            <a:endParaRPr lang="cs-CZ" sz="2000" i="1"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2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2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2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r>
              <a:rPr lang="cs-CZ" sz="2000" i="1" dirty="0">
                <a:effectLst/>
                <a:latin typeface="Calibri" panose="020F0502020204030204" pitchFamily="34" charset="0"/>
                <a:ea typeface="Calibri" panose="020F0502020204030204" pitchFamily="34" charset="0"/>
                <a:cs typeface="Calibri" panose="020F0502020204030204" pitchFamily="34" charset="0"/>
              </a:rPr>
              <a:t>Následně bude počet bodů dosažený každým uchazečem přepočten váhou tohoto dílčího hodnotícího kritéria. Výsledné číslo bude aritmeticky zaokrouhleno na 2 desetinná místa.</a:t>
            </a:r>
            <a:endParaRPr lang="en-US" sz="2000" dirty="0"/>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5" name="Objekt 4">
            <a:extLst>
              <a:ext uri="{FF2B5EF4-FFF2-40B4-BE49-F238E27FC236}">
                <a16:creationId xmlns:a16="http://schemas.microsoft.com/office/drawing/2014/main" id="{804D631E-9812-4813-9701-3C41C8205438}"/>
              </a:ext>
            </a:extLst>
          </p:cNvPr>
          <p:cNvGraphicFramePr>
            <a:graphicFrameLocks noChangeAspect="1"/>
          </p:cNvGraphicFramePr>
          <p:nvPr>
            <p:extLst>
              <p:ext uri="{D42A27DB-BD31-4B8C-83A1-F6EECF244321}">
                <p14:modId xmlns:p14="http://schemas.microsoft.com/office/powerpoint/2010/main" val="707262047"/>
              </p:ext>
            </p:extLst>
          </p:nvPr>
        </p:nvGraphicFramePr>
        <p:xfrm>
          <a:off x="2219325" y="4581525"/>
          <a:ext cx="8051800" cy="1198563"/>
        </p:xfrm>
        <a:graphic>
          <a:graphicData uri="http://schemas.openxmlformats.org/presentationml/2006/ole">
            <mc:AlternateContent xmlns:mc="http://schemas.openxmlformats.org/markup-compatibility/2006">
              <mc:Choice xmlns:v="urn:schemas-microsoft-com:vml" Requires="v">
                <p:oleObj spid="_x0000_s3082" name="Document" r:id="rId3" imgW="5775241" imgH="863215" progId="Word.Document.12">
                  <p:embed/>
                </p:oleObj>
              </mc:Choice>
              <mc:Fallback>
                <p:oleObj name="Document" r:id="rId3" imgW="5775241" imgH="863215" progId="Word.Document.12">
                  <p:embed/>
                  <p:pic>
                    <p:nvPicPr>
                      <p:cNvPr id="5" name="Objekt 4">
                        <a:extLst>
                          <a:ext uri="{FF2B5EF4-FFF2-40B4-BE49-F238E27FC236}">
                            <a16:creationId xmlns:a16="http://schemas.microsoft.com/office/drawing/2014/main" id="{804D631E-9812-4813-9701-3C41C8205438}"/>
                          </a:ext>
                        </a:extLst>
                      </p:cNvPr>
                      <p:cNvPicPr/>
                      <p:nvPr/>
                    </p:nvPicPr>
                    <p:blipFill>
                      <a:blip r:embed="rId4"/>
                      <a:stretch>
                        <a:fillRect/>
                      </a:stretch>
                    </p:blipFill>
                    <p:spPr>
                      <a:xfrm>
                        <a:off x="2219325" y="4581525"/>
                        <a:ext cx="8051800" cy="1198563"/>
                      </a:xfrm>
                      <a:prstGeom prst="rect">
                        <a:avLst/>
                      </a:prstGeom>
                    </p:spPr>
                  </p:pic>
                </p:oleObj>
              </mc:Fallback>
            </mc:AlternateContent>
          </a:graphicData>
        </a:graphic>
      </p:graphicFrame>
    </p:spTree>
    <p:extLst>
      <p:ext uri="{BB962C8B-B14F-4D97-AF65-F5344CB8AC3E}">
        <p14:creationId xmlns:p14="http://schemas.microsoft.com/office/powerpoint/2010/main" val="4205573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995621" y="1454331"/>
            <a:ext cx="10927699" cy="5129349"/>
          </a:xfrm>
        </p:spPr>
        <p:txBody>
          <a:bodyPr vert="horz" lIns="91440" tIns="45720" rIns="91440" bIns="45720" rtlCol="0">
            <a:normAutofit/>
          </a:bodyPr>
          <a:lstStyle/>
          <a:p>
            <a:pPr>
              <a:spcAft>
                <a:spcPts val="600"/>
              </a:spcAft>
            </a:pPr>
            <a:r>
              <a:rPr lang="cs-CZ" sz="2000" b="1" u="sng" dirty="0">
                <a:effectLst/>
                <a:latin typeface="Calibri" panose="020F0502020204030204" pitchFamily="34" charset="0"/>
                <a:ea typeface="Calibri" panose="020F0502020204030204" pitchFamily="34" charset="0"/>
                <a:cs typeface="Calibri" panose="020F0502020204030204" pitchFamily="34" charset="0"/>
              </a:rPr>
              <a:t>Dílčí kritérium č. 4 - </a:t>
            </a:r>
            <a:r>
              <a:rPr lang="cs-CZ" sz="2000" b="1" u="sng" dirty="0">
                <a:effectLst/>
                <a:latin typeface="Calibri" panose="020F0502020204030204" pitchFamily="34" charset="0"/>
                <a:ea typeface="Calibri" panose="020F0502020204030204" pitchFamily="34" charset="0"/>
                <a:cs typeface="Times New Roman" panose="02020603050405020304" pitchFamily="18" charset="0"/>
              </a:rPr>
              <a:t>Nároky na součinnost s jednotkami požární ochrany, váha 5 % </a:t>
            </a:r>
          </a:p>
          <a:p>
            <a:pPr marL="270510" indent="-467995" algn="just">
              <a:lnSpc>
                <a:spcPts val="1400"/>
              </a:lnSpc>
              <a:spcAft>
                <a:spcPts val="600"/>
              </a:spcAft>
              <a:tabLst>
                <a:tab pos="935990" algn="l"/>
                <a:tab pos="449580" algn="l"/>
              </a:tabLst>
            </a:pPr>
            <a:r>
              <a:rPr lang="cs-CZ" sz="2000" dirty="0">
                <a:effectLst/>
                <a:latin typeface="Calibri" panose="020F0502020204030204" pitchFamily="34" charset="0"/>
                <a:ea typeface="Calibri" panose="020F0502020204030204" pitchFamily="34" charset="0"/>
                <a:cs typeface="Times New Roman" panose="02020603050405020304" pitchFamily="18" charset="0"/>
              </a:rPr>
              <a:t>Tj. nároky na součinnost s jednotkami požární ochrany při plnění letadla hasební látkou (vodou). </a:t>
            </a:r>
            <a:endParaRPr lang="cs-CZ" sz="2000" dirty="0">
              <a:effectLst/>
              <a:latin typeface="Arial" panose="020B0604020202020204" pitchFamily="34" charset="0"/>
              <a:ea typeface="Calibri" panose="020F0502020204030204" pitchFamily="34" charset="0"/>
              <a:cs typeface="Times New Roman" panose="02020603050405020304" pitchFamily="18" charset="0"/>
            </a:endParaRPr>
          </a:p>
          <a:p>
            <a:pPr>
              <a:spcAft>
                <a:spcPts val="600"/>
              </a:spcAft>
            </a:pPr>
            <a:r>
              <a:rPr lang="cs-CZ" sz="2000" dirty="0">
                <a:effectLst/>
                <a:latin typeface="Calibri" panose="020F0502020204030204" pitchFamily="34" charset="0"/>
                <a:ea typeface="Calibri" panose="020F0502020204030204" pitchFamily="34" charset="0"/>
                <a:cs typeface="Times New Roman" panose="02020603050405020304" pitchFamily="18" charset="0"/>
              </a:rPr>
              <a:t>Při hodnocení se přidělí body každému letadlu, uvedenému v nabídce pro plnění zakázky, a stanoví se průměrná hodnota za všechna letadla. </a:t>
            </a:r>
            <a:r>
              <a:rPr lang="cs-CZ" sz="2000" dirty="0">
                <a:latin typeface="Calibri" panose="020F0502020204030204" pitchFamily="34" charset="0"/>
                <a:ea typeface="Calibri" panose="020F0502020204030204" pitchFamily="34" charset="0"/>
                <a:cs typeface="Times New Roman" panose="02020603050405020304" pitchFamily="18" charset="0"/>
              </a:rPr>
              <a:t>Jako vhodnější bude hodnocena nabídka toho uchazeče, která dosáhne nejvyššího průměrného bodového hodnocení. </a:t>
            </a:r>
          </a:p>
          <a:p>
            <a:r>
              <a:rPr lang="cs-CZ" sz="2000" b="1" dirty="0">
                <a:latin typeface="Calibri" panose="020F0502020204030204" pitchFamily="34" charset="0"/>
                <a:ea typeface="Calibri" panose="020F0502020204030204" pitchFamily="34" charset="0"/>
                <a:cs typeface="Times New Roman" panose="02020603050405020304" pitchFamily="18" charset="0"/>
              </a:rPr>
              <a:t>Přidělení bodů v rámci tohoto kritéria:</a:t>
            </a:r>
          </a:p>
          <a:p>
            <a:endParaRPr lang="cs-CZ" sz="2000" i="1"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endParaRPr lang="cs-CZ" sz="2000" dirty="0">
              <a:latin typeface="Calibri" panose="020F0502020204030204" pitchFamily="34" charset="0"/>
              <a:cs typeface="Calibri" panose="020F0502020204030204" pitchFamily="34" charset="0"/>
            </a:endParaRPr>
          </a:p>
          <a:p>
            <a:pPr algn="just">
              <a:lnSpc>
                <a:spcPct val="107000"/>
              </a:lnSpc>
              <a:spcAft>
                <a:spcPts val="800"/>
              </a:spcAft>
              <a:tabLst>
                <a:tab pos="228600" algn="l"/>
              </a:tabLst>
            </a:pPr>
            <a:r>
              <a:rPr lang="cs-CZ" sz="2000" i="1" dirty="0">
                <a:effectLst/>
                <a:latin typeface="Calibri" panose="020F0502020204030204" pitchFamily="34" charset="0"/>
                <a:ea typeface="Calibri" panose="020F0502020204030204" pitchFamily="34" charset="0"/>
                <a:cs typeface="Calibri" panose="020F0502020204030204" pitchFamily="34" charset="0"/>
              </a:rPr>
              <a:t>Následně bude počet bodů dosažený každým uchazečem přepočten váhou tohoto dílčího hodnotícího kritéria. Výsledné číslo bude aritmeticky zaokrouhleno na 2 desetinná místa.</a:t>
            </a:r>
            <a:endParaRPr lang="en-US" sz="2000" dirty="0"/>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4" name="Tabulka 3">
            <a:extLst>
              <a:ext uri="{FF2B5EF4-FFF2-40B4-BE49-F238E27FC236}">
                <a16:creationId xmlns:a16="http://schemas.microsoft.com/office/drawing/2014/main" id="{8DA8F2AD-0C5F-4DF7-83A9-775F14F4B61A}"/>
              </a:ext>
            </a:extLst>
          </p:cNvPr>
          <p:cNvGraphicFramePr>
            <a:graphicFrameLocks noGrp="1"/>
          </p:cNvGraphicFramePr>
          <p:nvPr>
            <p:extLst>
              <p:ext uri="{D42A27DB-BD31-4B8C-83A1-F6EECF244321}">
                <p14:modId xmlns:p14="http://schemas.microsoft.com/office/powerpoint/2010/main" val="123420857"/>
              </p:ext>
            </p:extLst>
          </p:nvPr>
        </p:nvGraphicFramePr>
        <p:xfrm>
          <a:off x="1417293" y="3594973"/>
          <a:ext cx="9850929" cy="1729487"/>
        </p:xfrm>
        <a:graphic>
          <a:graphicData uri="http://schemas.openxmlformats.org/drawingml/2006/table">
            <a:tbl>
              <a:tblPr firstRow="1" firstCol="1" bandRow="1">
                <a:tableStyleId>{5C22544A-7EE6-4342-B048-85BDC9FD1C3A}</a:tableStyleId>
              </a:tblPr>
              <a:tblGrid>
                <a:gridCol w="8134670">
                  <a:extLst>
                    <a:ext uri="{9D8B030D-6E8A-4147-A177-3AD203B41FA5}">
                      <a16:colId xmlns:a16="http://schemas.microsoft.com/office/drawing/2014/main" val="1564987992"/>
                    </a:ext>
                  </a:extLst>
                </a:gridCol>
                <a:gridCol w="1716259">
                  <a:extLst>
                    <a:ext uri="{9D8B030D-6E8A-4147-A177-3AD203B41FA5}">
                      <a16:colId xmlns:a16="http://schemas.microsoft.com/office/drawing/2014/main" val="3798252085"/>
                    </a:ext>
                  </a:extLst>
                </a:gridCol>
              </a:tblGrid>
              <a:tr h="142622">
                <a:tc>
                  <a:txBody>
                    <a:bodyPr/>
                    <a:lstStyle/>
                    <a:p>
                      <a:pPr algn="ctr">
                        <a:lnSpc>
                          <a:spcPct val="107000"/>
                        </a:lnSpc>
                        <a:spcBef>
                          <a:spcPts val="1200"/>
                        </a:spcBef>
                        <a:spcAft>
                          <a:spcPts val="1200"/>
                        </a:spcAft>
                        <a:tabLst>
                          <a:tab pos="228600" algn="l"/>
                        </a:tabLst>
                      </a:pPr>
                      <a:r>
                        <a:rPr lang="cs-CZ" sz="1600" b="1" dirty="0">
                          <a:effectLst/>
                        </a:rPr>
                        <a:t>popis kritéria</a:t>
                      </a:r>
                      <a:endParaRPr lang="cs-CZ"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Bef>
                          <a:spcPts val="1200"/>
                        </a:spcBef>
                        <a:spcAft>
                          <a:spcPts val="1200"/>
                        </a:spcAft>
                        <a:tabLst>
                          <a:tab pos="228600" algn="l"/>
                        </a:tabLst>
                      </a:pPr>
                      <a:r>
                        <a:rPr lang="cs-CZ" sz="1600" b="1" dirty="0">
                          <a:effectLst/>
                        </a:rPr>
                        <a:t>Body</a:t>
                      </a:r>
                      <a:endParaRPr lang="cs-CZ"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93004905"/>
                  </a:ext>
                </a:extLst>
              </a:tr>
              <a:tr h="527874">
                <a:tc>
                  <a:txBody>
                    <a:bodyPr/>
                    <a:lstStyle/>
                    <a:p>
                      <a:pPr>
                        <a:lnSpc>
                          <a:spcPct val="107000"/>
                        </a:lnSpc>
                        <a:spcAft>
                          <a:spcPts val="800"/>
                        </a:spcAft>
                        <a:tabLst>
                          <a:tab pos="228600" algn="l"/>
                        </a:tabLst>
                      </a:pPr>
                      <a:r>
                        <a:rPr lang="cs-CZ" sz="1600" b="1" dirty="0">
                          <a:effectLst/>
                        </a:rPr>
                        <a:t>Pouze plnění jednotkami požární ochrany (JPO) na pracovní ploše </a:t>
                      </a:r>
                    </a:p>
                    <a:p>
                      <a:pPr>
                        <a:lnSpc>
                          <a:spcPct val="107000"/>
                        </a:lnSpc>
                        <a:spcAft>
                          <a:spcPts val="800"/>
                        </a:spcAft>
                        <a:tabLst>
                          <a:tab pos="228600" algn="l"/>
                        </a:tabLst>
                      </a:pPr>
                      <a:r>
                        <a:rPr lang="cs-CZ" sz="1600" b="0" dirty="0">
                          <a:effectLst/>
                        </a:rPr>
                        <a:t>(k plnění vždy nutná součinnost JPO)</a:t>
                      </a:r>
                      <a:endParaRPr lang="cs-CZ"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tabLst>
                          <a:tab pos="228600" algn="l"/>
                        </a:tabLst>
                      </a:pPr>
                      <a:r>
                        <a:rPr lang="cs-CZ" sz="1600">
                          <a:effectLst/>
                        </a:rPr>
                        <a:t>0 bodů</a:t>
                      </a:r>
                      <a:endParaRPr lang="cs-CZ"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10843121"/>
                  </a:ext>
                </a:extLst>
              </a:tr>
              <a:tr h="828105">
                <a:tc>
                  <a:txBody>
                    <a:bodyPr/>
                    <a:lstStyle/>
                    <a:p>
                      <a:pPr>
                        <a:lnSpc>
                          <a:spcPct val="107000"/>
                        </a:lnSpc>
                        <a:spcAft>
                          <a:spcPts val="800"/>
                        </a:spcAft>
                        <a:tabLst>
                          <a:tab pos="228600" algn="l"/>
                        </a:tabLst>
                      </a:pPr>
                      <a:r>
                        <a:rPr lang="cs-CZ" sz="1600" b="1" dirty="0">
                          <a:effectLst/>
                        </a:rPr>
                        <a:t>Plnění možné prostřednictvím JPO na pracovní ploše nebo i samostatně z hladiny vhodného vodního zdroje</a:t>
                      </a:r>
                    </a:p>
                    <a:p>
                      <a:pPr>
                        <a:lnSpc>
                          <a:spcPct val="107000"/>
                        </a:lnSpc>
                        <a:spcAft>
                          <a:spcPts val="800"/>
                        </a:spcAft>
                        <a:tabLst>
                          <a:tab pos="228600" algn="l"/>
                        </a:tabLst>
                      </a:pPr>
                      <a:r>
                        <a:rPr lang="cs-CZ" sz="1600" b="0" dirty="0">
                          <a:effectLst/>
                        </a:rPr>
                        <a:t>(k plnění není nezbytně nutná součinnost JPO)</a:t>
                      </a:r>
                      <a:endParaRPr lang="cs-CZ"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tabLst>
                          <a:tab pos="228600" algn="l"/>
                        </a:tabLst>
                      </a:pPr>
                      <a:r>
                        <a:rPr lang="cs-CZ" sz="1600" dirty="0">
                          <a:effectLst/>
                        </a:rPr>
                        <a:t>100 bodů</a:t>
                      </a:r>
                      <a:endParaRPr lang="cs-CZ"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2051463"/>
                  </a:ext>
                </a:extLst>
              </a:tr>
            </a:tbl>
          </a:graphicData>
        </a:graphic>
      </p:graphicFrame>
    </p:spTree>
    <p:extLst>
      <p:ext uri="{BB962C8B-B14F-4D97-AF65-F5344CB8AC3E}">
        <p14:creationId xmlns:p14="http://schemas.microsoft.com/office/powerpoint/2010/main" val="3965521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9EA7EA7-74F5-4EE2-8E3D-1A10308259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A5CE79B5-7EE4-424D-AD14-5DEFB61B8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96C926F-F999-44BA-8D86-9EAB51D6501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48745E7-0AF0-48F9-8E58-2673FC5F4F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9715E81A-D2E0-4431-9370-4E4A9ECA7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CEDB37A9-282D-4DDB-85AD-B2090A825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533D5933-7F91-4F5E-BC31-42FD0E2D8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37ADDF68-C9BE-46EA-83DE-2C07DD839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10D67396-BABD-48A8-A892-CCB5095FA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626DA82A-72C2-4DF6-9CF0-0D1F6B96B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8EE6DC63-4380-4BE0-A68A-8F01162BD1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8467"/>
            <a:ext cx="8596668" cy="1938867"/>
          </a:xfrm>
        </p:spPr>
        <p:txBody>
          <a:bodyPr vert="horz" lIns="91440" tIns="45720" rIns="91440" bIns="45720" rtlCol="0" anchor="t">
            <a:normAutofit/>
          </a:bodyPr>
          <a:lstStyle/>
          <a:p>
            <a:pPr>
              <a:lnSpc>
                <a:spcPct val="90000"/>
              </a:lnSpc>
            </a:pPr>
            <a:br>
              <a:rPr lang="cs-CZ" sz="3200" b="1" dirty="0"/>
            </a:br>
            <a:r>
              <a:rPr lang="en-US" sz="3200" b="1" dirty="0" err="1"/>
              <a:t>Zadávací</a:t>
            </a:r>
            <a:r>
              <a:rPr lang="en-US" sz="3200" b="1" dirty="0"/>
              <a:t> </a:t>
            </a:r>
            <a:r>
              <a:rPr lang="en-US" sz="3200" b="1" dirty="0" err="1"/>
              <a:t>podmínky</a:t>
            </a:r>
            <a:r>
              <a:rPr lang="en-US" sz="3200" b="1" dirty="0"/>
              <a:t>:</a:t>
            </a:r>
            <a:br>
              <a:rPr lang="en-US" sz="3200" dirty="0"/>
            </a:br>
            <a:r>
              <a:rPr lang="en-US" sz="3200" dirty="0" err="1"/>
              <a:t>Hodnocení</a:t>
            </a:r>
            <a:r>
              <a:rPr lang="en-US" sz="3200" dirty="0"/>
              <a:t> </a:t>
            </a:r>
            <a:r>
              <a:rPr lang="en-US" sz="3200" dirty="0" err="1"/>
              <a:t>nabídek</a:t>
            </a:r>
            <a:endParaRPr lang="en-US" sz="3200" dirty="0"/>
          </a:p>
        </p:txBody>
      </p:sp>
      <p:sp>
        <p:nvSpPr>
          <p:cNvPr id="22" name="Isosceles Triangle 21">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Obdélník 2"/>
          <p:cNvSpPr/>
          <p:nvPr/>
        </p:nvSpPr>
        <p:spPr>
          <a:xfrm>
            <a:off x="1253001" y="1533540"/>
            <a:ext cx="10670319" cy="5050140"/>
          </a:xfrm>
        </p:spPr>
        <p:txBody>
          <a:bodyPr vert="horz" lIns="91440" tIns="45720" rIns="91440" bIns="45720" rtlCol="0">
            <a:normAutofit/>
          </a:bodyPr>
          <a:lstStyle/>
          <a:p>
            <a:pPr>
              <a:spcAft>
                <a:spcPts val="600"/>
              </a:spcAft>
            </a:pPr>
            <a:endParaRPr lang="en-US" sz="2000" dirty="0">
              <a:solidFill>
                <a:schemeClr val="tx1">
                  <a:lumMod val="75000"/>
                  <a:lumOff val="25000"/>
                </a:schemeClr>
              </a:solidFill>
            </a:endParaRPr>
          </a:p>
        </p:txBody>
      </p:sp>
      <p:sp>
        <p:nvSpPr>
          <p:cNvPr id="24" name="Isosceles Triangle 23">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TextovéPole 20">
            <a:extLst>
              <a:ext uri="{FF2B5EF4-FFF2-40B4-BE49-F238E27FC236}">
                <a16:creationId xmlns:a16="http://schemas.microsoft.com/office/drawing/2014/main" id="{47D6CE49-095E-47D7-9C62-8D8F26879A87}"/>
              </a:ext>
            </a:extLst>
          </p:cNvPr>
          <p:cNvSpPr txBox="1"/>
          <p:nvPr/>
        </p:nvSpPr>
        <p:spPr>
          <a:xfrm>
            <a:off x="987498" y="1445624"/>
            <a:ext cx="10490266" cy="3569796"/>
          </a:xfrm>
          <a:prstGeom prst="rect">
            <a:avLst/>
          </a:prstGeom>
          <a:noFill/>
        </p:spPr>
        <p:txBody>
          <a:bodyPr wrap="square">
            <a:spAutoFit/>
          </a:bodyPr>
          <a:lstStyle/>
          <a:p>
            <a:pPr algn="just">
              <a:lnSpc>
                <a:spcPct val="107000"/>
              </a:lnSpc>
              <a:spcAft>
                <a:spcPts val="800"/>
              </a:spcAft>
              <a:tabLst>
                <a:tab pos="228600" algn="l"/>
              </a:tabLst>
            </a:pPr>
            <a:r>
              <a:rPr lang="cs-CZ" sz="2000" b="1" dirty="0">
                <a:effectLst/>
                <a:latin typeface="Calibri" panose="020F0502020204030204" pitchFamily="34" charset="0"/>
                <a:ea typeface="Calibri" panose="020F0502020204030204" pitchFamily="34" charset="0"/>
                <a:cs typeface="Calibri" panose="020F0502020204030204" pitchFamily="34" charset="0"/>
              </a:rPr>
              <a:t>Stanovení celkového pořadí</a:t>
            </a: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cs-CZ" sz="2000" dirty="0">
                <a:effectLst/>
                <a:latin typeface="Calibri" panose="020F0502020204030204" pitchFamily="34" charset="0"/>
                <a:ea typeface="Calibri" panose="020F0502020204030204" pitchFamily="34" charset="0"/>
                <a:cs typeface="Calibri" panose="020F0502020204030204" pitchFamily="34" charset="0"/>
              </a:rPr>
              <a:t>Body za jednotlivá dílčí kritéria přepočtené váhou jednotlivých dílčích kritérií budou sečteny, vítězí nabídka s nejvyšším celkovým počtem bodů. </a:t>
            </a:r>
          </a:p>
          <a:p>
            <a:pPr algn="just">
              <a:lnSpc>
                <a:spcPct val="107000"/>
              </a:lnSpc>
              <a:spcAft>
                <a:spcPts val="800"/>
              </a:spcAft>
            </a:pPr>
            <a:r>
              <a:rPr lang="cs-CZ" sz="2000" dirty="0">
                <a:effectLst/>
                <a:latin typeface="Calibri" panose="020F0502020204030204" pitchFamily="34" charset="0"/>
                <a:ea typeface="Calibri" panose="020F0502020204030204" pitchFamily="34" charset="0"/>
                <a:cs typeface="Calibri" panose="020F0502020204030204" pitchFamily="34" charset="0"/>
              </a:rPr>
              <a:t>V případě rovnosti bodových hodnot dvou či více nabídek rozhoduje o celkovém pořadí nabídek pořadí v dílčím kritériu č. 1. </a:t>
            </a:r>
          </a:p>
          <a:p>
            <a:pPr algn="just">
              <a:lnSpc>
                <a:spcPct val="107000"/>
              </a:lnSpc>
              <a:spcAft>
                <a:spcPts val="800"/>
              </a:spcAft>
            </a:pPr>
            <a:r>
              <a:rPr lang="cs-CZ" sz="2000" dirty="0">
                <a:effectLst/>
                <a:latin typeface="Calibri" panose="020F0502020204030204" pitchFamily="34" charset="0"/>
                <a:ea typeface="Calibri" panose="020F0502020204030204" pitchFamily="34" charset="0"/>
                <a:cs typeface="Calibri" panose="020F0502020204030204" pitchFamily="34" charset="0"/>
              </a:rPr>
              <a:t>V případě opětovné shody bude výsledné pořadí stanoveno losem. </a:t>
            </a:r>
          </a:p>
          <a:p>
            <a:pPr algn="just">
              <a:lnSpc>
                <a:spcPct val="107000"/>
              </a:lnSpc>
              <a:spcAft>
                <a:spcPts val="800"/>
              </a:spcAft>
            </a:pPr>
            <a:r>
              <a:rPr lang="cs-CZ" sz="2000" i="1" dirty="0">
                <a:effectLst/>
                <a:latin typeface="Calibri" panose="020F0502020204030204" pitchFamily="34" charset="0"/>
                <a:ea typeface="Calibri" panose="020F0502020204030204" pitchFamily="34" charset="0"/>
                <a:cs typeface="Calibri" panose="020F0502020204030204" pitchFamily="34" charset="0"/>
              </a:rPr>
              <a:t>Pozn.: Losování bude probíhat v souladu se zásadami uvedenými v § 6 ZVZ. Účastnit se losování mají právo uchazeči, kterých se losování týká. O termínu losování je zadavatel písemně vyrozumí prostřednictvím elektronického nástroje E-ZAK nejméně 3 pracovní dny před losováním.</a:t>
            </a:r>
            <a:endParaRPr lang="cs-CZ" sz="2000"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3291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200727"/>
          </a:xfrm>
        </p:spPr>
        <p:txBody>
          <a:bodyPr>
            <a:normAutofit/>
          </a:bodyPr>
          <a:lstStyle/>
          <a:p>
            <a:br>
              <a:rPr lang="cs-CZ" sz="3200" b="1" dirty="0"/>
            </a:br>
            <a:r>
              <a:rPr lang="cs-CZ" sz="3200" b="1" dirty="0">
                <a:solidFill>
                  <a:srgbClr val="90C226"/>
                </a:solidFill>
              </a:rPr>
              <a:t>Otázky zadavatele</a:t>
            </a:r>
            <a:endParaRPr lang="cs-CZ" b="1" dirty="0">
              <a:solidFill>
                <a:srgbClr val="90C226"/>
              </a:solidFill>
            </a:endParaRPr>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984069" y="1445622"/>
            <a:ext cx="10759197" cy="4823441"/>
          </a:xfrm>
        </p:spPr>
        <p:txBody>
          <a:bodyPr>
            <a:noAutofit/>
          </a:bodyPr>
          <a:lstStyle/>
          <a:p>
            <a:pPr algn="just"/>
            <a:r>
              <a:rPr lang="cs-CZ" dirty="0">
                <a:solidFill>
                  <a:schemeClr val="tx1"/>
                </a:solidFill>
              </a:rPr>
              <a:t>a) Je reálné zajistit požadované plnění? tj:</a:t>
            </a:r>
          </a:p>
          <a:p>
            <a:pPr lvl="1" algn="just"/>
            <a:r>
              <a:rPr lang="cs-CZ" sz="1800" dirty="0">
                <a:solidFill>
                  <a:schemeClr val="tx1"/>
                </a:solidFill>
              </a:rPr>
              <a:t>nabídnout leteckou techniku požadovaných parametrů?</a:t>
            </a:r>
          </a:p>
          <a:p>
            <a:pPr lvl="1" algn="just"/>
            <a:r>
              <a:rPr lang="cs-CZ" sz="1800" dirty="0">
                <a:solidFill>
                  <a:schemeClr val="tx1"/>
                </a:solidFill>
              </a:rPr>
              <a:t>zajistit dostatek personálu pro zajištění pohotovosti v požadovaném rozsahu?</a:t>
            </a:r>
          </a:p>
          <a:p>
            <a:pPr lvl="1" algn="just"/>
            <a:r>
              <a:rPr lang="cs-CZ" sz="1800" dirty="0">
                <a:solidFill>
                  <a:schemeClr val="tx1"/>
                </a:solidFill>
              </a:rPr>
              <a:t>Zajistit požadavek na zajištění logistiky pohonných hmot?</a:t>
            </a:r>
          </a:p>
          <a:p>
            <a:pPr algn="just"/>
            <a:r>
              <a:rPr lang="cs-CZ" dirty="0">
                <a:solidFill>
                  <a:schemeClr val="tx1"/>
                </a:solidFill>
              </a:rPr>
              <a:t>b) Doba plnění zakázky – je navržená délka kontraktu relevantní z hlediska možnosti podání racionální cenové nabídky?</a:t>
            </a:r>
          </a:p>
          <a:p>
            <a:pPr algn="just"/>
            <a:r>
              <a:rPr lang="cs-CZ" dirty="0">
                <a:solidFill>
                  <a:schemeClr val="tx1"/>
                </a:solidFill>
              </a:rPr>
              <a:t>c) Otázka na možné rostoucí náklady (inflace, energie, doprava)</a:t>
            </a:r>
          </a:p>
          <a:p>
            <a:pPr algn="just"/>
            <a:r>
              <a:rPr lang="cs-CZ" dirty="0">
                <a:solidFill>
                  <a:schemeClr val="tx1"/>
                </a:solidFill>
              </a:rPr>
              <a:t>d) Předpokládaná hodnota veřejné zakázky? Bylo by možné do 31. 12. 2022 zaslat nezávaznou cenovou nabídku, za kterou by bylo možné veřejnou zakázku realizovat? </a:t>
            </a:r>
          </a:p>
          <a:p>
            <a:pPr algn="just"/>
            <a:r>
              <a:rPr lang="cs-CZ" dirty="0">
                <a:solidFill>
                  <a:schemeClr val="tx1"/>
                </a:solidFill>
              </a:rPr>
              <a:t>e) Prokazování kvalifikace – existují výhrady vůči požadovanému rozsahu kvalifikace? </a:t>
            </a:r>
          </a:p>
          <a:p>
            <a:pPr algn="just"/>
            <a:r>
              <a:rPr lang="cs-CZ" dirty="0">
                <a:solidFill>
                  <a:schemeClr val="tx1"/>
                </a:solidFill>
              </a:rPr>
              <a:t>f) Hodnocení nabídek – ekonomická výhodnost nabídek podle nejvýhodnějšího poměru nabídkové ceny a kvality – identifikujete zásadní vady navrženého způsobu hodnocení?</a:t>
            </a: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546293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2004969" y="2357306"/>
            <a:ext cx="10374786" cy="1357719"/>
          </a:xfrm>
        </p:spPr>
        <p:txBody>
          <a:bodyPr>
            <a:normAutofit/>
          </a:bodyPr>
          <a:lstStyle/>
          <a:p>
            <a:pPr>
              <a:lnSpc>
                <a:spcPct val="90000"/>
              </a:lnSpc>
            </a:pPr>
            <a:r>
              <a:rPr lang="cs-CZ" sz="4400" b="1" dirty="0">
                <a:solidFill>
                  <a:srgbClr val="90C226"/>
                </a:solidFill>
              </a:rPr>
              <a:t>Prostor pro dotazy účastníků</a:t>
            </a:r>
            <a:br>
              <a:rPr lang="cs-CZ" sz="2800" dirty="0"/>
            </a:br>
            <a:endParaRPr lang="cs-CZ" sz="28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005785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fontScale="90000"/>
          </a:bodyPr>
          <a:lstStyle/>
          <a:p>
            <a:r>
              <a:rPr lang="cs-CZ" b="1" dirty="0"/>
              <a:t>DĚKUJEME ZA ÚČAST </a:t>
            </a:r>
            <a:br>
              <a:rPr lang="cs-CZ" b="1" dirty="0"/>
            </a:br>
            <a:r>
              <a:rPr lang="cs-CZ" b="1" dirty="0"/>
              <a:t>NA PŘEDBĚŽNÉ</a:t>
            </a:r>
            <a:br>
              <a:rPr lang="cs-CZ" b="1" dirty="0"/>
            </a:br>
            <a:r>
              <a:rPr lang="cs-CZ" b="1" dirty="0"/>
              <a:t>TRŽNÍ KONZULTACI</a:t>
            </a:r>
          </a:p>
        </p:txBody>
      </p:sp>
      <p:sp>
        <p:nvSpPr>
          <p:cNvPr id="3" name="Podnadpis 2"/>
          <p:cNvSpPr>
            <a:spLocks noGrp="1"/>
          </p:cNvSpPr>
          <p:nvPr>
            <p:ph type="subTitle" idx="1"/>
          </p:nvPr>
        </p:nvSpPr>
        <p:spPr>
          <a:xfrm flipV="1">
            <a:off x="1394772" y="7185080"/>
            <a:ext cx="7766936" cy="45719"/>
          </a:xfrm>
        </p:spPr>
        <p:txBody>
          <a:bodyPr>
            <a:normAutofit fontScale="25000" lnSpcReduction="20000"/>
          </a:bodyPr>
          <a:lstStyle/>
          <a:p>
            <a:endParaRPr lang="cs-CZ" dirty="0"/>
          </a:p>
        </p:txBody>
      </p:sp>
      <p:pic>
        <p:nvPicPr>
          <p:cNvPr id="4" name="Obrázek 3"/>
          <p:cNvPicPr>
            <a:picLocks noChangeAspect="1"/>
          </p:cNvPicPr>
          <p:nvPr/>
        </p:nvPicPr>
        <p:blipFill>
          <a:blip r:embed="rId2"/>
          <a:stretch>
            <a:fillRect/>
          </a:stretch>
        </p:blipFill>
        <p:spPr>
          <a:xfrm>
            <a:off x="132790" y="5431412"/>
            <a:ext cx="2523963" cy="1426588"/>
          </a:xfrm>
          <a:prstGeom prst="rect">
            <a:avLst/>
          </a:prstGeom>
        </p:spPr>
      </p:pic>
    </p:spTree>
    <p:extLst>
      <p:ext uri="{BB962C8B-B14F-4D97-AF65-F5344CB8AC3E}">
        <p14:creationId xmlns:p14="http://schemas.microsoft.com/office/powerpoint/2010/main" val="3958108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1930400"/>
          </a:xfrm>
        </p:spPr>
        <p:txBody>
          <a:bodyPr>
            <a:normAutofit/>
          </a:bodyPr>
          <a:lstStyle/>
          <a:p>
            <a:pPr>
              <a:lnSpc>
                <a:spcPct val="90000"/>
              </a:lnSpc>
            </a:pPr>
            <a:br>
              <a:rPr lang="cs-CZ" sz="3200" b="1" dirty="0">
                <a:latin typeface="+mn-lt"/>
              </a:rPr>
            </a:br>
            <a:r>
              <a:rPr lang="cs-CZ" sz="3200" b="1" dirty="0">
                <a:latin typeface="+mn-lt"/>
              </a:rPr>
              <a:t>Úvodní informace </a:t>
            </a:r>
            <a:br>
              <a:rPr lang="cs-CZ" sz="3200" b="1" dirty="0">
                <a:latin typeface="+mn-lt"/>
              </a:rPr>
            </a:br>
            <a:r>
              <a:rPr lang="cs-CZ" sz="3200" b="1" dirty="0">
                <a:latin typeface="+mn-lt"/>
              </a:rPr>
              <a:t>o předběžné tržní konzultaci</a:t>
            </a:r>
            <a:br>
              <a:rPr lang="cs-CZ" sz="2000" b="1" dirty="0">
                <a:latin typeface="+mn-lt"/>
              </a:rPr>
            </a:br>
            <a:r>
              <a:rPr lang="cs-CZ" sz="2000" b="1" dirty="0">
                <a:latin typeface="+mn-lt"/>
              </a:rPr>
              <a:t>                                                             </a:t>
            </a:r>
            <a:endParaRPr lang="cs-CZ" sz="2000" i="1" dirty="0">
              <a:latin typeface="+mn-lt"/>
            </a:endParaRPr>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653308"/>
            <a:ext cx="10184243" cy="4831382"/>
          </a:xfrm>
        </p:spPr>
        <p:txBody>
          <a:bodyPr>
            <a:normAutofit/>
          </a:bodyPr>
          <a:lstStyle/>
          <a:p>
            <a:pPr>
              <a:lnSpc>
                <a:spcPct val="90000"/>
              </a:lnSpc>
              <a:spcBef>
                <a:spcPts val="600"/>
              </a:spcBef>
              <a:spcAft>
                <a:spcPts val="1200"/>
              </a:spcAft>
            </a:pPr>
            <a:r>
              <a:rPr lang="cs-CZ" sz="2000" dirty="0">
                <a:solidFill>
                  <a:schemeClr val="tx1"/>
                </a:solidFill>
                <a:latin typeface="Calibri" panose="020F0502020204030204" pitchFamily="34" charset="0"/>
                <a:cs typeface="Calibri" panose="020F0502020204030204" pitchFamily="34" charset="0"/>
              </a:rPr>
              <a:t>PTK – cíl připravit ZD k VZ a informovat dodavatele § 33 ZZVZ</a:t>
            </a:r>
          </a:p>
          <a:p>
            <a:pPr>
              <a:lnSpc>
                <a:spcPct val="90000"/>
              </a:lnSpc>
              <a:spcBef>
                <a:spcPts val="600"/>
              </a:spcBef>
              <a:spcAft>
                <a:spcPts val="1200"/>
              </a:spcAft>
            </a:pPr>
            <a:r>
              <a:rPr lang="cs-CZ" sz="2000" dirty="0">
                <a:solidFill>
                  <a:schemeClr val="tx1"/>
                </a:solidFill>
                <a:latin typeface="Calibri" panose="020F0502020204030204" pitchFamily="34" charset="0"/>
                <a:cs typeface="Calibri" panose="020F0502020204030204" pitchFamily="34" charset="0"/>
              </a:rPr>
              <a:t>Účast na PTK dodavatele nevylučuje z účasti v navazujícím zadávacím řízení, </a:t>
            </a:r>
            <a:r>
              <a:rPr lang="cs-CZ" sz="2000" i="0" u="none" strike="noStrike" baseline="0" dirty="0">
                <a:solidFill>
                  <a:schemeClr val="tx1"/>
                </a:solidFill>
                <a:latin typeface="Calibri" panose="020F0502020204030204" pitchFamily="34" charset="0"/>
                <a:cs typeface="Calibri" panose="020F0502020204030204" pitchFamily="34" charset="0"/>
              </a:rPr>
              <a:t>neúčast na PTK nevylučuje dodavatele z následující účasti v zadávacím řízení.</a:t>
            </a:r>
            <a:endParaRPr lang="cs-CZ" sz="2000" dirty="0">
              <a:solidFill>
                <a:schemeClr val="tx1"/>
              </a:solidFill>
              <a:latin typeface="Calibri" panose="020F0502020204030204" pitchFamily="34" charset="0"/>
              <a:cs typeface="Calibri" panose="020F0502020204030204" pitchFamily="34" charset="0"/>
            </a:endParaRPr>
          </a:p>
          <a:p>
            <a:pPr>
              <a:lnSpc>
                <a:spcPct val="90000"/>
              </a:lnSpc>
              <a:spcBef>
                <a:spcPts val="600"/>
              </a:spcBef>
              <a:spcAft>
                <a:spcPts val="1200"/>
              </a:spcAft>
            </a:pPr>
            <a:r>
              <a:rPr lang="cs-CZ" sz="2000" dirty="0">
                <a:solidFill>
                  <a:schemeClr val="tx1"/>
                </a:solidFill>
                <a:latin typeface="Calibri" panose="020F0502020204030204" pitchFamily="34" charset="0"/>
                <a:cs typeface="Calibri" panose="020F0502020204030204" pitchFamily="34" charset="0"/>
              </a:rPr>
              <a:t>Informace o PTK bude uvedena v zadávací dokumentaci</a:t>
            </a:r>
          </a:p>
          <a:p>
            <a:pPr>
              <a:lnSpc>
                <a:spcPct val="90000"/>
              </a:lnSpc>
              <a:spcBef>
                <a:spcPts val="600"/>
              </a:spcBef>
              <a:spcAft>
                <a:spcPts val="1200"/>
              </a:spcAft>
            </a:pPr>
            <a:r>
              <a:rPr lang="cs-CZ" sz="2000" dirty="0">
                <a:solidFill>
                  <a:schemeClr val="tx1"/>
                </a:solidFill>
                <a:latin typeface="Calibri" panose="020F0502020204030204" pitchFamily="34" charset="0"/>
                <a:cs typeface="Calibri" panose="020F0502020204030204" pitchFamily="34" charset="0"/>
              </a:rPr>
              <a:t>Z PTK bude pořízen audio a video záznam</a:t>
            </a:r>
          </a:p>
          <a:p>
            <a:pPr>
              <a:lnSpc>
                <a:spcPct val="90000"/>
              </a:lnSpc>
              <a:spcBef>
                <a:spcPts val="600"/>
              </a:spcBef>
              <a:spcAft>
                <a:spcPts val="1200"/>
              </a:spcAft>
            </a:pPr>
            <a:r>
              <a:rPr lang="cs-CZ" sz="2000" dirty="0">
                <a:solidFill>
                  <a:schemeClr val="tx1"/>
                </a:solidFill>
                <a:latin typeface="Calibri" panose="020F0502020204030204" pitchFamily="34" charset="0"/>
                <a:cs typeface="Calibri" panose="020F0502020204030204" pitchFamily="34" charset="0"/>
              </a:rPr>
              <a:t>Zápis z PTK bude zaslán všem účastníkům k odsouhlasení (5denní lhůta), poté bude zveřejněn</a:t>
            </a:r>
          </a:p>
          <a:p>
            <a:pPr>
              <a:lnSpc>
                <a:spcPct val="90000"/>
              </a:lnSpc>
              <a:spcBef>
                <a:spcPts val="600"/>
              </a:spcBef>
              <a:spcAft>
                <a:spcPts val="1200"/>
              </a:spcAft>
            </a:pPr>
            <a:r>
              <a:rPr lang="cs-CZ" sz="2000" dirty="0">
                <a:solidFill>
                  <a:schemeClr val="tx1"/>
                </a:solidFill>
                <a:latin typeface="Calibri" panose="020F0502020204030204" pitchFamily="34" charset="0"/>
                <a:cs typeface="Calibri" panose="020F0502020204030204" pitchFamily="34" charset="0"/>
              </a:rPr>
              <a:t>Zadavatel si vyhrazuje právo neodpovědět na dotaz</a:t>
            </a:r>
          </a:p>
          <a:p>
            <a:pPr>
              <a:lnSpc>
                <a:spcPct val="90000"/>
              </a:lnSpc>
              <a:spcBef>
                <a:spcPts val="600"/>
              </a:spcBef>
            </a:pPr>
            <a:r>
              <a:rPr lang="cs-CZ" sz="2000" dirty="0">
                <a:solidFill>
                  <a:schemeClr val="tx1"/>
                </a:solidFill>
                <a:latin typeface="Calibri" panose="020F0502020204030204" pitchFamily="34" charset="0"/>
                <a:cs typeface="Calibri" panose="020F0502020204030204" pitchFamily="34" charset="0"/>
              </a:rPr>
              <a:t>Podklady pro PTK jsou uveřejněny na profilu zadavatele:</a:t>
            </a:r>
          </a:p>
          <a:p>
            <a:pPr marL="0" indent="0">
              <a:lnSpc>
                <a:spcPct val="90000"/>
              </a:lnSpc>
              <a:spcBef>
                <a:spcPts val="600"/>
              </a:spcBef>
              <a:spcAft>
                <a:spcPts val="1200"/>
              </a:spcAft>
              <a:buNone/>
            </a:pPr>
            <a:r>
              <a:rPr lang="cs-CZ" sz="2000" dirty="0">
                <a:solidFill>
                  <a:schemeClr val="tx1"/>
                </a:solidFill>
                <a:latin typeface="Calibri" panose="020F0502020204030204" pitchFamily="34" charset="0"/>
                <a:cs typeface="Calibri" panose="020F0502020204030204" pitchFamily="34" charset="0"/>
              </a:rPr>
              <a:t>       https://zakazky.eagri.cz/publication_index.html</a:t>
            </a:r>
          </a:p>
          <a:p>
            <a:pPr>
              <a:lnSpc>
                <a:spcPct val="90000"/>
              </a:lnSpc>
              <a:spcBef>
                <a:spcPts val="600"/>
              </a:spcBef>
            </a:pPr>
            <a:r>
              <a:rPr lang="cs-CZ" sz="2000" dirty="0">
                <a:solidFill>
                  <a:schemeClr val="tx1"/>
                </a:solidFill>
                <a:latin typeface="Calibri" panose="020F0502020204030204" pitchFamily="34" charset="0"/>
                <a:cs typeface="Calibri" panose="020F0502020204030204" pitchFamily="34" charset="0"/>
              </a:rPr>
              <a:t>Zpětná vazba k PTK a podkladům písemně do 31. 12. 2022 na e-mail </a:t>
            </a:r>
            <a:r>
              <a:rPr lang="cs-CZ" sz="2000" dirty="0">
                <a:latin typeface="Calibri" panose="020F0502020204030204" pitchFamily="34" charset="0"/>
                <a:cs typeface="Calibri" panose="020F0502020204030204" pitchFamily="34" charset="0"/>
                <a:hlinkClick r:id="rId2"/>
              </a:rPr>
              <a:t>jiri.bily@mze.cz</a:t>
            </a:r>
            <a:endParaRPr lang="cs-CZ" sz="2000" dirty="0">
              <a:latin typeface="Calibri" panose="020F0502020204030204" pitchFamily="34" charset="0"/>
              <a:cs typeface="Calibri" panose="020F0502020204030204" pitchFamily="34"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222540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554182"/>
          </a:xfrm>
        </p:spPr>
        <p:txBody>
          <a:bodyPr>
            <a:normAutofit fontScale="90000"/>
          </a:bodyPr>
          <a:lstStyle/>
          <a:p>
            <a:pPr>
              <a:lnSpc>
                <a:spcPct val="90000"/>
              </a:lnSpc>
            </a:pPr>
            <a:br>
              <a:rPr lang="cs-CZ" b="1" dirty="0"/>
            </a:br>
            <a:r>
              <a:rPr lang="cs-CZ" b="1" dirty="0"/>
              <a:t>Předmět veřejné zakázky:</a:t>
            </a:r>
            <a:br>
              <a:rPr lang="cs-CZ" sz="1700" b="1" dirty="0"/>
            </a:br>
            <a:r>
              <a:rPr lang="cs-CZ" sz="1700" b="1" dirty="0"/>
              <a:t>                                                                                              </a:t>
            </a:r>
            <a:br>
              <a:rPr lang="cs-CZ" sz="1700" dirty="0"/>
            </a:br>
            <a:br>
              <a:rPr lang="cs-CZ" sz="1700" dirty="0"/>
            </a:br>
            <a:endParaRPr lang="cs-CZ" sz="17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055077"/>
            <a:ext cx="10409765" cy="5472332"/>
          </a:xfrm>
        </p:spPr>
        <p:txBody>
          <a:bodyPr>
            <a:normAutofit/>
          </a:bodyPr>
          <a:lstStyle/>
          <a:p>
            <a:pPr marL="0" indent="0">
              <a:lnSpc>
                <a:spcPct val="90000"/>
              </a:lnSpc>
              <a:buNone/>
            </a:pPr>
            <a:r>
              <a:rPr lang="cs-CZ" sz="2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letecké hasičské služby v letech 2023-2026</a:t>
            </a: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zahrnující</a:t>
            </a:r>
            <a:r>
              <a:rPr lang="cs-CZ" sz="1900" dirty="0">
                <a:solidFill>
                  <a:schemeClr val="tx1"/>
                </a:solidFill>
              </a:rPr>
              <a:t>:</a:t>
            </a:r>
            <a:br>
              <a:rPr lang="cs-CZ" sz="1500" b="1" u="sng" dirty="0">
                <a:solidFill>
                  <a:schemeClr val="tx1"/>
                </a:solidFill>
              </a:rPr>
            </a:br>
            <a:endParaRPr lang="cs-CZ" sz="1500" b="1" u="sng" dirty="0">
              <a:solidFill>
                <a:schemeClr val="tx1"/>
              </a:solidFill>
            </a:endParaRPr>
          </a:p>
          <a:p>
            <a:pPr marL="342900" lvl="0" indent="-342900" algn="just">
              <a:lnSpc>
                <a:spcPct val="115000"/>
              </a:lnSpc>
              <a:spcBef>
                <a:spcPts val="600"/>
              </a:spcBef>
              <a:buFont typeface="Symbol" panose="05050102010706020507" pitchFamily="18" charset="2"/>
              <a:buChar char=""/>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letecké techniky a personálu</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cs-CZ"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15000"/>
              </a:lnSpc>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Celkem musí být pro letecké hašení v rámci LHS k dispozici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minimálně 2 hasební letadla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(letadlo =</a:t>
            </a: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 letoun i vrtulník;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tzn. 2 letouny nebo 2 vrtulníky nebo kombinace letounu </a:t>
            </a:r>
            <a:b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vrtulníku). </a:t>
            </a:r>
            <a:endParaRPr lang="cs-CZ"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15000"/>
              </a:lnSpc>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Počet letadel a jejich umístění (tj. umístění základen LHS) volí uchazeč tak, aby bylo umožněno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nasazení alespoň jednoho kusu letecké techniky kdekoli na území České republiky, a to do jedné hodiny letu od vzletu letadla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 splnění této podmínky </a:t>
            </a:r>
            <a:b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 případě poruchy některého z letadel musí mít provozovatel zajištěno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alespoň jedno záložní letadlo</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cs-CZ"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15000"/>
              </a:lnSpc>
              <a:spcAft>
                <a:spcPts val="600"/>
              </a:spcAft>
              <a:buFont typeface="Courier New" panose="02070309020205020404" pitchFamily="49" charset="0"/>
              <a:buChar char="o"/>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Počet leteckého personálu (pilotů) musí odpovídat počtu a typu letadel, stanoveným požadavkům na dobu pohotovosti a požadavkům vyplývajícím z platné legislativy.</a:t>
            </a:r>
            <a:endPar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cs-CZ" sz="1500" dirty="0"/>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40251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554182"/>
          </a:xfrm>
        </p:spPr>
        <p:txBody>
          <a:bodyPr>
            <a:normAutofit fontScale="90000"/>
          </a:bodyPr>
          <a:lstStyle/>
          <a:p>
            <a:pPr>
              <a:lnSpc>
                <a:spcPct val="90000"/>
              </a:lnSpc>
            </a:pPr>
            <a:br>
              <a:rPr lang="cs-CZ" b="1" dirty="0"/>
            </a:br>
            <a:r>
              <a:rPr lang="cs-CZ" b="1" dirty="0"/>
              <a:t>Předmět veřejné zakázky:</a:t>
            </a:r>
            <a:br>
              <a:rPr lang="cs-CZ" sz="1700" b="1" dirty="0"/>
            </a:br>
            <a:r>
              <a:rPr lang="cs-CZ" sz="1700" b="1" dirty="0"/>
              <a:t>                                                                                              </a:t>
            </a:r>
            <a:br>
              <a:rPr lang="cs-CZ" sz="1700" dirty="0"/>
            </a:br>
            <a:br>
              <a:rPr lang="cs-CZ" sz="1700" dirty="0"/>
            </a:br>
            <a:endParaRPr lang="cs-CZ" sz="17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055077"/>
            <a:ext cx="10409765" cy="5472332"/>
          </a:xfrm>
        </p:spPr>
        <p:txBody>
          <a:bodyPr>
            <a:normAutofit/>
          </a:bodyPr>
          <a:lstStyle/>
          <a:p>
            <a:pPr marL="342900" lvl="0" indent="-342900" algn="just">
              <a:lnSpc>
                <a:spcPct val="115000"/>
              </a:lnSpc>
              <a:spcBef>
                <a:spcPts val="600"/>
              </a:spcBef>
              <a:buFont typeface="Symbol" panose="05050102010706020507" pitchFamily="18" charset="2"/>
              <a:buChar char=""/>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letecké techniky a personálu</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cs-CZ"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15000"/>
              </a:lnSpc>
              <a:spcAft>
                <a:spcPts val="600"/>
              </a:spcAft>
              <a:buFont typeface="Courier New" panose="02070309020205020404" pitchFamily="49" charset="0"/>
              <a:buChar char="o"/>
            </a:pP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Každé hasební letadlo musí být schopno nést min. 2500 litrů vody</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 to buď v integrované nádrži letounu nebo ve vaku pod vrtulníkem.</a:t>
            </a:r>
          </a:p>
          <a:p>
            <a:pPr marL="742950" lvl="1" indent="-285750" algn="just">
              <a:lnSpc>
                <a:spcPct val="115000"/>
              </a:lnSpc>
              <a:spcAft>
                <a:spcPts val="600"/>
              </a:spcAft>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Letecká technika musí být vybavena nezbytnými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prostředky pro letecké hašení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(např. vak apod..) a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komunikačními prostředky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komunikaci v pásmu leteckého provozu </a:t>
            </a:r>
            <a:b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komunikaci s jednotkami požární ochrany (PO)</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p>
            <a:pPr marL="457200" lvl="1" indent="0" algn="just">
              <a:lnSpc>
                <a:spcPct val="115000"/>
              </a:lnSpc>
              <a:spcAft>
                <a:spcPts val="600"/>
              </a:spcAft>
              <a:buNone/>
            </a:pP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(Pozn: Pro komunikaci s jednotkami PO a Leteckou službou Policie ČR se primárně používá 	radiostanice provozovaná v digitální radiové síti PEGAS. Pro záložní spojení s velitelem 	zásahu radiostanice provozovaná v síti jednotek PO v pásmu 160 </a:t>
            </a:r>
            <a:r>
              <a:rPr lang="cs-CZ" sz="2000" i="1"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Mhz</a:t>
            </a:r>
            <a:r>
              <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Zapůjčení 	komunikačních prostředků provozovateli, včetně nezbytného školení a stanovení pravidel 	používání, zajistí Hasičský záchranný sbor ČR.</a:t>
            </a:r>
          </a:p>
          <a:p>
            <a:pPr marL="0" indent="0">
              <a:buNone/>
            </a:pPr>
            <a:endParaRPr lang="cs-CZ" sz="1500" dirty="0"/>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460301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554182"/>
          </a:xfrm>
        </p:spPr>
        <p:txBody>
          <a:bodyPr>
            <a:normAutofit fontScale="90000"/>
          </a:bodyPr>
          <a:lstStyle/>
          <a:p>
            <a:pPr>
              <a:lnSpc>
                <a:spcPct val="90000"/>
              </a:lnSpc>
            </a:pPr>
            <a:br>
              <a:rPr lang="cs-CZ" b="1" dirty="0"/>
            </a:br>
            <a:r>
              <a:rPr lang="cs-CZ" b="1" dirty="0"/>
              <a:t>Předmět veřejné zakázky:</a:t>
            </a:r>
            <a:br>
              <a:rPr lang="cs-CZ" sz="1700" b="1" dirty="0"/>
            </a:br>
            <a:r>
              <a:rPr lang="cs-CZ" sz="1700" b="1" dirty="0"/>
              <a:t>                                                                                              </a:t>
            </a:r>
            <a:br>
              <a:rPr lang="cs-CZ" sz="1700" dirty="0"/>
            </a:br>
            <a:br>
              <a:rPr lang="cs-CZ" sz="1700" dirty="0"/>
            </a:br>
            <a:endParaRPr lang="cs-CZ" sz="17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055077"/>
            <a:ext cx="10409765" cy="5472332"/>
          </a:xfrm>
        </p:spPr>
        <p:txBody>
          <a:bodyPr>
            <a:normAutofit/>
          </a:bodyPr>
          <a:lstStyle/>
          <a:p>
            <a:pPr marL="342900" lvl="0" indent="-342900" algn="just">
              <a:lnSpc>
                <a:spcPct val="115000"/>
              </a:lnSpc>
              <a:spcBef>
                <a:spcPts val="600"/>
              </a:spcBef>
              <a:buFont typeface="Symbol" panose="05050102010706020507" pitchFamily="18" charset="2"/>
              <a:buChar char=""/>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pohotovosti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(připravenosti) letecké techniky a personálu k leteckému hašení lesních požárů:</a:t>
            </a:r>
          </a:p>
          <a:p>
            <a:pPr marL="742950" lvl="1" indent="-285750" algn="just">
              <a:lnSpc>
                <a:spcPct val="115000"/>
              </a:lnSpc>
              <a:spcAft>
                <a:spcPts val="600"/>
              </a:spcAft>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 období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od 1.4. do 31.10.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každého roku plnění, a to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každý kalendářní den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 době </a:t>
            </a:r>
            <a:r>
              <a:rPr lang="cs-CZ"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od 9 hod. do 18:00-20:10 hod</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dle roční doby (bude přesně stanoveno v zadávacích podmínkách).</a:t>
            </a:r>
          </a:p>
          <a:p>
            <a:pPr marL="457200" lvl="1" indent="0" algn="just">
              <a:lnSpc>
                <a:spcPct val="115000"/>
              </a:lnSpc>
              <a:spcAft>
                <a:spcPts val="600"/>
              </a:spcAft>
              <a:buNone/>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cs-CZ"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Pozn. v roce 2023 zahájení pohotovosti pravděpodobně později s ohledem na termín 	vypsání veřejné zakázky.</a:t>
            </a:r>
            <a:endParaRPr lang="cs-CZ" sz="20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15000"/>
              </a:lnSpc>
              <a:spcBef>
                <a:spcPts val="600"/>
              </a:spcBef>
              <a:spcAft>
                <a:spcPts val="600"/>
              </a:spcAft>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Personál </a:t>
            </a: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stanice (základny) LHS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musí být v době letové pohotovosti ve službě, dosažitelný na telefonních číslech stanice LHS, a schopen provést hasební lety.</a:t>
            </a:r>
            <a:endPar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lvl="1" algn="just">
              <a:lnSpc>
                <a:spcPct val="115000"/>
              </a:lnSpc>
              <a:spcBef>
                <a:spcPts val="600"/>
              </a:spcBef>
              <a:spcAft>
                <a:spcPts val="600"/>
              </a:spcAft>
              <a:buFont typeface="Courier New" panose="02070309020205020404" pitchFamily="49" charset="0"/>
              <a:buChar char="o"/>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Činnost personálu LHS vedoucí ke vzletu letadel musí být zahájena nejdéle do 5 minut po vyžádání letadla a </a:t>
            </a:r>
            <a:r>
              <a:rPr lang="cs-CZ" sz="20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vzlet musí být uskutečněn do 15 minut </a:t>
            </a: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po vyžádání letadla k provedení hasebního letu i v případě, že je letadlo využíváno k jiné činnosti.</a:t>
            </a:r>
          </a:p>
          <a:p>
            <a:pPr lvl="1" algn="just">
              <a:lnSpc>
                <a:spcPct val="115000"/>
              </a:lnSpc>
              <a:spcBef>
                <a:spcPts val="600"/>
              </a:spcBef>
              <a:spcAft>
                <a:spcPts val="600"/>
              </a:spcAft>
              <a:buFont typeface="Courier New" panose="02070309020205020404" pitchFamily="49" charset="0"/>
              <a:buChar char="o"/>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Personál LHS (posádky hasebních letadel) musí každoročně absolvovat </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proškolení ze strany Hasičského záchranného sboru ČR před zahájením období letové pohotovosti. </a:t>
            </a:r>
            <a:endParaRPr lang="cs-CZ"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25603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554182"/>
          </a:xfrm>
        </p:spPr>
        <p:txBody>
          <a:bodyPr>
            <a:normAutofit fontScale="90000"/>
          </a:bodyPr>
          <a:lstStyle/>
          <a:p>
            <a:pPr>
              <a:lnSpc>
                <a:spcPct val="90000"/>
              </a:lnSpc>
            </a:pPr>
            <a:br>
              <a:rPr lang="cs-CZ" b="1" dirty="0"/>
            </a:br>
            <a:r>
              <a:rPr lang="cs-CZ" b="1" dirty="0"/>
              <a:t>Předmět veřejné zakázky:</a:t>
            </a:r>
            <a:br>
              <a:rPr lang="cs-CZ" sz="1700" b="1" dirty="0"/>
            </a:br>
            <a:r>
              <a:rPr lang="cs-CZ" sz="1700" b="1" dirty="0"/>
              <a:t>                                                                                              </a:t>
            </a:r>
            <a:br>
              <a:rPr lang="cs-CZ" sz="1700" dirty="0"/>
            </a:br>
            <a:br>
              <a:rPr lang="cs-CZ" sz="1700" dirty="0"/>
            </a:br>
            <a:endParaRPr lang="cs-CZ" sz="17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055077"/>
            <a:ext cx="10409765" cy="5472332"/>
          </a:xfrm>
        </p:spPr>
        <p:txBody>
          <a:bodyPr>
            <a:normAutofit/>
          </a:bodyPr>
          <a:lstStyle/>
          <a:p>
            <a:pPr marL="342900" lvl="0" indent="-342900" algn="just">
              <a:lnSpc>
                <a:spcPct val="115000"/>
              </a:lnSpc>
              <a:spcBef>
                <a:spcPts val="600"/>
              </a:spcBef>
              <a:buFont typeface="Symbol" panose="05050102010706020507" pitchFamily="18" charset="2"/>
              <a:buChar char=""/>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leteckého hašení lesních požárů </a:t>
            </a:r>
          </a:p>
          <a:p>
            <a:pPr lvl="1" indent="-342900" algn="just">
              <a:lnSpc>
                <a:spcPct val="115000"/>
              </a:lnSpc>
              <a:spcBef>
                <a:spcPts val="600"/>
              </a:spcBef>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výhradně na pokyn Národního operačního a informačního střediska Hasičského záchranného sboru ČR </a:t>
            </a:r>
          </a:p>
          <a:p>
            <a:pPr lvl="1" indent="-342900" algn="just">
              <a:lnSpc>
                <a:spcPct val="115000"/>
              </a:lnSpc>
              <a:spcBef>
                <a:spcPts val="600"/>
              </a:spcBef>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max. rozsah až 1200 letových hodin/4 roky</a:t>
            </a:r>
          </a:p>
          <a:p>
            <a:pPr marL="342900" lvl="0" indent="-342900" algn="just">
              <a:lnSpc>
                <a:spcPct val="115000"/>
              </a:lnSpc>
              <a:buFont typeface="Symbol" panose="05050102010706020507" pitchFamily="18" charset="2"/>
              <a:buChar char=""/>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nácviků leteckého hašení </a:t>
            </a:r>
          </a:p>
          <a:p>
            <a:pPr lvl="1" indent="-342900" algn="just">
              <a:lnSpc>
                <a:spcPct val="115000"/>
              </a:lnSpc>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výhradně na pokyn Hasičského záchranného sboru ČR </a:t>
            </a:r>
          </a:p>
          <a:p>
            <a:pPr lvl="1" indent="-342900" algn="just">
              <a:lnSpc>
                <a:spcPct val="115000"/>
              </a:lnSpc>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 součinnosti s jednotkami požární ochrany Hasičského záchranného sboru ČR</a:t>
            </a:r>
          </a:p>
          <a:p>
            <a:pPr lvl="1" indent="-342900" algn="just">
              <a:lnSpc>
                <a:spcPct val="115000"/>
              </a:lnSpc>
              <a:buFont typeface="Courier New" panose="02070309020205020404" pitchFamily="49" charset="0"/>
              <a:buChar char="o"/>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m</a:t>
            </a: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ax. rozsah až 84 letových hodin/rok, na předem domluvených letištích v rámci ČR</a:t>
            </a:r>
          </a:p>
          <a:p>
            <a:pPr marL="342900" lvl="0" indent="-342900" algn="just">
              <a:lnSpc>
                <a:spcPct val="115000"/>
              </a:lnSpc>
              <a:spcAft>
                <a:spcPts val="600"/>
              </a:spcAft>
              <a:buFont typeface="Symbol" panose="05050102010706020507" pitchFamily="18" charset="2"/>
              <a:buChar char=""/>
            </a:pPr>
            <a:endParaRPr lang="cs-CZ"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539521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554182"/>
          </a:xfrm>
        </p:spPr>
        <p:txBody>
          <a:bodyPr>
            <a:normAutofit fontScale="90000"/>
          </a:bodyPr>
          <a:lstStyle/>
          <a:p>
            <a:pPr>
              <a:lnSpc>
                <a:spcPct val="90000"/>
              </a:lnSpc>
            </a:pPr>
            <a:br>
              <a:rPr lang="cs-CZ" b="1" dirty="0"/>
            </a:br>
            <a:r>
              <a:rPr lang="cs-CZ" b="1" dirty="0"/>
              <a:t>Předmět veřejné zakázky:</a:t>
            </a:r>
            <a:br>
              <a:rPr lang="cs-CZ" sz="1700" b="1" dirty="0"/>
            </a:br>
            <a:r>
              <a:rPr lang="cs-CZ" sz="1700" b="1" dirty="0"/>
              <a:t>                                                                                              </a:t>
            </a:r>
            <a:br>
              <a:rPr lang="cs-CZ" sz="1700" dirty="0"/>
            </a:br>
            <a:br>
              <a:rPr lang="cs-CZ" sz="1700" dirty="0"/>
            </a:br>
            <a:endParaRPr lang="cs-CZ" sz="17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055077"/>
            <a:ext cx="10409765" cy="5472332"/>
          </a:xfrm>
        </p:spPr>
        <p:txBody>
          <a:bodyPr>
            <a:normAutofit/>
          </a:bodyPr>
          <a:lstStyle/>
          <a:p>
            <a:pPr marL="342900" lvl="0" indent="-342900" algn="just">
              <a:lnSpc>
                <a:spcPct val="115000"/>
              </a:lnSpc>
              <a:spcAft>
                <a:spcPts val="600"/>
              </a:spcAft>
              <a:buFont typeface="Symbol" panose="05050102010706020507" pitchFamily="18" charset="2"/>
              <a:buChar char=""/>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zajištění zásobování letadel pohonnými hmotami v místě nasazení letadel </a:t>
            </a:r>
          </a:p>
          <a:p>
            <a:pPr lvl="1" algn="just">
              <a:lnSpc>
                <a:spcPct val="115000"/>
              </a:lnSpc>
              <a:spcAft>
                <a:spcPts val="600"/>
              </a:spcAft>
              <a:buFont typeface="Courier New" panose="02070309020205020404" pitchFamily="49" charset="0"/>
              <a:buChar char="o"/>
            </a:pP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Provozovatel LHS musí mít zajištěny kapacity pro zásobování letadel pohonnými hmotami </a:t>
            </a:r>
            <a:b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r>
              <a:rPr lang="cs-CZ"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v místě nasazení letadel (nejbližší vhodné letiště). </a:t>
            </a:r>
          </a:p>
          <a:p>
            <a:pPr marL="457200" lvl="1" indent="0" algn="just">
              <a:lnSpc>
                <a:spcPct val="115000"/>
              </a:lnSpc>
              <a:spcAft>
                <a:spcPts val="600"/>
              </a:spcAft>
              <a:buNone/>
            </a:pPr>
            <a:r>
              <a:rPr lang="cs-CZ"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	Pozn.: Doplňování pohonných hmot musí mít dodavatel zajištěno smluvně buď na 	nejbližším letišti (doloží smlouvou s dodavatelem pohonných hmot nebo provozovatelem 	letiště) nebo na jiném místě z cisterny (doloží smlouvou s dopravcem pohonných hmot). </a:t>
            </a:r>
          </a:p>
          <a:p>
            <a:pPr lvl="1" algn="just">
              <a:lnSpc>
                <a:spcPct val="115000"/>
              </a:lnSpc>
              <a:spcAft>
                <a:spcPts val="600"/>
              </a:spcAft>
              <a:buFont typeface="Courier New" panose="02070309020205020404" pitchFamily="49" charset="0"/>
              <a:buChar char="o"/>
            </a:pP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Doba přerušení hasebních prací z důvodu doplňování pohonných hmot nesmí být na dobu delší než je čas potřebný pro doplnění nádrže a související úkony (kontrola letadla apod.) </a:t>
            </a:r>
            <a:b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cs-CZ"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musí činit maximálně 90 minut.)</a:t>
            </a:r>
            <a:endParaRPr lang="cs-CZ" sz="24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600"/>
              </a:spcAft>
              <a:buFont typeface="Symbol" panose="05050102010706020507" pitchFamily="18" charset="2"/>
              <a:buChar char=""/>
            </a:pPr>
            <a:endParaRPr lang="cs-CZ"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515647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p:cNvSpPr>
            <a:spLocks noGrp="1"/>
          </p:cNvSpPr>
          <p:nvPr>
            <p:ph type="title"/>
          </p:nvPr>
        </p:nvSpPr>
        <p:spPr>
          <a:xfrm>
            <a:off x="1333502" y="0"/>
            <a:ext cx="8596668" cy="554182"/>
          </a:xfrm>
        </p:spPr>
        <p:txBody>
          <a:bodyPr>
            <a:normAutofit fontScale="90000"/>
          </a:bodyPr>
          <a:lstStyle/>
          <a:p>
            <a:pPr>
              <a:lnSpc>
                <a:spcPct val="90000"/>
              </a:lnSpc>
            </a:pPr>
            <a:br>
              <a:rPr lang="cs-CZ" b="1" dirty="0"/>
            </a:br>
            <a:r>
              <a:rPr lang="cs-CZ" b="1" dirty="0"/>
              <a:t>Předmět veřejné zakázky:</a:t>
            </a:r>
            <a:br>
              <a:rPr lang="cs-CZ" sz="1700" b="1" dirty="0"/>
            </a:br>
            <a:r>
              <a:rPr lang="cs-CZ" sz="1700" b="1" dirty="0"/>
              <a:t>                                                                                              </a:t>
            </a:r>
            <a:br>
              <a:rPr lang="cs-CZ" sz="1700" dirty="0"/>
            </a:br>
            <a:br>
              <a:rPr lang="cs-CZ" sz="1700" dirty="0"/>
            </a:br>
            <a:endParaRPr lang="cs-CZ" sz="1700" dirty="0"/>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Zástupný symbol pro obsah 2"/>
          <p:cNvSpPr>
            <a:spLocks noGrp="1"/>
          </p:cNvSpPr>
          <p:nvPr>
            <p:ph idx="1"/>
          </p:nvPr>
        </p:nvSpPr>
        <p:spPr>
          <a:xfrm>
            <a:off x="1333501" y="1055077"/>
            <a:ext cx="10409765" cy="5472332"/>
          </a:xfrm>
        </p:spPr>
        <p:txBody>
          <a:bodyPr>
            <a:normAutofit/>
          </a:bodyPr>
          <a:lstStyle/>
          <a:p>
            <a:pPr marL="0" lvl="0" indent="0" algn="just">
              <a:lnSpc>
                <a:spcPct val="115000"/>
              </a:lnSpc>
              <a:spcAft>
                <a:spcPts val="600"/>
              </a:spcAft>
              <a:buNone/>
            </a:pPr>
            <a:r>
              <a:rPr lang="cs-CZ" sz="2000" b="1" u="sng"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Další informace k předmětu plnění</a:t>
            </a:r>
          </a:p>
          <a:p>
            <a:pPr algn="just">
              <a:lnSpc>
                <a:spcPct val="115000"/>
              </a:lnSpc>
              <a:spcAft>
                <a:spcPts val="600"/>
              </a:spcAft>
              <a:buFont typeface="Arial" panose="020B0604020202020204" pitchFamily="34" charset="0"/>
              <a:buChar char="•"/>
            </a:pP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Plnění bude realizováno </a:t>
            </a:r>
            <a:r>
              <a:rPr lang="cs-CZ" sz="2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 souladu s platnou legislativou České republiky</a:t>
            </a: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zejména v souladu s požadavky zákona č. 49/1997 Sb., o civilním letectví ve znění pozdějších předpisů, a dalších předpisů z oblasti bezpečnosti leteckého povozu pro zajištění služby leteckého hašení (zejména </a:t>
            </a:r>
            <a:r>
              <a:rPr lang="cs-CZ" sz="22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vyhl</a:t>
            </a: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č. 466/2006 o bezpečnostní letové normě, ve znění pozdějších předpisů).</a:t>
            </a:r>
          </a:p>
          <a:p>
            <a:pPr algn="just">
              <a:lnSpc>
                <a:spcPct val="115000"/>
              </a:lnSpc>
              <a:spcAft>
                <a:spcPts val="600"/>
              </a:spcAft>
              <a:buFont typeface="Arial" panose="020B0604020202020204" pitchFamily="34" charset="0"/>
              <a:buChar char="•"/>
            </a:pPr>
            <a:r>
              <a:rPr lang="cs-CZ" sz="2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Předmět plnění bude Zhotovitelem poskytován </a:t>
            </a:r>
            <a:r>
              <a:rPr lang="cs-CZ" sz="2200" b="1" dirty="0">
                <a:solidFill>
                  <a:schemeClr val="tx1"/>
                </a:solidFill>
                <a:effectLst/>
                <a:latin typeface="Calibri" panose="020F0502020204030204" pitchFamily="34" charset="0"/>
                <a:ea typeface="Calibri" panose="020F0502020204030204" pitchFamily="34" charset="0"/>
                <a:cs typeface="Arial" panose="020B0604020202020204" pitchFamily="34" charset="0"/>
              </a:rPr>
              <a:t>v českém jazyce </a:t>
            </a:r>
            <a:r>
              <a:rPr lang="cs-CZ" sz="2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a:t>
            </a:r>
            <a:r>
              <a:rPr lang="cs-CZ" sz="22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osobní a telefonická komunikace, písemná korespondence, veškeré Objednatelem požadované listinné výstupy Zhotovitele, a to po celou dobu trvání předmětu plnění), </a:t>
            </a:r>
            <a:r>
              <a:rPr lang="cs-CZ" sz="2200" b="1"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s výjimkou komunikace pilotů Zhotovitele se složkami Hasičského záchranného sboru ČR, kdy je možná komunikace i v anglickém jazyce.</a:t>
            </a:r>
          </a:p>
          <a:p>
            <a:pPr algn="just">
              <a:lnSpc>
                <a:spcPct val="115000"/>
              </a:lnSpc>
              <a:spcAft>
                <a:spcPts val="600"/>
              </a:spcAft>
              <a:buFont typeface="Arial" panose="020B0604020202020204" pitchFamily="34" charset="0"/>
              <a:buChar char="•"/>
            </a:pP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Místem plnění veřejné zakázky je </a:t>
            </a:r>
            <a:r>
              <a:rPr lang="cs-CZ" sz="2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území České republiky</a:t>
            </a:r>
            <a:r>
              <a:rPr lang="cs-CZ" sz="2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cs-CZ" sz="2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46050836"/>
      </p:ext>
    </p:extLst>
  </p:cSld>
  <p:clrMapOvr>
    <a:masterClrMapping/>
  </p:clrMapOvr>
</p:sld>
</file>

<file path=ppt/theme/theme1.xml><?xml version="1.0" encoding="utf-8"?>
<a:theme xmlns:a="http://schemas.openxmlformats.org/drawingml/2006/main" name="Fazeta">
  <a:themeElements>
    <a:clrScheme name="Faz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z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z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4318</TotalTime>
  <Words>2958</Words>
  <Application>Microsoft Office PowerPoint</Application>
  <PresentationFormat>Širokoúhlá obrazovka</PresentationFormat>
  <Paragraphs>218</Paragraphs>
  <Slides>25</Slides>
  <Notes>0</Notes>
  <HiddenSlides>0</HiddenSlides>
  <MMClips>0</MMClips>
  <ScaleCrop>false</ScaleCrop>
  <HeadingPairs>
    <vt:vector size="8" baseType="variant">
      <vt:variant>
        <vt:lpstr>Použitá písma</vt:lpstr>
      </vt:variant>
      <vt:variant>
        <vt:i4>7</vt:i4>
      </vt:variant>
      <vt:variant>
        <vt:lpstr>Motiv</vt:lpstr>
      </vt:variant>
      <vt:variant>
        <vt:i4>1</vt:i4>
      </vt:variant>
      <vt:variant>
        <vt:lpstr>Vložené servery OLE</vt:lpstr>
      </vt:variant>
      <vt:variant>
        <vt:i4>2</vt:i4>
      </vt:variant>
      <vt:variant>
        <vt:lpstr>Nadpisy snímků</vt:lpstr>
      </vt:variant>
      <vt:variant>
        <vt:i4>25</vt:i4>
      </vt:variant>
    </vt:vector>
  </HeadingPairs>
  <TitlesOfParts>
    <vt:vector size="35" baseType="lpstr">
      <vt:lpstr>Arial</vt:lpstr>
      <vt:lpstr>Calibri</vt:lpstr>
      <vt:lpstr>Courier New</vt:lpstr>
      <vt:lpstr>Symbol</vt:lpstr>
      <vt:lpstr>Trebuchet MS</vt:lpstr>
      <vt:lpstr>Wingdings</vt:lpstr>
      <vt:lpstr>Wingdings 3</vt:lpstr>
      <vt:lpstr>Fazeta</vt:lpstr>
      <vt:lpstr>Document</vt:lpstr>
      <vt:lpstr>Dokument Microsoft Wordu</vt:lpstr>
      <vt:lpstr> PŘEDBĚŽNÁ TRŽNÍ KONZULTACE</vt:lpstr>
      <vt:lpstr> PROGRAM</vt:lpstr>
      <vt:lpstr> Úvodní informace  o předběžné tržní konzultaci                                                              </vt:lpstr>
      <vt:lpstr> Předmět veřejné zakázky:                                                                                                 </vt:lpstr>
      <vt:lpstr> Předmět veřejné zakázky:                                                                                                 </vt:lpstr>
      <vt:lpstr> Předmět veřejné zakázky:                                                                                                 </vt:lpstr>
      <vt:lpstr> Předmět veřejné zakázky:                                                                                                 </vt:lpstr>
      <vt:lpstr> Předmět veřejné zakázky:                                                                                                 </vt:lpstr>
      <vt:lpstr> Předmět veřejné zakázky:                                                                                                 </vt:lpstr>
      <vt:lpstr> Zadávací podmínky:  Detaily veřejné zakázky </vt:lpstr>
      <vt:lpstr> Zadávací podmínky: Požadavky na kvalifikaci dodavatele </vt:lpstr>
      <vt:lpstr> Zadávací podmínky: Požadavky na kvalifikaci dodavatele </vt:lpstr>
      <vt:lpstr> Zadávací podmínky: Požadavky na kvalifikaci dodavatele </vt:lpstr>
      <vt:lpstr> Zadávací podmínky: Požadavky na kvalifikaci dodavatele </vt:lpstr>
      <vt:lpstr> Zadávací podmínky: Hodnocení nabídek</vt:lpstr>
      <vt:lpstr> Zadávací podmínky: Hodnocení nabídek</vt:lpstr>
      <vt:lpstr> Zadávací podmínky: Hodnocení nabídek</vt:lpstr>
      <vt:lpstr> Zadávací podmínky: Hodnocení nabídek</vt:lpstr>
      <vt:lpstr> Zadávací podmínky: Hodnocení nabídek</vt:lpstr>
      <vt:lpstr> Zadávací podmínky: Hodnocení nabídek</vt:lpstr>
      <vt:lpstr> Zadávací podmínky: Hodnocení nabídek</vt:lpstr>
      <vt:lpstr> Zadávací podmínky: Hodnocení nabídek</vt:lpstr>
      <vt:lpstr> Otázky zadavatele</vt:lpstr>
      <vt:lpstr>Prostor pro dotazy účastníků </vt:lpstr>
      <vt:lpstr>DĚKUJEME ZA ÚČAST  NA PŘEDBĚŽNÉ TRŽNÍ KONZULTACI</vt:lpstr>
    </vt:vector>
  </TitlesOfParts>
  <Company>MZe ČR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PŘEDBĚŽNÁ TRŽNÍ KONZULTACE</dc:title>
  <dc:creator>Šindelková Tereza</dc:creator>
  <cp:lastModifiedBy>Bílý Jiří</cp:lastModifiedBy>
  <cp:revision>70</cp:revision>
  <dcterms:created xsi:type="dcterms:W3CDTF">2022-01-10T09:47:59Z</dcterms:created>
  <dcterms:modified xsi:type="dcterms:W3CDTF">2022-12-05T09:14:12Z</dcterms:modified>
</cp:coreProperties>
</file>