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72" r:id="rId2"/>
    <p:sldMasterId id="2147483660" r:id="rId3"/>
  </p:sldMasterIdLst>
  <p:notesMasterIdLst>
    <p:notesMasterId r:id="rId41"/>
  </p:notesMasterIdLst>
  <p:handoutMasterIdLst>
    <p:handoutMasterId r:id="rId42"/>
  </p:handoutMasterIdLst>
  <p:sldIdLst>
    <p:sldId id="282" r:id="rId4"/>
    <p:sldId id="283" r:id="rId5"/>
    <p:sldId id="312" r:id="rId6"/>
    <p:sldId id="315" r:id="rId7"/>
    <p:sldId id="342" r:id="rId8"/>
    <p:sldId id="344" r:id="rId9"/>
    <p:sldId id="325" r:id="rId10"/>
    <p:sldId id="329" r:id="rId11"/>
    <p:sldId id="331" r:id="rId12"/>
    <p:sldId id="330" r:id="rId13"/>
    <p:sldId id="332" r:id="rId14"/>
    <p:sldId id="336" r:id="rId15"/>
    <p:sldId id="333" r:id="rId16"/>
    <p:sldId id="339" r:id="rId17"/>
    <p:sldId id="338" r:id="rId18"/>
    <p:sldId id="322" r:id="rId19"/>
    <p:sldId id="323" r:id="rId20"/>
    <p:sldId id="324" r:id="rId21"/>
    <p:sldId id="343" r:id="rId22"/>
    <p:sldId id="345" r:id="rId23"/>
    <p:sldId id="326" r:id="rId24"/>
    <p:sldId id="340" r:id="rId25"/>
    <p:sldId id="341" r:id="rId26"/>
    <p:sldId id="327" r:id="rId27"/>
    <p:sldId id="285" r:id="rId28"/>
    <p:sldId id="306" r:id="rId29"/>
    <p:sldId id="316" r:id="rId30"/>
    <p:sldId id="317" r:id="rId31"/>
    <p:sldId id="307" r:id="rId32"/>
    <p:sldId id="318" r:id="rId33"/>
    <p:sldId id="319" r:id="rId34"/>
    <p:sldId id="308" r:id="rId35"/>
    <p:sldId id="314" r:id="rId36"/>
    <p:sldId id="320" r:id="rId37"/>
    <p:sldId id="321" r:id="rId38"/>
    <p:sldId id="313" r:id="rId39"/>
    <p:sldId id="311" r:id="rId40"/>
  </p:sldIdLst>
  <p:sldSz cx="9144000" cy="6858000" type="screen4x3"/>
  <p:notesSz cx="6797675" cy="9926638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2BC00"/>
    <a:srgbClr val="00B0F0"/>
    <a:srgbClr val="D7F5E5"/>
    <a:srgbClr val="FCDDCF"/>
    <a:srgbClr val="F796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Střední styl 4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8" autoAdjust="0"/>
    <p:restoredTop sz="88032" autoAdjust="0"/>
  </p:normalViewPr>
  <p:slideViewPr>
    <p:cSldViewPr>
      <p:cViewPr varScale="1">
        <p:scale>
          <a:sx n="99" d="100"/>
          <a:sy n="99" d="100"/>
        </p:scale>
        <p:origin x="1488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02" d="100"/>
          <a:sy n="102" d="100"/>
        </p:scale>
        <p:origin x="-3324" y="-72"/>
      </p:cViewPr>
      <p:guideLst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B6FA296-B517-47AF-8D45-554D2C729E3F}" type="doc">
      <dgm:prSet loTypeId="urn:microsoft.com/office/officeart/2005/8/layout/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58B03182-527B-4D45-AA4C-4B86E4A14AE5}">
      <dgm:prSet phldrT="[Text]" custT="1"/>
      <dgm:spPr>
        <a:solidFill>
          <a:srgbClr val="B2BC00"/>
        </a:solidFill>
      </dgm:spPr>
      <dgm:t>
        <a:bodyPr/>
        <a:lstStyle/>
        <a:p>
          <a:r>
            <a:rPr lang="cs-CZ" sz="2000" dirty="0" smtClean="0">
              <a:solidFill>
                <a:schemeClr val="tx1"/>
              </a:solidFill>
            </a:rPr>
            <a:t>Fáze přípravy</a:t>
          </a:r>
          <a:endParaRPr lang="cs-CZ" sz="2000" dirty="0">
            <a:solidFill>
              <a:schemeClr val="tx1"/>
            </a:solidFill>
          </a:endParaRPr>
        </a:p>
      </dgm:t>
    </dgm:pt>
    <dgm:pt modelId="{DC555C20-E691-4FE8-87ED-1BE0A88D0E25}" type="parTrans" cxnId="{2FAD84A8-EF0B-4FB6-B5D4-0ABD48754C6C}">
      <dgm:prSet/>
      <dgm:spPr/>
      <dgm:t>
        <a:bodyPr/>
        <a:lstStyle/>
        <a:p>
          <a:endParaRPr lang="cs-CZ"/>
        </a:p>
      </dgm:t>
    </dgm:pt>
    <dgm:pt modelId="{2CFDF4B5-0895-4BBF-BA0F-50E833DDA973}" type="sibTrans" cxnId="{2FAD84A8-EF0B-4FB6-B5D4-0ABD48754C6C}">
      <dgm:prSet/>
      <dgm:spPr/>
      <dgm:t>
        <a:bodyPr/>
        <a:lstStyle/>
        <a:p>
          <a:endParaRPr lang="cs-CZ"/>
        </a:p>
      </dgm:t>
    </dgm:pt>
    <dgm:pt modelId="{43FAE7BC-9B7E-4715-8128-401B440B7C2E}">
      <dgm:prSet phldrT="[Text]"/>
      <dgm:spPr/>
      <dgm:t>
        <a:bodyPr/>
        <a:lstStyle/>
        <a:p>
          <a:r>
            <a:rPr lang="cs-CZ" dirty="0" smtClean="0"/>
            <a:t>Otevřené řízení, </a:t>
          </a:r>
          <a:r>
            <a:rPr lang="cs-CZ" dirty="0" err="1" smtClean="0"/>
            <a:t>dvouobálková</a:t>
          </a:r>
          <a:r>
            <a:rPr lang="cs-CZ" dirty="0" smtClean="0"/>
            <a:t> metoda (skrytá cena), </a:t>
          </a:r>
          <a:r>
            <a:rPr lang="cs-CZ" dirty="0" err="1" smtClean="0"/>
            <a:t>anonymizace</a:t>
          </a:r>
          <a:endParaRPr lang="cs-CZ" dirty="0"/>
        </a:p>
      </dgm:t>
    </dgm:pt>
    <dgm:pt modelId="{8BC5C741-963B-4D7B-9BC8-EFC774E29D42}" type="parTrans" cxnId="{417984BB-BD20-48BB-9946-DB1486F772EB}">
      <dgm:prSet/>
      <dgm:spPr/>
      <dgm:t>
        <a:bodyPr/>
        <a:lstStyle/>
        <a:p>
          <a:endParaRPr lang="cs-CZ"/>
        </a:p>
      </dgm:t>
    </dgm:pt>
    <dgm:pt modelId="{19434BB8-EFAF-4938-BA15-B9BCD6B621FD}" type="sibTrans" cxnId="{417984BB-BD20-48BB-9946-DB1486F772EB}">
      <dgm:prSet/>
      <dgm:spPr/>
      <dgm:t>
        <a:bodyPr/>
        <a:lstStyle/>
        <a:p>
          <a:endParaRPr lang="cs-CZ"/>
        </a:p>
      </dgm:t>
    </dgm:pt>
    <dgm:pt modelId="{9CF32FFF-1BC4-48E3-84C3-6478DF4A24E3}">
      <dgm:prSet phldrT="[Text]" custT="1"/>
      <dgm:spPr>
        <a:solidFill>
          <a:srgbClr val="00B0F0"/>
        </a:solidFill>
      </dgm:spPr>
      <dgm:t>
        <a:bodyPr/>
        <a:lstStyle/>
        <a:p>
          <a:r>
            <a:rPr lang="cs-CZ" sz="2000" dirty="0" smtClean="0"/>
            <a:t>Nabídky dodavatelů</a:t>
          </a:r>
          <a:endParaRPr lang="cs-CZ" sz="2000" dirty="0"/>
        </a:p>
      </dgm:t>
    </dgm:pt>
    <dgm:pt modelId="{496AED3E-C9D6-4F19-9188-CA46966BECD9}" type="parTrans" cxnId="{4053D2A8-7ABE-4C96-9D59-32C26EB85126}">
      <dgm:prSet/>
      <dgm:spPr/>
      <dgm:t>
        <a:bodyPr/>
        <a:lstStyle/>
        <a:p>
          <a:endParaRPr lang="cs-CZ"/>
        </a:p>
      </dgm:t>
    </dgm:pt>
    <dgm:pt modelId="{A4DA6C3F-44A8-4400-91A2-0398DD53A557}" type="sibTrans" cxnId="{4053D2A8-7ABE-4C96-9D59-32C26EB85126}">
      <dgm:prSet/>
      <dgm:spPr/>
      <dgm:t>
        <a:bodyPr/>
        <a:lstStyle/>
        <a:p>
          <a:endParaRPr lang="cs-CZ"/>
        </a:p>
      </dgm:t>
    </dgm:pt>
    <dgm:pt modelId="{B59A31E9-8CB1-461C-BABF-DB0985A1A56F}">
      <dgm:prSet phldrT="[Text]"/>
      <dgm:spPr/>
      <dgm:t>
        <a:bodyPr/>
        <a:lstStyle/>
        <a:p>
          <a:r>
            <a:rPr lang="cs-CZ" dirty="0" smtClean="0"/>
            <a:t>Uvedené informace podložené dominantními informacemi</a:t>
          </a:r>
          <a:endParaRPr lang="cs-CZ" dirty="0"/>
        </a:p>
      </dgm:t>
    </dgm:pt>
    <dgm:pt modelId="{7DD1E29A-AF8C-4183-9A59-411AE0009EEE}" type="parTrans" cxnId="{3254B8BB-97A9-4DF8-913C-A775233DA0E6}">
      <dgm:prSet/>
      <dgm:spPr/>
      <dgm:t>
        <a:bodyPr/>
        <a:lstStyle/>
        <a:p>
          <a:endParaRPr lang="cs-CZ"/>
        </a:p>
      </dgm:t>
    </dgm:pt>
    <dgm:pt modelId="{DF84858C-58C2-4517-9428-91E505CE7FC2}" type="sibTrans" cxnId="{3254B8BB-97A9-4DF8-913C-A775233DA0E6}">
      <dgm:prSet/>
      <dgm:spPr/>
      <dgm:t>
        <a:bodyPr/>
        <a:lstStyle/>
        <a:p>
          <a:endParaRPr lang="cs-CZ"/>
        </a:p>
      </dgm:t>
    </dgm:pt>
    <dgm:pt modelId="{2CCD4AA4-3C8E-4478-881D-05187D31C9C9}">
      <dgm:prSet phldrT="[Text]" custT="1"/>
      <dgm:spPr>
        <a:solidFill>
          <a:srgbClr val="B2BC00"/>
        </a:solidFill>
      </dgm:spPr>
      <dgm:t>
        <a:bodyPr/>
        <a:lstStyle/>
        <a:p>
          <a:r>
            <a:rPr lang="cs-CZ" sz="2000" dirty="0" smtClean="0">
              <a:solidFill>
                <a:schemeClr val="tx1"/>
              </a:solidFill>
            </a:rPr>
            <a:t>Ověřovací fáze</a:t>
          </a:r>
          <a:endParaRPr lang="cs-CZ" sz="2000" dirty="0">
            <a:solidFill>
              <a:schemeClr val="tx1"/>
            </a:solidFill>
          </a:endParaRPr>
        </a:p>
      </dgm:t>
    </dgm:pt>
    <dgm:pt modelId="{225AA5DD-576C-4116-A016-1A9EB0718723}" type="parTrans" cxnId="{FDD61919-1C1C-4158-ABE4-DC1DB50000C5}">
      <dgm:prSet/>
      <dgm:spPr/>
      <dgm:t>
        <a:bodyPr/>
        <a:lstStyle/>
        <a:p>
          <a:endParaRPr lang="cs-CZ"/>
        </a:p>
      </dgm:t>
    </dgm:pt>
    <dgm:pt modelId="{5EA78203-A65B-4F03-92D7-B582838DE61D}" type="sibTrans" cxnId="{FDD61919-1C1C-4158-ABE4-DC1DB50000C5}">
      <dgm:prSet/>
      <dgm:spPr/>
      <dgm:t>
        <a:bodyPr/>
        <a:lstStyle/>
        <a:p>
          <a:endParaRPr lang="cs-CZ"/>
        </a:p>
      </dgm:t>
    </dgm:pt>
    <dgm:pt modelId="{A60FBF4A-D4C6-4E43-A0EE-568D447C3C3F}">
      <dgm:prSet phldrT="[Text]"/>
      <dgm:spPr/>
      <dgm:t>
        <a:bodyPr/>
        <a:lstStyle/>
        <a:p>
          <a:r>
            <a:rPr lang="cs-CZ" dirty="0" smtClean="0"/>
            <a:t>V režii dodavatele, nepodložené informace = ztráta bodů</a:t>
          </a:r>
          <a:endParaRPr lang="cs-CZ" dirty="0"/>
        </a:p>
      </dgm:t>
    </dgm:pt>
    <dgm:pt modelId="{800CDE2B-24FC-4AB0-9485-AC75F41D12EC}" type="parTrans" cxnId="{8D66CE46-BE34-40D4-919B-098FABC77CFA}">
      <dgm:prSet/>
      <dgm:spPr/>
      <dgm:t>
        <a:bodyPr/>
        <a:lstStyle/>
        <a:p>
          <a:endParaRPr lang="cs-CZ"/>
        </a:p>
      </dgm:t>
    </dgm:pt>
    <dgm:pt modelId="{4C7A19C6-05A7-429B-89B4-9598FAB1D8ED}" type="sibTrans" cxnId="{8D66CE46-BE34-40D4-919B-098FABC77CFA}">
      <dgm:prSet/>
      <dgm:spPr/>
      <dgm:t>
        <a:bodyPr/>
        <a:lstStyle/>
        <a:p>
          <a:endParaRPr lang="cs-CZ"/>
        </a:p>
      </dgm:t>
    </dgm:pt>
    <dgm:pt modelId="{36248685-DC5F-4BCA-AB42-AC1EEBC9383F}">
      <dgm:prSet phldrT="[Text]" custT="1"/>
      <dgm:spPr>
        <a:solidFill>
          <a:srgbClr val="00B0F0"/>
        </a:solidFill>
      </dgm:spPr>
      <dgm:t>
        <a:bodyPr/>
        <a:lstStyle/>
        <a:p>
          <a:r>
            <a:rPr lang="cs-CZ" sz="2000" dirty="0" smtClean="0"/>
            <a:t>Výběr dodavatele</a:t>
          </a:r>
          <a:endParaRPr lang="cs-CZ" sz="2000" dirty="0"/>
        </a:p>
      </dgm:t>
    </dgm:pt>
    <dgm:pt modelId="{E5740F6E-DE50-4533-9249-9AD798722A25}" type="parTrans" cxnId="{9B7B27A0-C092-4331-81D5-0A4F1B7B88B6}">
      <dgm:prSet/>
      <dgm:spPr/>
      <dgm:t>
        <a:bodyPr/>
        <a:lstStyle/>
        <a:p>
          <a:endParaRPr lang="cs-CZ"/>
        </a:p>
      </dgm:t>
    </dgm:pt>
    <dgm:pt modelId="{8BADCB45-0E02-4DE3-A096-F877DBECD2A5}" type="sibTrans" cxnId="{9B7B27A0-C092-4331-81D5-0A4F1B7B88B6}">
      <dgm:prSet/>
      <dgm:spPr/>
      <dgm:t>
        <a:bodyPr/>
        <a:lstStyle/>
        <a:p>
          <a:endParaRPr lang="cs-CZ"/>
        </a:p>
      </dgm:t>
    </dgm:pt>
    <dgm:pt modelId="{67CC673D-08DB-4E19-BC7A-88F13BBD8C5F}">
      <dgm:prSet phldrT="[Text]"/>
      <dgm:spPr/>
      <dgm:t>
        <a:bodyPr/>
        <a:lstStyle/>
        <a:p>
          <a:r>
            <a:rPr lang="cs-CZ" dirty="0" smtClean="0"/>
            <a:t>Uzavření smlouvy</a:t>
          </a:r>
          <a:endParaRPr lang="cs-CZ" dirty="0"/>
        </a:p>
      </dgm:t>
    </dgm:pt>
    <dgm:pt modelId="{CB62C88B-4C89-4052-AA8E-C21ADC7FA4F3}" type="parTrans" cxnId="{3B4096E5-CAA8-47C9-86D0-C8C5EF0D7C41}">
      <dgm:prSet/>
      <dgm:spPr/>
      <dgm:t>
        <a:bodyPr/>
        <a:lstStyle/>
        <a:p>
          <a:endParaRPr lang="cs-CZ"/>
        </a:p>
      </dgm:t>
    </dgm:pt>
    <dgm:pt modelId="{EDD7F317-4FC5-49D7-A72E-D4E107232E0A}" type="sibTrans" cxnId="{3B4096E5-CAA8-47C9-86D0-C8C5EF0D7C41}">
      <dgm:prSet/>
      <dgm:spPr/>
      <dgm:t>
        <a:bodyPr/>
        <a:lstStyle/>
        <a:p>
          <a:endParaRPr lang="cs-CZ"/>
        </a:p>
      </dgm:t>
    </dgm:pt>
    <dgm:pt modelId="{534A7808-CBF5-41FF-9B43-E3E7086D781C}" type="pres">
      <dgm:prSet presAssocID="{1B6FA296-B517-47AF-8D45-554D2C729E3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DD47F2BF-6AC5-4365-AC05-9E45813775BD}" type="pres">
      <dgm:prSet presAssocID="{36248685-DC5F-4BCA-AB42-AC1EEBC9383F}" presName="boxAndChildren" presStyleCnt="0"/>
      <dgm:spPr/>
    </dgm:pt>
    <dgm:pt modelId="{E38CFB82-E104-4C4A-99F0-14494B4A3E29}" type="pres">
      <dgm:prSet presAssocID="{36248685-DC5F-4BCA-AB42-AC1EEBC9383F}" presName="parentTextBox" presStyleLbl="node1" presStyleIdx="0" presStyleCnt="4"/>
      <dgm:spPr/>
      <dgm:t>
        <a:bodyPr/>
        <a:lstStyle/>
        <a:p>
          <a:endParaRPr lang="cs-CZ"/>
        </a:p>
      </dgm:t>
    </dgm:pt>
    <dgm:pt modelId="{D7EC18B5-E615-42D7-8838-18C6DBF47AEE}" type="pres">
      <dgm:prSet presAssocID="{36248685-DC5F-4BCA-AB42-AC1EEBC9383F}" presName="entireBox" presStyleLbl="node1" presStyleIdx="0" presStyleCnt="4"/>
      <dgm:spPr/>
      <dgm:t>
        <a:bodyPr/>
        <a:lstStyle/>
        <a:p>
          <a:endParaRPr lang="cs-CZ"/>
        </a:p>
      </dgm:t>
    </dgm:pt>
    <dgm:pt modelId="{1481502C-110E-4A23-A399-8F9B7B484029}" type="pres">
      <dgm:prSet presAssocID="{36248685-DC5F-4BCA-AB42-AC1EEBC9383F}" presName="descendantBox" presStyleCnt="0"/>
      <dgm:spPr/>
    </dgm:pt>
    <dgm:pt modelId="{F6B4B2B7-72EA-4BC2-872B-ED142DF3C37E}" type="pres">
      <dgm:prSet presAssocID="{67CC673D-08DB-4E19-BC7A-88F13BBD8C5F}" presName="childTextBox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A058992-5A61-49A3-9A07-3C4043BD48CA}" type="pres">
      <dgm:prSet presAssocID="{5EA78203-A65B-4F03-92D7-B582838DE61D}" presName="sp" presStyleCnt="0"/>
      <dgm:spPr/>
    </dgm:pt>
    <dgm:pt modelId="{8869060A-A6F5-4FE1-B22F-D2B44B7A4624}" type="pres">
      <dgm:prSet presAssocID="{2CCD4AA4-3C8E-4478-881D-05187D31C9C9}" presName="arrowAndChildren" presStyleCnt="0"/>
      <dgm:spPr/>
    </dgm:pt>
    <dgm:pt modelId="{ACF3A97E-C5F1-49F7-B535-216604B01464}" type="pres">
      <dgm:prSet presAssocID="{2CCD4AA4-3C8E-4478-881D-05187D31C9C9}" presName="parentTextArrow" presStyleLbl="node1" presStyleIdx="0" presStyleCnt="4"/>
      <dgm:spPr/>
      <dgm:t>
        <a:bodyPr/>
        <a:lstStyle/>
        <a:p>
          <a:endParaRPr lang="cs-CZ"/>
        </a:p>
      </dgm:t>
    </dgm:pt>
    <dgm:pt modelId="{EE04C76C-4F8E-4AB6-9C55-288B25984612}" type="pres">
      <dgm:prSet presAssocID="{2CCD4AA4-3C8E-4478-881D-05187D31C9C9}" presName="arrow" presStyleLbl="node1" presStyleIdx="1" presStyleCnt="4"/>
      <dgm:spPr/>
      <dgm:t>
        <a:bodyPr/>
        <a:lstStyle/>
        <a:p>
          <a:endParaRPr lang="cs-CZ"/>
        </a:p>
      </dgm:t>
    </dgm:pt>
    <dgm:pt modelId="{69FDEDF8-595F-4A5E-BE30-02762C447DF0}" type="pres">
      <dgm:prSet presAssocID="{2CCD4AA4-3C8E-4478-881D-05187D31C9C9}" presName="descendantArrow" presStyleCnt="0"/>
      <dgm:spPr/>
    </dgm:pt>
    <dgm:pt modelId="{2809ADE2-ECEF-4DF2-9391-A0C28A72690F}" type="pres">
      <dgm:prSet presAssocID="{A60FBF4A-D4C6-4E43-A0EE-568D447C3C3F}" presName="childTextArrow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6839B72-8748-43D8-84FA-758F66AC4413}" type="pres">
      <dgm:prSet presAssocID="{A4DA6C3F-44A8-4400-91A2-0398DD53A557}" presName="sp" presStyleCnt="0"/>
      <dgm:spPr/>
    </dgm:pt>
    <dgm:pt modelId="{36494551-B804-404F-B324-0BDDCCCB4E0E}" type="pres">
      <dgm:prSet presAssocID="{9CF32FFF-1BC4-48E3-84C3-6478DF4A24E3}" presName="arrowAndChildren" presStyleCnt="0"/>
      <dgm:spPr/>
    </dgm:pt>
    <dgm:pt modelId="{E2A0CB80-F5E3-474C-9EA8-E5F8BAC41C4E}" type="pres">
      <dgm:prSet presAssocID="{9CF32FFF-1BC4-48E3-84C3-6478DF4A24E3}" presName="parentTextArrow" presStyleLbl="node1" presStyleIdx="1" presStyleCnt="4"/>
      <dgm:spPr/>
      <dgm:t>
        <a:bodyPr/>
        <a:lstStyle/>
        <a:p>
          <a:endParaRPr lang="cs-CZ"/>
        </a:p>
      </dgm:t>
    </dgm:pt>
    <dgm:pt modelId="{7FEFF48A-1B9C-48A0-8EAD-4E3670F3A333}" type="pres">
      <dgm:prSet presAssocID="{9CF32FFF-1BC4-48E3-84C3-6478DF4A24E3}" presName="arrow" presStyleLbl="node1" presStyleIdx="2" presStyleCnt="4"/>
      <dgm:spPr/>
      <dgm:t>
        <a:bodyPr/>
        <a:lstStyle/>
        <a:p>
          <a:endParaRPr lang="cs-CZ"/>
        </a:p>
      </dgm:t>
    </dgm:pt>
    <dgm:pt modelId="{45AB9A16-1784-42C6-89E3-CF683ADB930C}" type="pres">
      <dgm:prSet presAssocID="{9CF32FFF-1BC4-48E3-84C3-6478DF4A24E3}" presName="descendantArrow" presStyleCnt="0"/>
      <dgm:spPr/>
    </dgm:pt>
    <dgm:pt modelId="{6E65ADAC-9C6F-43F1-AAC2-0F6C85919CCB}" type="pres">
      <dgm:prSet presAssocID="{B59A31E9-8CB1-461C-BABF-DB0985A1A56F}" presName="childTextArrow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94F14C3-1AB2-45F2-8AFC-0D6333404859}" type="pres">
      <dgm:prSet presAssocID="{2CFDF4B5-0895-4BBF-BA0F-50E833DDA973}" presName="sp" presStyleCnt="0"/>
      <dgm:spPr/>
    </dgm:pt>
    <dgm:pt modelId="{A8543F40-DAE6-47CF-AB81-FC4EB5632E63}" type="pres">
      <dgm:prSet presAssocID="{58B03182-527B-4D45-AA4C-4B86E4A14AE5}" presName="arrowAndChildren" presStyleCnt="0"/>
      <dgm:spPr/>
    </dgm:pt>
    <dgm:pt modelId="{1E12EB1D-A70A-4642-8E8B-1CD41853C0A1}" type="pres">
      <dgm:prSet presAssocID="{58B03182-527B-4D45-AA4C-4B86E4A14AE5}" presName="parentTextArrow" presStyleLbl="node1" presStyleIdx="2" presStyleCnt="4"/>
      <dgm:spPr/>
      <dgm:t>
        <a:bodyPr/>
        <a:lstStyle/>
        <a:p>
          <a:endParaRPr lang="cs-CZ"/>
        </a:p>
      </dgm:t>
    </dgm:pt>
    <dgm:pt modelId="{D2FED154-ACFB-47FD-BE48-B71C00FBC8B6}" type="pres">
      <dgm:prSet presAssocID="{58B03182-527B-4D45-AA4C-4B86E4A14AE5}" presName="arrow" presStyleLbl="node1" presStyleIdx="3" presStyleCnt="4" custLinFactNeighborY="-123"/>
      <dgm:spPr/>
      <dgm:t>
        <a:bodyPr/>
        <a:lstStyle/>
        <a:p>
          <a:endParaRPr lang="cs-CZ"/>
        </a:p>
      </dgm:t>
    </dgm:pt>
    <dgm:pt modelId="{5EF4DCF3-C09B-4D3D-8E53-BEA06EA3F5CF}" type="pres">
      <dgm:prSet presAssocID="{58B03182-527B-4D45-AA4C-4B86E4A14AE5}" presName="descendantArrow" presStyleCnt="0"/>
      <dgm:spPr/>
    </dgm:pt>
    <dgm:pt modelId="{49A03879-0F2C-4507-8144-33E491BF87EE}" type="pres">
      <dgm:prSet presAssocID="{43FAE7BC-9B7E-4715-8128-401B440B7C2E}" presName="childTextArrow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2FAD84A8-EF0B-4FB6-B5D4-0ABD48754C6C}" srcId="{1B6FA296-B517-47AF-8D45-554D2C729E3F}" destId="{58B03182-527B-4D45-AA4C-4B86E4A14AE5}" srcOrd="0" destOrd="0" parTransId="{DC555C20-E691-4FE8-87ED-1BE0A88D0E25}" sibTransId="{2CFDF4B5-0895-4BBF-BA0F-50E833DDA973}"/>
    <dgm:cxn modelId="{8889EED7-B001-4300-B401-6B90AF8AB1FA}" type="presOf" srcId="{B59A31E9-8CB1-461C-BABF-DB0985A1A56F}" destId="{6E65ADAC-9C6F-43F1-AAC2-0F6C85919CCB}" srcOrd="0" destOrd="0" presId="urn:microsoft.com/office/officeart/2005/8/layout/process4"/>
    <dgm:cxn modelId="{59C660CF-8A02-4B82-A7A4-3AD6238B47A3}" type="presOf" srcId="{2CCD4AA4-3C8E-4478-881D-05187D31C9C9}" destId="{ACF3A97E-C5F1-49F7-B535-216604B01464}" srcOrd="0" destOrd="0" presId="urn:microsoft.com/office/officeart/2005/8/layout/process4"/>
    <dgm:cxn modelId="{FDD61919-1C1C-4158-ABE4-DC1DB50000C5}" srcId="{1B6FA296-B517-47AF-8D45-554D2C729E3F}" destId="{2CCD4AA4-3C8E-4478-881D-05187D31C9C9}" srcOrd="2" destOrd="0" parTransId="{225AA5DD-576C-4116-A016-1A9EB0718723}" sibTransId="{5EA78203-A65B-4F03-92D7-B582838DE61D}"/>
    <dgm:cxn modelId="{8D66CE46-BE34-40D4-919B-098FABC77CFA}" srcId="{2CCD4AA4-3C8E-4478-881D-05187D31C9C9}" destId="{A60FBF4A-D4C6-4E43-A0EE-568D447C3C3F}" srcOrd="0" destOrd="0" parTransId="{800CDE2B-24FC-4AB0-9485-AC75F41D12EC}" sibTransId="{4C7A19C6-05A7-429B-89B4-9598FAB1D8ED}"/>
    <dgm:cxn modelId="{70FC40A7-1017-4F8D-B2A6-4AE667CEF7C7}" type="presOf" srcId="{36248685-DC5F-4BCA-AB42-AC1EEBC9383F}" destId="{D7EC18B5-E615-42D7-8838-18C6DBF47AEE}" srcOrd="1" destOrd="0" presId="urn:microsoft.com/office/officeart/2005/8/layout/process4"/>
    <dgm:cxn modelId="{4053D2A8-7ABE-4C96-9D59-32C26EB85126}" srcId="{1B6FA296-B517-47AF-8D45-554D2C729E3F}" destId="{9CF32FFF-1BC4-48E3-84C3-6478DF4A24E3}" srcOrd="1" destOrd="0" parTransId="{496AED3E-C9D6-4F19-9188-CA46966BECD9}" sibTransId="{A4DA6C3F-44A8-4400-91A2-0398DD53A557}"/>
    <dgm:cxn modelId="{F0005274-83FB-4918-9D04-EA486813EB95}" type="presOf" srcId="{9CF32FFF-1BC4-48E3-84C3-6478DF4A24E3}" destId="{7FEFF48A-1B9C-48A0-8EAD-4E3670F3A333}" srcOrd="1" destOrd="0" presId="urn:microsoft.com/office/officeart/2005/8/layout/process4"/>
    <dgm:cxn modelId="{3254B8BB-97A9-4DF8-913C-A775233DA0E6}" srcId="{9CF32FFF-1BC4-48E3-84C3-6478DF4A24E3}" destId="{B59A31E9-8CB1-461C-BABF-DB0985A1A56F}" srcOrd="0" destOrd="0" parTransId="{7DD1E29A-AF8C-4183-9A59-411AE0009EEE}" sibTransId="{DF84858C-58C2-4517-9428-91E505CE7FC2}"/>
    <dgm:cxn modelId="{026D6E30-8ED1-4F0D-9B75-68045FC6B335}" type="presOf" srcId="{67CC673D-08DB-4E19-BC7A-88F13BBD8C5F}" destId="{F6B4B2B7-72EA-4BC2-872B-ED142DF3C37E}" srcOrd="0" destOrd="0" presId="urn:microsoft.com/office/officeart/2005/8/layout/process4"/>
    <dgm:cxn modelId="{4460D592-B601-49DD-B8BC-D8FEDC9B7ED3}" type="presOf" srcId="{58B03182-527B-4D45-AA4C-4B86E4A14AE5}" destId="{1E12EB1D-A70A-4642-8E8B-1CD41853C0A1}" srcOrd="0" destOrd="0" presId="urn:microsoft.com/office/officeart/2005/8/layout/process4"/>
    <dgm:cxn modelId="{19F6423F-E370-4D3D-9918-B09EA7C291D2}" type="presOf" srcId="{36248685-DC5F-4BCA-AB42-AC1EEBC9383F}" destId="{E38CFB82-E104-4C4A-99F0-14494B4A3E29}" srcOrd="0" destOrd="0" presId="urn:microsoft.com/office/officeart/2005/8/layout/process4"/>
    <dgm:cxn modelId="{E95C6A5A-97CC-4889-9408-22A91AC4A16D}" type="presOf" srcId="{2CCD4AA4-3C8E-4478-881D-05187D31C9C9}" destId="{EE04C76C-4F8E-4AB6-9C55-288B25984612}" srcOrd="1" destOrd="0" presId="urn:microsoft.com/office/officeart/2005/8/layout/process4"/>
    <dgm:cxn modelId="{ECE70BF7-76E3-48B2-8373-47C520CA0AFD}" type="presOf" srcId="{9CF32FFF-1BC4-48E3-84C3-6478DF4A24E3}" destId="{E2A0CB80-F5E3-474C-9EA8-E5F8BAC41C4E}" srcOrd="0" destOrd="0" presId="urn:microsoft.com/office/officeart/2005/8/layout/process4"/>
    <dgm:cxn modelId="{9B7B27A0-C092-4331-81D5-0A4F1B7B88B6}" srcId="{1B6FA296-B517-47AF-8D45-554D2C729E3F}" destId="{36248685-DC5F-4BCA-AB42-AC1EEBC9383F}" srcOrd="3" destOrd="0" parTransId="{E5740F6E-DE50-4533-9249-9AD798722A25}" sibTransId="{8BADCB45-0E02-4DE3-A096-F877DBECD2A5}"/>
    <dgm:cxn modelId="{417984BB-BD20-48BB-9946-DB1486F772EB}" srcId="{58B03182-527B-4D45-AA4C-4B86E4A14AE5}" destId="{43FAE7BC-9B7E-4715-8128-401B440B7C2E}" srcOrd="0" destOrd="0" parTransId="{8BC5C741-963B-4D7B-9BC8-EFC774E29D42}" sibTransId="{19434BB8-EFAF-4938-BA15-B9BCD6B621FD}"/>
    <dgm:cxn modelId="{AD20FAC0-A863-48A2-B35E-1834998A6862}" type="presOf" srcId="{58B03182-527B-4D45-AA4C-4B86E4A14AE5}" destId="{D2FED154-ACFB-47FD-BE48-B71C00FBC8B6}" srcOrd="1" destOrd="0" presId="urn:microsoft.com/office/officeart/2005/8/layout/process4"/>
    <dgm:cxn modelId="{FE7F9225-14A1-48DD-A8FD-F2831CC1C4E1}" type="presOf" srcId="{43FAE7BC-9B7E-4715-8128-401B440B7C2E}" destId="{49A03879-0F2C-4507-8144-33E491BF87EE}" srcOrd="0" destOrd="0" presId="urn:microsoft.com/office/officeart/2005/8/layout/process4"/>
    <dgm:cxn modelId="{13DBCAC0-4978-45B6-954A-35112222041B}" type="presOf" srcId="{1B6FA296-B517-47AF-8D45-554D2C729E3F}" destId="{534A7808-CBF5-41FF-9B43-E3E7086D781C}" srcOrd="0" destOrd="0" presId="urn:microsoft.com/office/officeart/2005/8/layout/process4"/>
    <dgm:cxn modelId="{D9CE02C2-4B08-42F0-A891-ED1A8070935E}" type="presOf" srcId="{A60FBF4A-D4C6-4E43-A0EE-568D447C3C3F}" destId="{2809ADE2-ECEF-4DF2-9391-A0C28A72690F}" srcOrd="0" destOrd="0" presId="urn:microsoft.com/office/officeart/2005/8/layout/process4"/>
    <dgm:cxn modelId="{3B4096E5-CAA8-47C9-86D0-C8C5EF0D7C41}" srcId="{36248685-DC5F-4BCA-AB42-AC1EEBC9383F}" destId="{67CC673D-08DB-4E19-BC7A-88F13BBD8C5F}" srcOrd="0" destOrd="0" parTransId="{CB62C88B-4C89-4052-AA8E-C21ADC7FA4F3}" sibTransId="{EDD7F317-4FC5-49D7-A72E-D4E107232E0A}"/>
    <dgm:cxn modelId="{3EDA8D33-08F5-40DB-8DA5-1D6AA9F5C5D8}" type="presParOf" srcId="{534A7808-CBF5-41FF-9B43-E3E7086D781C}" destId="{DD47F2BF-6AC5-4365-AC05-9E45813775BD}" srcOrd="0" destOrd="0" presId="urn:microsoft.com/office/officeart/2005/8/layout/process4"/>
    <dgm:cxn modelId="{127F56BA-8890-4E96-82E4-99521F0A4958}" type="presParOf" srcId="{DD47F2BF-6AC5-4365-AC05-9E45813775BD}" destId="{E38CFB82-E104-4C4A-99F0-14494B4A3E29}" srcOrd="0" destOrd="0" presId="urn:microsoft.com/office/officeart/2005/8/layout/process4"/>
    <dgm:cxn modelId="{BC9826B3-D48F-4A9F-8442-2B5038CD28EF}" type="presParOf" srcId="{DD47F2BF-6AC5-4365-AC05-9E45813775BD}" destId="{D7EC18B5-E615-42D7-8838-18C6DBF47AEE}" srcOrd="1" destOrd="0" presId="urn:microsoft.com/office/officeart/2005/8/layout/process4"/>
    <dgm:cxn modelId="{31D6A473-6F49-47CA-8566-A29B0005C0AA}" type="presParOf" srcId="{DD47F2BF-6AC5-4365-AC05-9E45813775BD}" destId="{1481502C-110E-4A23-A399-8F9B7B484029}" srcOrd="2" destOrd="0" presId="urn:microsoft.com/office/officeart/2005/8/layout/process4"/>
    <dgm:cxn modelId="{DE09D1EA-24E2-4384-AB3E-AAFCCBADC36F}" type="presParOf" srcId="{1481502C-110E-4A23-A399-8F9B7B484029}" destId="{F6B4B2B7-72EA-4BC2-872B-ED142DF3C37E}" srcOrd="0" destOrd="0" presId="urn:microsoft.com/office/officeart/2005/8/layout/process4"/>
    <dgm:cxn modelId="{D9E3428A-D1D1-485C-B8B3-726932BE9503}" type="presParOf" srcId="{534A7808-CBF5-41FF-9B43-E3E7086D781C}" destId="{DA058992-5A61-49A3-9A07-3C4043BD48CA}" srcOrd="1" destOrd="0" presId="urn:microsoft.com/office/officeart/2005/8/layout/process4"/>
    <dgm:cxn modelId="{EC47D89C-7433-4A26-8C8B-5D543F2DB1AD}" type="presParOf" srcId="{534A7808-CBF5-41FF-9B43-E3E7086D781C}" destId="{8869060A-A6F5-4FE1-B22F-D2B44B7A4624}" srcOrd="2" destOrd="0" presId="urn:microsoft.com/office/officeart/2005/8/layout/process4"/>
    <dgm:cxn modelId="{FC350AD0-96AB-4582-A7BE-5A5039B0C128}" type="presParOf" srcId="{8869060A-A6F5-4FE1-B22F-D2B44B7A4624}" destId="{ACF3A97E-C5F1-49F7-B535-216604B01464}" srcOrd="0" destOrd="0" presId="urn:microsoft.com/office/officeart/2005/8/layout/process4"/>
    <dgm:cxn modelId="{E737B631-AC56-484B-A1BA-4A14416E7E6F}" type="presParOf" srcId="{8869060A-A6F5-4FE1-B22F-D2B44B7A4624}" destId="{EE04C76C-4F8E-4AB6-9C55-288B25984612}" srcOrd="1" destOrd="0" presId="urn:microsoft.com/office/officeart/2005/8/layout/process4"/>
    <dgm:cxn modelId="{2BFC6843-F43D-44E6-B392-F653568E68CC}" type="presParOf" srcId="{8869060A-A6F5-4FE1-B22F-D2B44B7A4624}" destId="{69FDEDF8-595F-4A5E-BE30-02762C447DF0}" srcOrd="2" destOrd="0" presId="urn:microsoft.com/office/officeart/2005/8/layout/process4"/>
    <dgm:cxn modelId="{098EBD4B-2ADE-4049-950B-52A542C47E59}" type="presParOf" srcId="{69FDEDF8-595F-4A5E-BE30-02762C447DF0}" destId="{2809ADE2-ECEF-4DF2-9391-A0C28A72690F}" srcOrd="0" destOrd="0" presId="urn:microsoft.com/office/officeart/2005/8/layout/process4"/>
    <dgm:cxn modelId="{62316304-75CA-49A4-94AF-8C0DEA4D6264}" type="presParOf" srcId="{534A7808-CBF5-41FF-9B43-E3E7086D781C}" destId="{C6839B72-8748-43D8-84FA-758F66AC4413}" srcOrd="3" destOrd="0" presId="urn:microsoft.com/office/officeart/2005/8/layout/process4"/>
    <dgm:cxn modelId="{29C7A581-9468-4293-B191-621B7559C439}" type="presParOf" srcId="{534A7808-CBF5-41FF-9B43-E3E7086D781C}" destId="{36494551-B804-404F-B324-0BDDCCCB4E0E}" srcOrd="4" destOrd="0" presId="urn:microsoft.com/office/officeart/2005/8/layout/process4"/>
    <dgm:cxn modelId="{DD801AA8-FDDC-4271-813E-1A8482A1A2DF}" type="presParOf" srcId="{36494551-B804-404F-B324-0BDDCCCB4E0E}" destId="{E2A0CB80-F5E3-474C-9EA8-E5F8BAC41C4E}" srcOrd="0" destOrd="0" presId="urn:microsoft.com/office/officeart/2005/8/layout/process4"/>
    <dgm:cxn modelId="{35A22C6D-6AD9-431A-B7F0-A2780F49661A}" type="presParOf" srcId="{36494551-B804-404F-B324-0BDDCCCB4E0E}" destId="{7FEFF48A-1B9C-48A0-8EAD-4E3670F3A333}" srcOrd="1" destOrd="0" presId="urn:microsoft.com/office/officeart/2005/8/layout/process4"/>
    <dgm:cxn modelId="{375E5AD2-EE81-4952-A423-F83FEC47D355}" type="presParOf" srcId="{36494551-B804-404F-B324-0BDDCCCB4E0E}" destId="{45AB9A16-1784-42C6-89E3-CF683ADB930C}" srcOrd="2" destOrd="0" presId="urn:microsoft.com/office/officeart/2005/8/layout/process4"/>
    <dgm:cxn modelId="{CFE8EBA5-E422-4399-B9E0-A0644BB980AD}" type="presParOf" srcId="{45AB9A16-1784-42C6-89E3-CF683ADB930C}" destId="{6E65ADAC-9C6F-43F1-AAC2-0F6C85919CCB}" srcOrd="0" destOrd="0" presId="urn:microsoft.com/office/officeart/2005/8/layout/process4"/>
    <dgm:cxn modelId="{7AF85533-D54F-4D7D-B2F8-CA90AE795361}" type="presParOf" srcId="{534A7808-CBF5-41FF-9B43-E3E7086D781C}" destId="{F94F14C3-1AB2-45F2-8AFC-0D6333404859}" srcOrd="5" destOrd="0" presId="urn:microsoft.com/office/officeart/2005/8/layout/process4"/>
    <dgm:cxn modelId="{9C22029D-12D6-473C-8A01-F70EBD16D636}" type="presParOf" srcId="{534A7808-CBF5-41FF-9B43-E3E7086D781C}" destId="{A8543F40-DAE6-47CF-AB81-FC4EB5632E63}" srcOrd="6" destOrd="0" presId="urn:microsoft.com/office/officeart/2005/8/layout/process4"/>
    <dgm:cxn modelId="{5CCA6D96-CE66-4DEE-8563-8004D3EB6645}" type="presParOf" srcId="{A8543F40-DAE6-47CF-AB81-FC4EB5632E63}" destId="{1E12EB1D-A70A-4642-8E8B-1CD41853C0A1}" srcOrd="0" destOrd="0" presId="urn:microsoft.com/office/officeart/2005/8/layout/process4"/>
    <dgm:cxn modelId="{698F9872-1103-4684-9E75-0310887F97E1}" type="presParOf" srcId="{A8543F40-DAE6-47CF-AB81-FC4EB5632E63}" destId="{D2FED154-ACFB-47FD-BE48-B71C00FBC8B6}" srcOrd="1" destOrd="0" presId="urn:microsoft.com/office/officeart/2005/8/layout/process4"/>
    <dgm:cxn modelId="{EC2E4009-3DF4-4CE1-9ADA-3CCA1C1D19FD}" type="presParOf" srcId="{A8543F40-DAE6-47CF-AB81-FC4EB5632E63}" destId="{5EF4DCF3-C09B-4D3D-8E53-BEA06EA3F5CF}" srcOrd="2" destOrd="0" presId="urn:microsoft.com/office/officeart/2005/8/layout/process4"/>
    <dgm:cxn modelId="{93AE0FA3-ACE1-40C0-80DD-226B484A5A3C}" type="presParOf" srcId="{5EF4DCF3-C09B-4D3D-8E53-BEA06EA3F5CF}" destId="{49A03879-0F2C-4507-8144-33E491BF87EE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4777C2B-1C30-4691-AF76-E7D55D08DD1F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A06475BC-D1F7-4FAE-97E3-DE8F15CC447D}">
      <dgm:prSet/>
      <dgm:spPr>
        <a:solidFill>
          <a:srgbClr val="B2BC00"/>
        </a:solidFill>
      </dgm:spPr>
      <dgm:t>
        <a:bodyPr/>
        <a:lstStyle/>
        <a:p>
          <a:r>
            <a:rPr lang="cs-CZ" b="1" dirty="0" smtClean="0">
              <a:solidFill>
                <a:schemeClr val="tx1"/>
              </a:solidFill>
            </a:rPr>
            <a:t>Odborná úroveň</a:t>
          </a:r>
        </a:p>
      </dgm:t>
    </dgm:pt>
    <dgm:pt modelId="{B7140504-CDA1-4875-AF81-E230B615731E}" type="parTrans" cxnId="{1568ADC5-3DE7-4EDF-B6C2-3DC82E24BC03}">
      <dgm:prSet/>
      <dgm:spPr/>
      <dgm:t>
        <a:bodyPr/>
        <a:lstStyle/>
        <a:p>
          <a:endParaRPr lang="cs-CZ"/>
        </a:p>
      </dgm:t>
    </dgm:pt>
    <dgm:pt modelId="{C2F14C47-4ABE-40DA-808E-5413E4DFBA56}" type="sibTrans" cxnId="{1568ADC5-3DE7-4EDF-B6C2-3DC82E24BC03}">
      <dgm:prSet/>
      <dgm:spPr/>
      <dgm:t>
        <a:bodyPr/>
        <a:lstStyle/>
        <a:p>
          <a:endParaRPr lang="cs-CZ"/>
        </a:p>
      </dgm:t>
    </dgm:pt>
    <dgm:pt modelId="{AC61D6C9-001F-432C-AFAC-717BA6C1CD23}">
      <dgm:prSet/>
      <dgm:spPr>
        <a:solidFill>
          <a:schemeClr val="bg1">
            <a:alpha val="90000"/>
          </a:schemeClr>
        </a:solidFill>
      </dgm:spPr>
      <dgm:t>
        <a:bodyPr/>
        <a:lstStyle/>
        <a:p>
          <a:r>
            <a:rPr lang="cs-CZ" dirty="0" smtClean="0"/>
            <a:t>Odbornost dodavatele vztahující se k předmětu VZ, která je prokazatelně přínosná pro naplnění cílů zadavatele</a:t>
          </a:r>
        </a:p>
      </dgm:t>
    </dgm:pt>
    <dgm:pt modelId="{5571328E-8737-457C-80A7-772ABC74E838}" type="parTrans" cxnId="{01DBEF66-EE2F-4D6E-B400-3F5B46D2FBC0}">
      <dgm:prSet/>
      <dgm:spPr/>
      <dgm:t>
        <a:bodyPr/>
        <a:lstStyle/>
        <a:p>
          <a:endParaRPr lang="cs-CZ"/>
        </a:p>
      </dgm:t>
    </dgm:pt>
    <dgm:pt modelId="{BF3E6D32-B41A-4FE3-BA52-774B94B9F354}" type="sibTrans" cxnId="{01DBEF66-EE2F-4D6E-B400-3F5B46D2FBC0}">
      <dgm:prSet/>
      <dgm:spPr/>
      <dgm:t>
        <a:bodyPr/>
        <a:lstStyle/>
        <a:p>
          <a:endParaRPr lang="cs-CZ"/>
        </a:p>
      </dgm:t>
    </dgm:pt>
    <dgm:pt modelId="{E8B5437D-C3BA-4BDF-BD69-E5A9F3AF3E8C}">
      <dgm:prSet/>
      <dgm:spPr>
        <a:solidFill>
          <a:srgbClr val="B2BC00"/>
        </a:solidFill>
      </dgm:spPr>
      <dgm:t>
        <a:bodyPr/>
        <a:lstStyle/>
        <a:p>
          <a:r>
            <a:rPr lang="cs-CZ" b="1" dirty="0" smtClean="0">
              <a:solidFill>
                <a:schemeClr val="tx1"/>
              </a:solidFill>
            </a:rPr>
            <a:t>Rizika</a:t>
          </a:r>
        </a:p>
      </dgm:t>
    </dgm:pt>
    <dgm:pt modelId="{8E6C9038-BD6F-4E25-B25A-64E188E8B857}" type="parTrans" cxnId="{10DDE82D-EBEE-445D-AD14-1E1F9A5E2C75}">
      <dgm:prSet/>
      <dgm:spPr/>
      <dgm:t>
        <a:bodyPr/>
        <a:lstStyle/>
        <a:p>
          <a:endParaRPr lang="cs-CZ"/>
        </a:p>
      </dgm:t>
    </dgm:pt>
    <dgm:pt modelId="{FC00E601-D2CC-4BAC-BD31-E1A05619CF5B}" type="sibTrans" cxnId="{10DDE82D-EBEE-445D-AD14-1E1F9A5E2C75}">
      <dgm:prSet/>
      <dgm:spPr/>
      <dgm:t>
        <a:bodyPr/>
        <a:lstStyle/>
        <a:p>
          <a:endParaRPr lang="cs-CZ"/>
        </a:p>
      </dgm:t>
    </dgm:pt>
    <dgm:pt modelId="{E20C1585-2FC8-4246-9A9C-14E7A08C7DED}">
      <dgm:prSet/>
      <dgm:spPr>
        <a:solidFill>
          <a:schemeClr val="bg1">
            <a:alpha val="90000"/>
          </a:schemeClr>
        </a:solidFill>
      </dgm:spPr>
      <dgm:t>
        <a:bodyPr/>
        <a:lstStyle/>
        <a:p>
          <a:r>
            <a:rPr lang="cs-CZ" dirty="0" smtClean="0"/>
            <a:t>Rizika na straně zadavatele spojená s realizací předmětu VZ; dodavatel navrhne opatření k minimalizaci vzniku či negativního dopadu rizik na naplnění cílů zadavatele</a:t>
          </a:r>
        </a:p>
      </dgm:t>
    </dgm:pt>
    <dgm:pt modelId="{F7D010A4-1E65-49AA-8E93-FCD538E75413}" type="parTrans" cxnId="{2A2299E9-EF05-4AD3-A9D1-3D0EF5FBC2E0}">
      <dgm:prSet/>
      <dgm:spPr/>
      <dgm:t>
        <a:bodyPr/>
        <a:lstStyle/>
        <a:p>
          <a:endParaRPr lang="cs-CZ"/>
        </a:p>
      </dgm:t>
    </dgm:pt>
    <dgm:pt modelId="{6E88E8F6-9336-4E62-8CDD-2832B7B191E2}" type="sibTrans" cxnId="{2A2299E9-EF05-4AD3-A9D1-3D0EF5FBC2E0}">
      <dgm:prSet/>
      <dgm:spPr/>
      <dgm:t>
        <a:bodyPr/>
        <a:lstStyle/>
        <a:p>
          <a:endParaRPr lang="cs-CZ"/>
        </a:p>
      </dgm:t>
    </dgm:pt>
    <dgm:pt modelId="{6FF1C177-0A0B-4014-AD5F-C08DB59171B8}">
      <dgm:prSet/>
      <dgm:spPr>
        <a:solidFill>
          <a:srgbClr val="B2BC00"/>
        </a:solidFill>
      </dgm:spPr>
      <dgm:t>
        <a:bodyPr/>
        <a:lstStyle/>
        <a:p>
          <a:r>
            <a:rPr lang="cs-CZ" b="1" dirty="0" smtClean="0">
              <a:solidFill>
                <a:schemeClr val="tx1"/>
              </a:solidFill>
            </a:rPr>
            <a:t>Nabídková cena</a:t>
          </a:r>
        </a:p>
      </dgm:t>
    </dgm:pt>
    <dgm:pt modelId="{3DA5C498-D211-4582-B411-668E92075462}" type="parTrans" cxnId="{9C14F244-01B7-4492-85C7-8A4D9BAEF524}">
      <dgm:prSet/>
      <dgm:spPr/>
      <dgm:t>
        <a:bodyPr/>
        <a:lstStyle/>
        <a:p>
          <a:endParaRPr lang="cs-CZ"/>
        </a:p>
      </dgm:t>
    </dgm:pt>
    <dgm:pt modelId="{00F19230-3B8B-456A-8F09-53F396F0DACD}" type="sibTrans" cxnId="{9C14F244-01B7-4492-85C7-8A4D9BAEF524}">
      <dgm:prSet/>
      <dgm:spPr/>
      <dgm:t>
        <a:bodyPr/>
        <a:lstStyle/>
        <a:p>
          <a:endParaRPr lang="cs-CZ"/>
        </a:p>
      </dgm:t>
    </dgm:pt>
    <dgm:pt modelId="{B9F648F5-209E-4129-8485-A61731790D79}">
      <dgm:prSet custT="1"/>
      <dgm:spPr>
        <a:solidFill>
          <a:schemeClr val="bg1">
            <a:alpha val="90000"/>
          </a:schemeClr>
        </a:solidFill>
      </dgm:spPr>
      <dgm:t>
        <a:bodyPr/>
        <a:lstStyle/>
        <a:p>
          <a:r>
            <a:rPr lang="cs-CZ" sz="1500" dirty="0" smtClean="0"/>
            <a:t>Cena za splnění předmětu VZ (včetně cen vylepšení)</a:t>
          </a:r>
        </a:p>
      </dgm:t>
    </dgm:pt>
    <dgm:pt modelId="{0B40C2C7-A890-4D22-902C-4CCDB53871A3}" type="parTrans" cxnId="{F0330192-429A-4F80-9ECD-E1919CEF7426}">
      <dgm:prSet/>
      <dgm:spPr/>
      <dgm:t>
        <a:bodyPr/>
        <a:lstStyle/>
        <a:p>
          <a:endParaRPr lang="cs-CZ"/>
        </a:p>
      </dgm:t>
    </dgm:pt>
    <dgm:pt modelId="{F78EC82A-7943-4AF0-B301-502E5BE7261E}" type="sibTrans" cxnId="{F0330192-429A-4F80-9ECD-E1919CEF7426}">
      <dgm:prSet/>
      <dgm:spPr/>
      <dgm:t>
        <a:bodyPr/>
        <a:lstStyle/>
        <a:p>
          <a:endParaRPr lang="cs-CZ"/>
        </a:p>
      </dgm:t>
    </dgm:pt>
    <dgm:pt modelId="{7E52EBF3-1A7A-4B62-ACB6-2D43E1BB3025}">
      <dgm:prSet/>
      <dgm:spPr>
        <a:solidFill>
          <a:srgbClr val="B2BC00"/>
        </a:solidFill>
      </dgm:spPr>
      <dgm:t>
        <a:bodyPr/>
        <a:lstStyle/>
        <a:p>
          <a:r>
            <a:rPr lang="cs-CZ" b="1" dirty="0" smtClean="0">
              <a:solidFill>
                <a:schemeClr val="tx1"/>
              </a:solidFill>
            </a:rPr>
            <a:t>Vlastnosti a schopnosti vybraných členů týmu</a:t>
          </a:r>
        </a:p>
      </dgm:t>
    </dgm:pt>
    <dgm:pt modelId="{E56D32F5-92CD-48FA-99F8-2896B7B65E0B}" type="parTrans" cxnId="{7EDEB80C-D346-4C7F-BACF-2E125B22CF77}">
      <dgm:prSet/>
      <dgm:spPr/>
      <dgm:t>
        <a:bodyPr/>
        <a:lstStyle/>
        <a:p>
          <a:endParaRPr lang="cs-CZ"/>
        </a:p>
      </dgm:t>
    </dgm:pt>
    <dgm:pt modelId="{7138F880-EDC6-472C-BC1B-30CE4233DF19}" type="sibTrans" cxnId="{7EDEB80C-D346-4C7F-BACF-2E125B22CF77}">
      <dgm:prSet/>
      <dgm:spPr/>
      <dgm:t>
        <a:bodyPr/>
        <a:lstStyle/>
        <a:p>
          <a:endParaRPr lang="cs-CZ"/>
        </a:p>
      </dgm:t>
    </dgm:pt>
    <dgm:pt modelId="{61CA3F6F-B6AF-4D9E-9AE5-493A643C9C86}">
      <dgm:prSet/>
      <dgm:spPr>
        <a:solidFill>
          <a:schemeClr val="bg1">
            <a:alpha val="90000"/>
          </a:schemeClr>
        </a:solidFill>
      </dgm:spPr>
      <dgm:t>
        <a:bodyPr/>
        <a:lstStyle/>
        <a:p>
          <a:r>
            <a:rPr lang="cs-CZ" dirty="0" smtClean="0"/>
            <a:t>Přímý rozhovor s projektovým manažerem a hlavním architektem řešení o jejich vlastnostech a schopnostech</a:t>
          </a:r>
        </a:p>
      </dgm:t>
    </dgm:pt>
    <dgm:pt modelId="{3A20379B-BD81-41A9-B517-4B31B5A207B5}" type="parTrans" cxnId="{784D643D-2D0B-4F40-A23C-0CD369D497A8}">
      <dgm:prSet/>
      <dgm:spPr/>
      <dgm:t>
        <a:bodyPr/>
        <a:lstStyle/>
        <a:p>
          <a:endParaRPr lang="cs-CZ"/>
        </a:p>
      </dgm:t>
    </dgm:pt>
    <dgm:pt modelId="{9D9479DF-121C-426D-A77B-D1BC0B3B4888}" type="sibTrans" cxnId="{784D643D-2D0B-4F40-A23C-0CD369D497A8}">
      <dgm:prSet/>
      <dgm:spPr/>
      <dgm:t>
        <a:bodyPr/>
        <a:lstStyle/>
        <a:p>
          <a:endParaRPr lang="cs-CZ"/>
        </a:p>
      </dgm:t>
    </dgm:pt>
    <dgm:pt modelId="{2C852439-EE6E-485A-8646-ADDC61334267}">
      <dgm:prSet/>
      <dgm:spPr>
        <a:solidFill>
          <a:srgbClr val="B2BC00"/>
        </a:solidFill>
      </dgm:spPr>
      <dgm:t>
        <a:bodyPr/>
        <a:lstStyle/>
        <a:p>
          <a:r>
            <a:rPr lang="cs-CZ" b="1" dirty="0" smtClean="0">
              <a:solidFill>
                <a:schemeClr val="tx1"/>
              </a:solidFill>
            </a:rPr>
            <a:t>Pokročilé řešení</a:t>
          </a:r>
        </a:p>
      </dgm:t>
    </dgm:pt>
    <dgm:pt modelId="{DA3F6AFF-7CD8-4CC9-B50A-984B0E20C251}" type="parTrans" cxnId="{E5D0E3A3-CE2E-4583-91D8-F6F069DDFF07}">
      <dgm:prSet/>
      <dgm:spPr/>
      <dgm:t>
        <a:bodyPr/>
        <a:lstStyle/>
        <a:p>
          <a:endParaRPr lang="cs-CZ"/>
        </a:p>
      </dgm:t>
    </dgm:pt>
    <dgm:pt modelId="{455B97D4-7DA7-4E7B-B848-411035BECB76}" type="sibTrans" cxnId="{E5D0E3A3-CE2E-4583-91D8-F6F069DDFF07}">
      <dgm:prSet/>
      <dgm:spPr/>
      <dgm:t>
        <a:bodyPr/>
        <a:lstStyle/>
        <a:p>
          <a:endParaRPr lang="cs-CZ"/>
        </a:p>
      </dgm:t>
    </dgm:pt>
    <dgm:pt modelId="{3D2B51FB-1D1C-4BC9-98FB-093366E82D13}">
      <dgm:prSet/>
      <dgm:spPr>
        <a:solidFill>
          <a:schemeClr val="bg1"/>
        </a:solidFill>
      </dgm:spPr>
      <dgm:t>
        <a:bodyPr/>
        <a:lstStyle/>
        <a:p>
          <a:r>
            <a:rPr lang="cs-CZ" dirty="0" smtClean="0"/>
            <a:t>Soubor vylepšení zpracovaný dodavatelem nad rámec minimálních požadavků, avšak nikoli v rozporu s nimi</a:t>
          </a:r>
          <a:endParaRPr lang="cs-CZ" b="1" dirty="0" smtClean="0">
            <a:solidFill>
              <a:schemeClr val="tx1"/>
            </a:solidFill>
          </a:endParaRPr>
        </a:p>
      </dgm:t>
    </dgm:pt>
    <dgm:pt modelId="{728107FA-B04B-4CFE-8966-5228754C4F6B}" type="parTrans" cxnId="{F78BC970-C578-4366-AD2B-0DC22E6DEE5A}">
      <dgm:prSet/>
      <dgm:spPr/>
      <dgm:t>
        <a:bodyPr/>
        <a:lstStyle/>
        <a:p>
          <a:endParaRPr lang="cs-CZ"/>
        </a:p>
      </dgm:t>
    </dgm:pt>
    <dgm:pt modelId="{6B58CC17-D496-492B-A55A-84C1F28A8042}" type="sibTrans" cxnId="{F78BC970-C578-4366-AD2B-0DC22E6DEE5A}">
      <dgm:prSet/>
      <dgm:spPr/>
      <dgm:t>
        <a:bodyPr/>
        <a:lstStyle/>
        <a:p>
          <a:endParaRPr lang="cs-CZ"/>
        </a:p>
      </dgm:t>
    </dgm:pt>
    <dgm:pt modelId="{70CD5ED5-E0E4-4B81-AC0A-52C437062469}" type="pres">
      <dgm:prSet presAssocID="{E4777C2B-1C30-4691-AF76-E7D55D08DD1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A96A919A-5279-40A9-A711-83CE0C6EF1E3}" type="pres">
      <dgm:prSet presAssocID="{A06475BC-D1F7-4FAE-97E3-DE8F15CC447D}" presName="linNode" presStyleCnt="0"/>
      <dgm:spPr/>
    </dgm:pt>
    <dgm:pt modelId="{15823965-FB1D-427E-996E-09692990DB9D}" type="pres">
      <dgm:prSet presAssocID="{A06475BC-D1F7-4FAE-97E3-DE8F15CC447D}" presName="parentText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F4F8612-A0E0-4F94-A564-C77E956B5A14}" type="pres">
      <dgm:prSet presAssocID="{A06475BC-D1F7-4FAE-97E3-DE8F15CC447D}" presName="descendantText" presStyleLbl="alignAccFollowNode1" presStyleIdx="0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D01B060-2209-46F6-A2AB-359C8D088681}" type="pres">
      <dgm:prSet presAssocID="{C2F14C47-4ABE-40DA-808E-5413E4DFBA56}" presName="sp" presStyleCnt="0"/>
      <dgm:spPr/>
    </dgm:pt>
    <dgm:pt modelId="{665936FA-6784-4879-BA05-DDCF293F9479}" type="pres">
      <dgm:prSet presAssocID="{E8B5437D-C3BA-4BDF-BD69-E5A9F3AF3E8C}" presName="linNode" presStyleCnt="0"/>
      <dgm:spPr/>
    </dgm:pt>
    <dgm:pt modelId="{CDF6EF25-822C-4ED2-8E44-0B89577FB63D}" type="pres">
      <dgm:prSet presAssocID="{E8B5437D-C3BA-4BDF-BD69-E5A9F3AF3E8C}" presName="parentText" presStyleLbl="node1" presStyleIdx="1" presStyleCnt="5" custLinFactNeighborX="-3905" custLinFactNeighborY="316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4F2E0A4-D23D-489A-9858-619680741526}" type="pres">
      <dgm:prSet presAssocID="{E8B5437D-C3BA-4BDF-BD69-E5A9F3AF3E8C}" presName="descendantText" presStyleLbl="alignAccFollowNode1" presStyleIdx="1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3B63D67-5F86-4A26-BBB9-9A1BDFC09ED3}" type="pres">
      <dgm:prSet presAssocID="{FC00E601-D2CC-4BAC-BD31-E1A05619CF5B}" presName="sp" presStyleCnt="0"/>
      <dgm:spPr/>
    </dgm:pt>
    <dgm:pt modelId="{8719A81B-A707-42CD-8541-66C4E455CA15}" type="pres">
      <dgm:prSet presAssocID="{6FF1C177-0A0B-4014-AD5F-C08DB59171B8}" presName="linNode" presStyleCnt="0"/>
      <dgm:spPr/>
    </dgm:pt>
    <dgm:pt modelId="{1DCAC92F-8236-4660-A643-3384E00D0C5E}" type="pres">
      <dgm:prSet presAssocID="{6FF1C177-0A0B-4014-AD5F-C08DB59171B8}" presName="parentText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DEDF633-99F0-4D37-9377-823E4215568C}" type="pres">
      <dgm:prSet presAssocID="{6FF1C177-0A0B-4014-AD5F-C08DB59171B8}" presName="descendantText" presStyleLbl="alignAccFollowNode1" presStyleIdx="2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4B0ED45-169F-466F-AA48-2E34ECA08AA6}" type="pres">
      <dgm:prSet presAssocID="{00F19230-3B8B-456A-8F09-53F396F0DACD}" presName="sp" presStyleCnt="0"/>
      <dgm:spPr/>
    </dgm:pt>
    <dgm:pt modelId="{D2BE093D-0DDC-4CFA-B2ED-41D7998BC650}" type="pres">
      <dgm:prSet presAssocID="{2C852439-EE6E-485A-8646-ADDC61334267}" presName="linNode" presStyleCnt="0"/>
      <dgm:spPr/>
    </dgm:pt>
    <dgm:pt modelId="{153D3AC8-7513-4835-A891-8ACC4EBEDE3F}" type="pres">
      <dgm:prSet presAssocID="{2C852439-EE6E-485A-8646-ADDC61334267}" presName="parentText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670C778-7E81-4A52-A00F-4D3B39817EDB}" type="pres">
      <dgm:prSet presAssocID="{2C852439-EE6E-485A-8646-ADDC61334267}" presName="descendantText" presStyleLbl="alignAccFollowNode1" presStyleIdx="3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89E8862-2C0B-4818-9FC2-0AF2E6E57022}" type="pres">
      <dgm:prSet presAssocID="{455B97D4-7DA7-4E7B-B848-411035BECB76}" presName="sp" presStyleCnt="0"/>
      <dgm:spPr/>
    </dgm:pt>
    <dgm:pt modelId="{461D7850-7E2A-45F2-A23B-F07D11057894}" type="pres">
      <dgm:prSet presAssocID="{7E52EBF3-1A7A-4B62-ACB6-2D43E1BB3025}" presName="linNode" presStyleCnt="0"/>
      <dgm:spPr/>
    </dgm:pt>
    <dgm:pt modelId="{E3EDAADB-1EB9-4103-9E64-913213F34FB7}" type="pres">
      <dgm:prSet presAssocID="{7E52EBF3-1A7A-4B62-ACB6-2D43E1BB3025}" presName="parentText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E1372358-2B9E-48FD-ACF3-BF3B9EF4D390}" type="pres">
      <dgm:prSet presAssocID="{7E52EBF3-1A7A-4B62-ACB6-2D43E1BB3025}" presName="descendantText" presStyleLbl="alignAccFollowNode1" presStyleIdx="4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AD7C7A64-1722-4C4D-929B-CB8DB38FB551}" type="presOf" srcId="{7E52EBF3-1A7A-4B62-ACB6-2D43E1BB3025}" destId="{E3EDAADB-1EB9-4103-9E64-913213F34FB7}" srcOrd="0" destOrd="0" presId="urn:microsoft.com/office/officeart/2005/8/layout/vList5"/>
    <dgm:cxn modelId="{B5D83255-0FCB-4D98-9346-CCF8DEBCE26A}" type="presOf" srcId="{A06475BC-D1F7-4FAE-97E3-DE8F15CC447D}" destId="{15823965-FB1D-427E-996E-09692990DB9D}" srcOrd="0" destOrd="0" presId="urn:microsoft.com/office/officeart/2005/8/layout/vList5"/>
    <dgm:cxn modelId="{9C14F244-01B7-4492-85C7-8A4D9BAEF524}" srcId="{E4777C2B-1C30-4691-AF76-E7D55D08DD1F}" destId="{6FF1C177-0A0B-4014-AD5F-C08DB59171B8}" srcOrd="2" destOrd="0" parTransId="{3DA5C498-D211-4582-B411-668E92075462}" sibTransId="{00F19230-3B8B-456A-8F09-53F396F0DACD}"/>
    <dgm:cxn modelId="{BEFC990B-9E4A-4D8A-8900-9566EF403858}" type="presOf" srcId="{2C852439-EE6E-485A-8646-ADDC61334267}" destId="{153D3AC8-7513-4835-A891-8ACC4EBEDE3F}" srcOrd="0" destOrd="0" presId="urn:microsoft.com/office/officeart/2005/8/layout/vList5"/>
    <dgm:cxn modelId="{F78BC970-C578-4366-AD2B-0DC22E6DEE5A}" srcId="{2C852439-EE6E-485A-8646-ADDC61334267}" destId="{3D2B51FB-1D1C-4BC9-98FB-093366E82D13}" srcOrd="0" destOrd="0" parTransId="{728107FA-B04B-4CFE-8966-5228754C4F6B}" sibTransId="{6B58CC17-D496-492B-A55A-84C1F28A8042}"/>
    <dgm:cxn modelId="{C5D783AD-3E64-4FF2-876B-80413A940DE6}" type="presOf" srcId="{61CA3F6F-B6AF-4D9E-9AE5-493A643C9C86}" destId="{E1372358-2B9E-48FD-ACF3-BF3B9EF4D390}" srcOrd="0" destOrd="0" presId="urn:microsoft.com/office/officeart/2005/8/layout/vList5"/>
    <dgm:cxn modelId="{1568ADC5-3DE7-4EDF-B6C2-3DC82E24BC03}" srcId="{E4777C2B-1C30-4691-AF76-E7D55D08DD1F}" destId="{A06475BC-D1F7-4FAE-97E3-DE8F15CC447D}" srcOrd="0" destOrd="0" parTransId="{B7140504-CDA1-4875-AF81-E230B615731E}" sibTransId="{C2F14C47-4ABE-40DA-808E-5413E4DFBA56}"/>
    <dgm:cxn modelId="{4B35F7FD-10FC-480C-B18A-4F868BB68CE3}" type="presOf" srcId="{E4777C2B-1C30-4691-AF76-E7D55D08DD1F}" destId="{70CD5ED5-E0E4-4B81-AC0A-52C437062469}" srcOrd="0" destOrd="0" presId="urn:microsoft.com/office/officeart/2005/8/layout/vList5"/>
    <dgm:cxn modelId="{9CD42615-A7C9-40E5-9270-293CAD5A55BE}" type="presOf" srcId="{E8B5437D-C3BA-4BDF-BD69-E5A9F3AF3E8C}" destId="{CDF6EF25-822C-4ED2-8E44-0B89577FB63D}" srcOrd="0" destOrd="0" presId="urn:microsoft.com/office/officeart/2005/8/layout/vList5"/>
    <dgm:cxn modelId="{F0330192-429A-4F80-9ECD-E1919CEF7426}" srcId="{6FF1C177-0A0B-4014-AD5F-C08DB59171B8}" destId="{B9F648F5-209E-4129-8485-A61731790D79}" srcOrd="0" destOrd="0" parTransId="{0B40C2C7-A890-4D22-902C-4CCDB53871A3}" sibTransId="{F78EC82A-7943-4AF0-B301-502E5BE7261E}"/>
    <dgm:cxn modelId="{01DBEF66-EE2F-4D6E-B400-3F5B46D2FBC0}" srcId="{A06475BC-D1F7-4FAE-97E3-DE8F15CC447D}" destId="{AC61D6C9-001F-432C-AFAC-717BA6C1CD23}" srcOrd="0" destOrd="0" parTransId="{5571328E-8737-457C-80A7-772ABC74E838}" sibTransId="{BF3E6D32-B41A-4FE3-BA52-774B94B9F354}"/>
    <dgm:cxn modelId="{059B7BF6-CA8E-495D-8033-3C73514ACDE2}" type="presOf" srcId="{B9F648F5-209E-4129-8485-A61731790D79}" destId="{8DEDF633-99F0-4D37-9377-823E4215568C}" srcOrd="0" destOrd="0" presId="urn:microsoft.com/office/officeart/2005/8/layout/vList5"/>
    <dgm:cxn modelId="{A9301FD3-FD1C-4397-B1CF-65A8ADE46F51}" type="presOf" srcId="{6FF1C177-0A0B-4014-AD5F-C08DB59171B8}" destId="{1DCAC92F-8236-4660-A643-3384E00D0C5E}" srcOrd="0" destOrd="0" presId="urn:microsoft.com/office/officeart/2005/8/layout/vList5"/>
    <dgm:cxn modelId="{784D643D-2D0B-4F40-A23C-0CD369D497A8}" srcId="{7E52EBF3-1A7A-4B62-ACB6-2D43E1BB3025}" destId="{61CA3F6F-B6AF-4D9E-9AE5-493A643C9C86}" srcOrd="0" destOrd="0" parTransId="{3A20379B-BD81-41A9-B517-4B31B5A207B5}" sibTransId="{9D9479DF-121C-426D-A77B-D1BC0B3B4888}"/>
    <dgm:cxn modelId="{C386ED15-0E5D-4807-AD47-A333CFBE4FB7}" type="presOf" srcId="{AC61D6C9-001F-432C-AFAC-717BA6C1CD23}" destId="{BF4F8612-A0E0-4F94-A564-C77E956B5A14}" srcOrd="0" destOrd="0" presId="urn:microsoft.com/office/officeart/2005/8/layout/vList5"/>
    <dgm:cxn modelId="{2A2299E9-EF05-4AD3-A9D1-3D0EF5FBC2E0}" srcId="{E8B5437D-C3BA-4BDF-BD69-E5A9F3AF3E8C}" destId="{E20C1585-2FC8-4246-9A9C-14E7A08C7DED}" srcOrd="0" destOrd="0" parTransId="{F7D010A4-1E65-49AA-8E93-FCD538E75413}" sibTransId="{6E88E8F6-9336-4E62-8CDD-2832B7B191E2}"/>
    <dgm:cxn modelId="{528C9DE3-4359-43B6-8495-D5B2B31054B9}" type="presOf" srcId="{E20C1585-2FC8-4246-9A9C-14E7A08C7DED}" destId="{44F2E0A4-D23D-489A-9858-619680741526}" srcOrd="0" destOrd="0" presId="urn:microsoft.com/office/officeart/2005/8/layout/vList5"/>
    <dgm:cxn modelId="{10DDE82D-EBEE-445D-AD14-1E1F9A5E2C75}" srcId="{E4777C2B-1C30-4691-AF76-E7D55D08DD1F}" destId="{E8B5437D-C3BA-4BDF-BD69-E5A9F3AF3E8C}" srcOrd="1" destOrd="0" parTransId="{8E6C9038-BD6F-4E25-B25A-64E188E8B857}" sibTransId="{FC00E601-D2CC-4BAC-BD31-E1A05619CF5B}"/>
    <dgm:cxn modelId="{A53E368F-130D-4CD5-AD29-519B5A6EDE42}" type="presOf" srcId="{3D2B51FB-1D1C-4BC9-98FB-093366E82D13}" destId="{7670C778-7E81-4A52-A00F-4D3B39817EDB}" srcOrd="0" destOrd="0" presId="urn:microsoft.com/office/officeart/2005/8/layout/vList5"/>
    <dgm:cxn modelId="{7EDEB80C-D346-4C7F-BACF-2E125B22CF77}" srcId="{E4777C2B-1C30-4691-AF76-E7D55D08DD1F}" destId="{7E52EBF3-1A7A-4B62-ACB6-2D43E1BB3025}" srcOrd="4" destOrd="0" parTransId="{E56D32F5-92CD-48FA-99F8-2896B7B65E0B}" sibTransId="{7138F880-EDC6-472C-BC1B-30CE4233DF19}"/>
    <dgm:cxn modelId="{E5D0E3A3-CE2E-4583-91D8-F6F069DDFF07}" srcId="{E4777C2B-1C30-4691-AF76-E7D55D08DD1F}" destId="{2C852439-EE6E-485A-8646-ADDC61334267}" srcOrd="3" destOrd="0" parTransId="{DA3F6AFF-7CD8-4CC9-B50A-984B0E20C251}" sibTransId="{455B97D4-7DA7-4E7B-B848-411035BECB76}"/>
    <dgm:cxn modelId="{1E34A5BB-55FF-413B-A008-C831A34E7D8D}" type="presParOf" srcId="{70CD5ED5-E0E4-4B81-AC0A-52C437062469}" destId="{A96A919A-5279-40A9-A711-83CE0C6EF1E3}" srcOrd="0" destOrd="0" presId="urn:microsoft.com/office/officeart/2005/8/layout/vList5"/>
    <dgm:cxn modelId="{86366E3A-7A81-4079-AA1B-8C1A28F49F56}" type="presParOf" srcId="{A96A919A-5279-40A9-A711-83CE0C6EF1E3}" destId="{15823965-FB1D-427E-996E-09692990DB9D}" srcOrd="0" destOrd="0" presId="urn:microsoft.com/office/officeart/2005/8/layout/vList5"/>
    <dgm:cxn modelId="{CCF0F4B7-47C0-489C-AC32-8AECCD4AD888}" type="presParOf" srcId="{A96A919A-5279-40A9-A711-83CE0C6EF1E3}" destId="{BF4F8612-A0E0-4F94-A564-C77E956B5A14}" srcOrd="1" destOrd="0" presId="urn:microsoft.com/office/officeart/2005/8/layout/vList5"/>
    <dgm:cxn modelId="{5DA14DA6-6A83-4A30-8731-67212523FF31}" type="presParOf" srcId="{70CD5ED5-E0E4-4B81-AC0A-52C437062469}" destId="{FD01B060-2209-46F6-A2AB-359C8D088681}" srcOrd="1" destOrd="0" presId="urn:microsoft.com/office/officeart/2005/8/layout/vList5"/>
    <dgm:cxn modelId="{9A5227E0-440D-4291-AF7D-BDD61F7687FB}" type="presParOf" srcId="{70CD5ED5-E0E4-4B81-AC0A-52C437062469}" destId="{665936FA-6784-4879-BA05-DDCF293F9479}" srcOrd="2" destOrd="0" presId="urn:microsoft.com/office/officeart/2005/8/layout/vList5"/>
    <dgm:cxn modelId="{FA03E215-C6B7-4A80-B57A-2DA463029BE7}" type="presParOf" srcId="{665936FA-6784-4879-BA05-DDCF293F9479}" destId="{CDF6EF25-822C-4ED2-8E44-0B89577FB63D}" srcOrd="0" destOrd="0" presId="urn:microsoft.com/office/officeart/2005/8/layout/vList5"/>
    <dgm:cxn modelId="{9C7A0566-9930-4754-A132-30557CB3F00E}" type="presParOf" srcId="{665936FA-6784-4879-BA05-DDCF293F9479}" destId="{44F2E0A4-D23D-489A-9858-619680741526}" srcOrd="1" destOrd="0" presId="urn:microsoft.com/office/officeart/2005/8/layout/vList5"/>
    <dgm:cxn modelId="{60743167-A081-4B9D-9521-076590A1D315}" type="presParOf" srcId="{70CD5ED5-E0E4-4B81-AC0A-52C437062469}" destId="{23B63D67-5F86-4A26-BBB9-9A1BDFC09ED3}" srcOrd="3" destOrd="0" presId="urn:microsoft.com/office/officeart/2005/8/layout/vList5"/>
    <dgm:cxn modelId="{72340854-5A20-46DF-BEFD-2EC37954A0B7}" type="presParOf" srcId="{70CD5ED5-E0E4-4B81-AC0A-52C437062469}" destId="{8719A81B-A707-42CD-8541-66C4E455CA15}" srcOrd="4" destOrd="0" presId="urn:microsoft.com/office/officeart/2005/8/layout/vList5"/>
    <dgm:cxn modelId="{E10F7746-E600-4CAB-A0D5-6357977787F3}" type="presParOf" srcId="{8719A81B-A707-42CD-8541-66C4E455CA15}" destId="{1DCAC92F-8236-4660-A643-3384E00D0C5E}" srcOrd="0" destOrd="0" presId="urn:microsoft.com/office/officeart/2005/8/layout/vList5"/>
    <dgm:cxn modelId="{E6139BCD-A0BB-4B59-972C-3C45FAF97DE1}" type="presParOf" srcId="{8719A81B-A707-42CD-8541-66C4E455CA15}" destId="{8DEDF633-99F0-4D37-9377-823E4215568C}" srcOrd="1" destOrd="0" presId="urn:microsoft.com/office/officeart/2005/8/layout/vList5"/>
    <dgm:cxn modelId="{AECA8962-50CA-4CC4-83BC-38069954E18F}" type="presParOf" srcId="{70CD5ED5-E0E4-4B81-AC0A-52C437062469}" destId="{F4B0ED45-169F-466F-AA48-2E34ECA08AA6}" srcOrd="5" destOrd="0" presId="urn:microsoft.com/office/officeart/2005/8/layout/vList5"/>
    <dgm:cxn modelId="{C3CF9052-19DB-428E-A52A-BEBA76EA4C46}" type="presParOf" srcId="{70CD5ED5-E0E4-4B81-AC0A-52C437062469}" destId="{D2BE093D-0DDC-4CFA-B2ED-41D7998BC650}" srcOrd="6" destOrd="0" presId="urn:microsoft.com/office/officeart/2005/8/layout/vList5"/>
    <dgm:cxn modelId="{4B8C2979-0B7B-4A39-BE84-FF62B83E4CFF}" type="presParOf" srcId="{D2BE093D-0DDC-4CFA-B2ED-41D7998BC650}" destId="{153D3AC8-7513-4835-A891-8ACC4EBEDE3F}" srcOrd="0" destOrd="0" presId="urn:microsoft.com/office/officeart/2005/8/layout/vList5"/>
    <dgm:cxn modelId="{83780018-9753-479C-8EA2-522E02FAC2D9}" type="presParOf" srcId="{D2BE093D-0DDC-4CFA-B2ED-41D7998BC650}" destId="{7670C778-7E81-4A52-A00F-4D3B39817EDB}" srcOrd="1" destOrd="0" presId="urn:microsoft.com/office/officeart/2005/8/layout/vList5"/>
    <dgm:cxn modelId="{CE150AA7-BC26-4B0F-AB83-EE32A48465AC}" type="presParOf" srcId="{70CD5ED5-E0E4-4B81-AC0A-52C437062469}" destId="{B89E8862-2C0B-4818-9FC2-0AF2E6E57022}" srcOrd="7" destOrd="0" presId="urn:microsoft.com/office/officeart/2005/8/layout/vList5"/>
    <dgm:cxn modelId="{6030CA5C-5D4A-48D5-A693-0EE49C13A6C7}" type="presParOf" srcId="{70CD5ED5-E0E4-4B81-AC0A-52C437062469}" destId="{461D7850-7E2A-45F2-A23B-F07D11057894}" srcOrd="8" destOrd="0" presId="urn:microsoft.com/office/officeart/2005/8/layout/vList5"/>
    <dgm:cxn modelId="{10936FB3-5199-4D42-98BB-08912EC62B0A}" type="presParOf" srcId="{461D7850-7E2A-45F2-A23B-F07D11057894}" destId="{E3EDAADB-1EB9-4103-9E64-913213F34FB7}" srcOrd="0" destOrd="0" presId="urn:microsoft.com/office/officeart/2005/8/layout/vList5"/>
    <dgm:cxn modelId="{5339E1EE-4DCA-4DBB-ABF6-A6B133AEE891}" type="presParOf" srcId="{461D7850-7E2A-45F2-A23B-F07D11057894}" destId="{E1372358-2B9E-48FD-ACF3-BF3B9EF4D39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4777C2B-1C30-4691-AF76-E7D55D08DD1F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A06475BC-D1F7-4FAE-97E3-DE8F15CC447D}">
      <dgm:prSet/>
      <dgm:spPr>
        <a:solidFill>
          <a:srgbClr val="B2BC00"/>
        </a:solidFill>
      </dgm:spPr>
      <dgm:t>
        <a:bodyPr/>
        <a:lstStyle/>
        <a:p>
          <a:r>
            <a:rPr lang="cs-CZ" b="1" dirty="0" smtClean="0">
              <a:solidFill>
                <a:schemeClr val="tx1"/>
              </a:solidFill>
            </a:rPr>
            <a:t>Odborná úroveň</a:t>
          </a:r>
        </a:p>
      </dgm:t>
    </dgm:pt>
    <dgm:pt modelId="{B7140504-CDA1-4875-AF81-E230B615731E}" type="parTrans" cxnId="{1568ADC5-3DE7-4EDF-B6C2-3DC82E24BC03}">
      <dgm:prSet/>
      <dgm:spPr/>
      <dgm:t>
        <a:bodyPr/>
        <a:lstStyle/>
        <a:p>
          <a:endParaRPr lang="cs-CZ"/>
        </a:p>
      </dgm:t>
    </dgm:pt>
    <dgm:pt modelId="{C2F14C47-4ABE-40DA-808E-5413E4DFBA56}" type="sibTrans" cxnId="{1568ADC5-3DE7-4EDF-B6C2-3DC82E24BC03}">
      <dgm:prSet/>
      <dgm:spPr/>
      <dgm:t>
        <a:bodyPr/>
        <a:lstStyle/>
        <a:p>
          <a:endParaRPr lang="cs-CZ"/>
        </a:p>
      </dgm:t>
    </dgm:pt>
    <dgm:pt modelId="{AC61D6C9-001F-432C-AFAC-717BA6C1CD23}">
      <dgm:prSet/>
      <dgm:spPr>
        <a:solidFill>
          <a:schemeClr val="bg1">
            <a:alpha val="90000"/>
          </a:schemeClr>
        </a:solidFill>
      </dgm:spPr>
      <dgm:t>
        <a:bodyPr/>
        <a:lstStyle/>
        <a:p>
          <a:r>
            <a:rPr lang="cs-CZ" dirty="0" smtClean="0"/>
            <a:t>Odbornost dodavatele vztahující se k předmětu VZ, která je prokazatelně přínosná pro naplnění cílů zadavatele</a:t>
          </a:r>
        </a:p>
      </dgm:t>
    </dgm:pt>
    <dgm:pt modelId="{5571328E-8737-457C-80A7-772ABC74E838}" type="parTrans" cxnId="{01DBEF66-EE2F-4D6E-B400-3F5B46D2FBC0}">
      <dgm:prSet/>
      <dgm:spPr/>
      <dgm:t>
        <a:bodyPr/>
        <a:lstStyle/>
        <a:p>
          <a:endParaRPr lang="cs-CZ"/>
        </a:p>
      </dgm:t>
    </dgm:pt>
    <dgm:pt modelId="{BF3E6D32-B41A-4FE3-BA52-774B94B9F354}" type="sibTrans" cxnId="{01DBEF66-EE2F-4D6E-B400-3F5B46D2FBC0}">
      <dgm:prSet/>
      <dgm:spPr/>
      <dgm:t>
        <a:bodyPr/>
        <a:lstStyle/>
        <a:p>
          <a:endParaRPr lang="cs-CZ"/>
        </a:p>
      </dgm:t>
    </dgm:pt>
    <dgm:pt modelId="{E8B5437D-C3BA-4BDF-BD69-E5A9F3AF3E8C}">
      <dgm:prSet/>
      <dgm:spPr>
        <a:solidFill>
          <a:srgbClr val="B2BC00"/>
        </a:solidFill>
      </dgm:spPr>
      <dgm:t>
        <a:bodyPr/>
        <a:lstStyle/>
        <a:p>
          <a:r>
            <a:rPr lang="cs-CZ" b="1" dirty="0" smtClean="0">
              <a:solidFill>
                <a:schemeClr val="tx1"/>
              </a:solidFill>
            </a:rPr>
            <a:t>Rizika</a:t>
          </a:r>
        </a:p>
      </dgm:t>
    </dgm:pt>
    <dgm:pt modelId="{8E6C9038-BD6F-4E25-B25A-64E188E8B857}" type="parTrans" cxnId="{10DDE82D-EBEE-445D-AD14-1E1F9A5E2C75}">
      <dgm:prSet/>
      <dgm:spPr/>
      <dgm:t>
        <a:bodyPr/>
        <a:lstStyle/>
        <a:p>
          <a:endParaRPr lang="cs-CZ"/>
        </a:p>
      </dgm:t>
    </dgm:pt>
    <dgm:pt modelId="{FC00E601-D2CC-4BAC-BD31-E1A05619CF5B}" type="sibTrans" cxnId="{10DDE82D-EBEE-445D-AD14-1E1F9A5E2C75}">
      <dgm:prSet/>
      <dgm:spPr/>
      <dgm:t>
        <a:bodyPr/>
        <a:lstStyle/>
        <a:p>
          <a:endParaRPr lang="cs-CZ"/>
        </a:p>
      </dgm:t>
    </dgm:pt>
    <dgm:pt modelId="{E20C1585-2FC8-4246-9A9C-14E7A08C7DED}">
      <dgm:prSet/>
      <dgm:spPr>
        <a:solidFill>
          <a:schemeClr val="bg1">
            <a:alpha val="90000"/>
          </a:schemeClr>
        </a:solidFill>
      </dgm:spPr>
      <dgm:t>
        <a:bodyPr/>
        <a:lstStyle/>
        <a:p>
          <a:r>
            <a:rPr lang="cs-CZ" dirty="0" smtClean="0"/>
            <a:t>Rizika na straně zadavatele spojená s realizací předmětu VZ; dodavatel navrhne opatření k minimalizaci vzniku či negativního dopadu rizik na naplnění cílů zadavatele</a:t>
          </a:r>
        </a:p>
      </dgm:t>
    </dgm:pt>
    <dgm:pt modelId="{F7D010A4-1E65-49AA-8E93-FCD538E75413}" type="parTrans" cxnId="{2A2299E9-EF05-4AD3-A9D1-3D0EF5FBC2E0}">
      <dgm:prSet/>
      <dgm:spPr/>
      <dgm:t>
        <a:bodyPr/>
        <a:lstStyle/>
        <a:p>
          <a:endParaRPr lang="cs-CZ"/>
        </a:p>
      </dgm:t>
    </dgm:pt>
    <dgm:pt modelId="{6E88E8F6-9336-4E62-8CDD-2832B7B191E2}" type="sibTrans" cxnId="{2A2299E9-EF05-4AD3-A9D1-3D0EF5FBC2E0}">
      <dgm:prSet/>
      <dgm:spPr/>
      <dgm:t>
        <a:bodyPr/>
        <a:lstStyle/>
        <a:p>
          <a:endParaRPr lang="cs-CZ"/>
        </a:p>
      </dgm:t>
    </dgm:pt>
    <dgm:pt modelId="{6FF1C177-0A0B-4014-AD5F-C08DB59171B8}">
      <dgm:prSet/>
      <dgm:spPr>
        <a:solidFill>
          <a:srgbClr val="B2BC00"/>
        </a:solidFill>
      </dgm:spPr>
      <dgm:t>
        <a:bodyPr/>
        <a:lstStyle/>
        <a:p>
          <a:r>
            <a:rPr lang="cs-CZ" b="1" dirty="0" smtClean="0">
              <a:solidFill>
                <a:schemeClr val="tx1"/>
              </a:solidFill>
            </a:rPr>
            <a:t>Nabídková cena</a:t>
          </a:r>
        </a:p>
      </dgm:t>
    </dgm:pt>
    <dgm:pt modelId="{3DA5C498-D211-4582-B411-668E92075462}" type="parTrans" cxnId="{9C14F244-01B7-4492-85C7-8A4D9BAEF524}">
      <dgm:prSet/>
      <dgm:spPr/>
      <dgm:t>
        <a:bodyPr/>
        <a:lstStyle/>
        <a:p>
          <a:endParaRPr lang="cs-CZ"/>
        </a:p>
      </dgm:t>
    </dgm:pt>
    <dgm:pt modelId="{00F19230-3B8B-456A-8F09-53F396F0DACD}" type="sibTrans" cxnId="{9C14F244-01B7-4492-85C7-8A4D9BAEF524}">
      <dgm:prSet/>
      <dgm:spPr/>
      <dgm:t>
        <a:bodyPr/>
        <a:lstStyle/>
        <a:p>
          <a:endParaRPr lang="cs-CZ"/>
        </a:p>
      </dgm:t>
    </dgm:pt>
    <dgm:pt modelId="{B9F648F5-209E-4129-8485-A61731790D79}">
      <dgm:prSet custT="1"/>
      <dgm:spPr>
        <a:solidFill>
          <a:schemeClr val="bg1">
            <a:alpha val="90000"/>
          </a:schemeClr>
        </a:solidFill>
      </dgm:spPr>
      <dgm:t>
        <a:bodyPr/>
        <a:lstStyle/>
        <a:p>
          <a:r>
            <a:rPr lang="cs-CZ" sz="1500" dirty="0" smtClean="0"/>
            <a:t>Cena za splnění předmětu VZ (včetně cen vylepšení)</a:t>
          </a:r>
        </a:p>
      </dgm:t>
    </dgm:pt>
    <dgm:pt modelId="{0B40C2C7-A890-4D22-902C-4CCDB53871A3}" type="parTrans" cxnId="{F0330192-429A-4F80-9ECD-E1919CEF7426}">
      <dgm:prSet/>
      <dgm:spPr/>
      <dgm:t>
        <a:bodyPr/>
        <a:lstStyle/>
        <a:p>
          <a:endParaRPr lang="cs-CZ"/>
        </a:p>
      </dgm:t>
    </dgm:pt>
    <dgm:pt modelId="{F78EC82A-7943-4AF0-B301-502E5BE7261E}" type="sibTrans" cxnId="{F0330192-429A-4F80-9ECD-E1919CEF7426}">
      <dgm:prSet/>
      <dgm:spPr/>
      <dgm:t>
        <a:bodyPr/>
        <a:lstStyle/>
        <a:p>
          <a:endParaRPr lang="cs-CZ"/>
        </a:p>
      </dgm:t>
    </dgm:pt>
    <dgm:pt modelId="{7E52EBF3-1A7A-4B62-ACB6-2D43E1BB3025}">
      <dgm:prSet/>
      <dgm:spPr>
        <a:solidFill>
          <a:srgbClr val="B2BC00"/>
        </a:solidFill>
      </dgm:spPr>
      <dgm:t>
        <a:bodyPr/>
        <a:lstStyle/>
        <a:p>
          <a:r>
            <a:rPr lang="cs-CZ" b="1" dirty="0" smtClean="0">
              <a:solidFill>
                <a:schemeClr val="tx1"/>
              </a:solidFill>
            </a:rPr>
            <a:t>Vlastnosti a schopnosti vybraných členů týmu</a:t>
          </a:r>
        </a:p>
      </dgm:t>
    </dgm:pt>
    <dgm:pt modelId="{E56D32F5-92CD-48FA-99F8-2896B7B65E0B}" type="parTrans" cxnId="{7EDEB80C-D346-4C7F-BACF-2E125B22CF77}">
      <dgm:prSet/>
      <dgm:spPr/>
      <dgm:t>
        <a:bodyPr/>
        <a:lstStyle/>
        <a:p>
          <a:endParaRPr lang="cs-CZ"/>
        </a:p>
      </dgm:t>
    </dgm:pt>
    <dgm:pt modelId="{7138F880-EDC6-472C-BC1B-30CE4233DF19}" type="sibTrans" cxnId="{7EDEB80C-D346-4C7F-BACF-2E125B22CF77}">
      <dgm:prSet/>
      <dgm:spPr/>
      <dgm:t>
        <a:bodyPr/>
        <a:lstStyle/>
        <a:p>
          <a:endParaRPr lang="cs-CZ"/>
        </a:p>
      </dgm:t>
    </dgm:pt>
    <dgm:pt modelId="{61CA3F6F-B6AF-4D9E-9AE5-493A643C9C86}">
      <dgm:prSet/>
      <dgm:spPr>
        <a:solidFill>
          <a:schemeClr val="bg1">
            <a:alpha val="90000"/>
          </a:schemeClr>
        </a:solidFill>
      </dgm:spPr>
      <dgm:t>
        <a:bodyPr/>
        <a:lstStyle/>
        <a:p>
          <a:r>
            <a:rPr lang="cs-CZ" dirty="0" smtClean="0"/>
            <a:t>Přímý rozhovor s projektovým manažerem a hlavním architektem řešení o jejich vlastnostech a schopnostech</a:t>
          </a:r>
        </a:p>
      </dgm:t>
    </dgm:pt>
    <dgm:pt modelId="{3A20379B-BD81-41A9-B517-4B31B5A207B5}" type="parTrans" cxnId="{784D643D-2D0B-4F40-A23C-0CD369D497A8}">
      <dgm:prSet/>
      <dgm:spPr/>
      <dgm:t>
        <a:bodyPr/>
        <a:lstStyle/>
        <a:p>
          <a:endParaRPr lang="cs-CZ"/>
        </a:p>
      </dgm:t>
    </dgm:pt>
    <dgm:pt modelId="{9D9479DF-121C-426D-A77B-D1BC0B3B4888}" type="sibTrans" cxnId="{784D643D-2D0B-4F40-A23C-0CD369D497A8}">
      <dgm:prSet/>
      <dgm:spPr/>
      <dgm:t>
        <a:bodyPr/>
        <a:lstStyle/>
        <a:p>
          <a:endParaRPr lang="cs-CZ"/>
        </a:p>
      </dgm:t>
    </dgm:pt>
    <dgm:pt modelId="{2C852439-EE6E-485A-8646-ADDC61334267}">
      <dgm:prSet/>
      <dgm:spPr>
        <a:solidFill>
          <a:srgbClr val="B2BC00"/>
        </a:solidFill>
      </dgm:spPr>
      <dgm:t>
        <a:bodyPr/>
        <a:lstStyle/>
        <a:p>
          <a:r>
            <a:rPr lang="cs-CZ" b="1" dirty="0" smtClean="0">
              <a:solidFill>
                <a:schemeClr val="tx1"/>
              </a:solidFill>
            </a:rPr>
            <a:t>Pokročilé řešení</a:t>
          </a:r>
        </a:p>
      </dgm:t>
    </dgm:pt>
    <dgm:pt modelId="{DA3F6AFF-7CD8-4CC9-B50A-984B0E20C251}" type="parTrans" cxnId="{E5D0E3A3-CE2E-4583-91D8-F6F069DDFF07}">
      <dgm:prSet/>
      <dgm:spPr/>
      <dgm:t>
        <a:bodyPr/>
        <a:lstStyle/>
        <a:p>
          <a:endParaRPr lang="cs-CZ"/>
        </a:p>
      </dgm:t>
    </dgm:pt>
    <dgm:pt modelId="{455B97D4-7DA7-4E7B-B848-411035BECB76}" type="sibTrans" cxnId="{E5D0E3A3-CE2E-4583-91D8-F6F069DDFF07}">
      <dgm:prSet/>
      <dgm:spPr/>
      <dgm:t>
        <a:bodyPr/>
        <a:lstStyle/>
        <a:p>
          <a:endParaRPr lang="cs-CZ"/>
        </a:p>
      </dgm:t>
    </dgm:pt>
    <dgm:pt modelId="{3D2B51FB-1D1C-4BC9-98FB-093366E82D13}">
      <dgm:prSet/>
      <dgm:spPr>
        <a:solidFill>
          <a:schemeClr val="bg1"/>
        </a:solidFill>
      </dgm:spPr>
      <dgm:t>
        <a:bodyPr/>
        <a:lstStyle/>
        <a:p>
          <a:r>
            <a:rPr lang="cs-CZ" dirty="0" smtClean="0"/>
            <a:t>Soubor vylepšení zpracovaný dodavatelem nad rámec minimálních požadavků, avšak nikoli v rozporu s nimi</a:t>
          </a:r>
          <a:endParaRPr lang="cs-CZ" b="1" dirty="0" smtClean="0">
            <a:solidFill>
              <a:schemeClr val="tx1"/>
            </a:solidFill>
          </a:endParaRPr>
        </a:p>
      </dgm:t>
    </dgm:pt>
    <dgm:pt modelId="{728107FA-B04B-4CFE-8966-5228754C4F6B}" type="parTrans" cxnId="{F78BC970-C578-4366-AD2B-0DC22E6DEE5A}">
      <dgm:prSet/>
      <dgm:spPr/>
      <dgm:t>
        <a:bodyPr/>
        <a:lstStyle/>
        <a:p>
          <a:endParaRPr lang="cs-CZ"/>
        </a:p>
      </dgm:t>
    </dgm:pt>
    <dgm:pt modelId="{6B58CC17-D496-492B-A55A-84C1F28A8042}" type="sibTrans" cxnId="{F78BC970-C578-4366-AD2B-0DC22E6DEE5A}">
      <dgm:prSet/>
      <dgm:spPr/>
      <dgm:t>
        <a:bodyPr/>
        <a:lstStyle/>
        <a:p>
          <a:endParaRPr lang="cs-CZ"/>
        </a:p>
      </dgm:t>
    </dgm:pt>
    <dgm:pt modelId="{70CD5ED5-E0E4-4B81-AC0A-52C437062469}" type="pres">
      <dgm:prSet presAssocID="{E4777C2B-1C30-4691-AF76-E7D55D08DD1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A96A919A-5279-40A9-A711-83CE0C6EF1E3}" type="pres">
      <dgm:prSet presAssocID="{A06475BC-D1F7-4FAE-97E3-DE8F15CC447D}" presName="linNode" presStyleCnt="0"/>
      <dgm:spPr/>
    </dgm:pt>
    <dgm:pt modelId="{15823965-FB1D-427E-996E-09692990DB9D}" type="pres">
      <dgm:prSet presAssocID="{A06475BC-D1F7-4FAE-97E3-DE8F15CC447D}" presName="parentText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F4F8612-A0E0-4F94-A564-C77E956B5A14}" type="pres">
      <dgm:prSet presAssocID="{A06475BC-D1F7-4FAE-97E3-DE8F15CC447D}" presName="descendantText" presStyleLbl="alignAccFollowNode1" presStyleIdx="0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D01B060-2209-46F6-A2AB-359C8D088681}" type="pres">
      <dgm:prSet presAssocID="{C2F14C47-4ABE-40DA-808E-5413E4DFBA56}" presName="sp" presStyleCnt="0"/>
      <dgm:spPr/>
    </dgm:pt>
    <dgm:pt modelId="{665936FA-6784-4879-BA05-DDCF293F9479}" type="pres">
      <dgm:prSet presAssocID="{E8B5437D-C3BA-4BDF-BD69-E5A9F3AF3E8C}" presName="linNode" presStyleCnt="0"/>
      <dgm:spPr/>
    </dgm:pt>
    <dgm:pt modelId="{CDF6EF25-822C-4ED2-8E44-0B89577FB63D}" type="pres">
      <dgm:prSet presAssocID="{E8B5437D-C3BA-4BDF-BD69-E5A9F3AF3E8C}" presName="parentText" presStyleLbl="node1" presStyleIdx="1" presStyleCnt="5" custLinFactNeighborX="-3905" custLinFactNeighborY="316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4F2E0A4-D23D-489A-9858-619680741526}" type="pres">
      <dgm:prSet presAssocID="{E8B5437D-C3BA-4BDF-BD69-E5A9F3AF3E8C}" presName="descendantText" presStyleLbl="alignAccFollowNode1" presStyleIdx="1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3B63D67-5F86-4A26-BBB9-9A1BDFC09ED3}" type="pres">
      <dgm:prSet presAssocID="{FC00E601-D2CC-4BAC-BD31-E1A05619CF5B}" presName="sp" presStyleCnt="0"/>
      <dgm:spPr/>
    </dgm:pt>
    <dgm:pt modelId="{8719A81B-A707-42CD-8541-66C4E455CA15}" type="pres">
      <dgm:prSet presAssocID="{6FF1C177-0A0B-4014-AD5F-C08DB59171B8}" presName="linNode" presStyleCnt="0"/>
      <dgm:spPr/>
    </dgm:pt>
    <dgm:pt modelId="{1DCAC92F-8236-4660-A643-3384E00D0C5E}" type="pres">
      <dgm:prSet presAssocID="{6FF1C177-0A0B-4014-AD5F-C08DB59171B8}" presName="parentText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DEDF633-99F0-4D37-9377-823E4215568C}" type="pres">
      <dgm:prSet presAssocID="{6FF1C177-0A0B-4014-AD5F-C08DB59171B8}" presName="descendantText" presStyleLbl="alignAccFollowNode1" presStyleIdx="2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4B0ED45-169F-466F-AA48-2E34ECA08AA6}" type="pres">
      <dgm:prSet presAssocID="{00F19230-3B8B-456A-8F09-53F396F0DACD}" presName="sp" presStyleCnt="0"/>
      <dgm:spPr/>
    </dgm:pt>
    <dgm:pt modelId="{D2BE093D-0DDC-4CFA-B2ED-41D7998BC650}" type="pres">
      <dgm:prSet presAssocID="{2C852439-EE6E-485A-8646-ADDC61334267}" presName="linNode" presStyleCnt="0"/>
      <dgm:spPr/>
    </dgm:pt>
    <dgm:pt modelId="{153D3AC8-7513-4835-A891-8ACC4EBEDE3F}" type="pres">
      <dgm:prSet presAssocID="{2C852439-EE6E-485A-8646-ADDC61334267}" presName="parentText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670C778-7E81-4A52-A00F-4D3B39817EDB}" type="pres">
      <dgm:prSet presAssocID="{2C852439-EE6E-485A-8646-ADDC61334267}" presName="descendantText" presStyleLbl="alignAccFollowNode1" presStyleIdx="3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89E8862-2C0B-4818-9FC2-0AF2E6E57022}" type="pres">
      <dgm:prSet presAssocID="{455B97D4-7DA7-4E7B-B848-411035BECB76}" presName="sp" presStyleCnt="0"/>
      <dgm:spPr/>
    </dgm:pt>
    <dgm:pt modelId="{461D7850-7E2A-45F2-A23B-F07D11057894}" type="pres">
      <dgm:prSet presAssocID="{7E52EBF3-1A7A-4B62-ACB6-2D43E1BB3025}" presName="linNode" presStyleCnt="0"/>
      <dgm:spPr/>
    </dgm:pt>
    <dgm:pt modelId="{E3EDAADB-1EB9-4103-9E64-913213F34FB7}" type="pres">
      <dgm:prSet presAssocID="{7E52EBF3-1A7A-4B62-ACB6-2D43E1BB3025}" presName="parentText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E1372358-2B9E-48FD-ACF3-BF3B9EF4D390}" type="pres">
      <dgm:prSet presAssocID="{7E52EBF3-1A7A-4B62-ACB6-2D43E1BB3025}" presName="descendantText" presStyleLbl="alignAccFollowNode1" presStyleIdx="4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9C14F244-01B7-4492-85C7-8A4D9BAEF524}" srcId="{E4777C2B-1C30-4691-AF76-E7D55D08DD1F}" destId="{6FF1C177-0A0B-4014-AD5F-C08DB59171B8}" srcOrd="2" destOrd="0" parTransId="{3DA5C498-D211-4582-B411-668E92075462}" sibTransId="{00F19230-3B8B-456A-8F09-53F396F0DACD}"/>
    <dgm:cxn modelId="{715501BB-A889-49B2-AC42-82F54F36E3C9}" type="presOf" srcId="{AC61D6C9-001F-432C-AFAC-717BA6C1CD23}" destId="{BF4F8612-A0E0-4F94-A564-C77E956B5A14}" srcOrd="0" destOrd="0" presId="urn:microsoft.com/office/officeart/2005/8/layout/vList5"/>
    <dgm:cxn modelId="{99CC161E-DA6D-491D-944F-E0A0239A927B}" type="presOf" srcId="{61CA3F6F-B6AF-4D9E-9AE5-493A643C9C86}" destId="{E1372358-2B9E-48FD-ACF3-BF3B9EF4D390}" srcOrd="0" destOrd="0" presId="urn:microsoft.com/office/officeart/2005/8/layout/vList5"/>
    <dgm:cxn modelId="{F78BC970-C578-4366-AD2B-0DC22E6DEE5A}" srcId="{2C852439-EE6E-485A-8646-ADDC61334267}" destId="{3D2B51FB-1D1C-4BC9-98FB-093366E82D13}" srcOrd="0" destOrd="0" parTransId="{728107FA-B04B-4CFE-8966-5228754C4F6B}" sibTransId="{6B58CC17-D496-492B-A55A-84C1F28A8042}"/>
    <dgm:cxn modelId="{61BE696C-0C8A-4E73-802B-30C997413952}" type="presOf" srcId="{E4777C2B-1C30-4691-AF76-E7D55D08DD1F}" destId="{70CD5ED5-E0E4-4B81-AC0A-52C437062469}" srcOrd="0" destOrd="0" presId="urn:microsoft.com/office/officeart/2005/8/layout/vList5"/>
    <dgm:cxn modelId="{50F35597-25DF-42C6-988E-66255EEE9341}" type="presOf" srcId="{3D2B51FB-1D1C-4BC9-98FB-093366E82D13}" destId="{7670C778-7E81-4A52-A00F-4D3B39817EDB}" srcOrd="0" destOrd="0" presId="urn:microsoft.com/office/officeart/2005/8/layout/vList5"/>
    <dgm:cxn modelId="{1568ADC5-3DE7-4EDF-B6C2-3DC82E24BC03}" srcId="{E4777C2B-1C30-4691-AF76-E7D55D08DD1F}" destId="{A06475BC-D1F7-4FAE-97E3-DE8F15CC447D}" srcOrd="0" destOrd="0" parTransId="{B7140504-CDA1-4875-AF81-E230B615731E}" sibTransId="{C2F14C47-4ABE-40DA-808E-5413E4DFBA56}"/>
    <dgm:cxn modelId="{9527DBF3-EA6D-4BBB-93C6-9C42FF70A4A4}" type="presOf" srcId="{6FF1C177-0A0B-4014-AD5F-C08DB59171B8}" destId="{1DCAC92F-8236-4660-A643-3384E00D0C5E}" srcOrd="0" destOrd="0" presId="urn:microsoft.com/office/officeart/2005/8/layout/vList5"/>
    <dgm:cxn modelId="{52561F5B-4831-45EC-A883-777B46FBF516}" type="presOf" srcId="{E20C1585-2FC8-4246-9A9C-14E7A08C7DED}" destId="{44F2E0A4-D23D-489A-9858-619680741526}" srcOrd="0" destOrd="0" presId="urn:microsoft.com/office/officeart/2005/8/layout/vList5"/>
    <dgm:cxn modelId="{F0330192-429A-4F80-9ECD-E1919CEF7426}" srcId="{6FF1C177-0A0B-4014-AD5F-C08DB59171B8}" destId="{B9F648F5-209E-4129-8485-A61731790D79}" srcOrd="0" destOrd="0" parTransId="{0B40C2C7-A890-4D22-902C-4CCDB53871A3}" sibTransId="{F78EC82A-7943-4AF0-B301-502E5BE7261E}"/>
    <dgm:cxn modelId="{01DBEF66-EE2F-4D6E-B400-3F5B46D2FBC0}" srcId="{A06475BC-D1F7-4FAE-97E3-DE8F15CC447D}" destId="{AC61D6C9-001F-432C-AFAC-717BA6C1CD23}" srcOrd="0" destOrd="0" parTransId="{5571328E-8737-457C-80A7-772ABC74E838}" sibTransId="{BF3E6D32-B41A-4FE3-BA52-774B94B9F354}"/>
    <dgm:cxn modelId="{53399A23-A0E2-4838-BFD6-5B0DD5974829}" type="presOf" srcId="{E8B5437D-C3BA-4BDF-BD69-E5A9F3AF3E8C}" destId="{CDF6EF25-822C-4ED2-8E44-0B89577FB63D}" srcOrd="0" destOrd="0" presId="urn:microsoft.com/office/officeart/2005/8/layout/vList5"/>
    <dgm:cxn modelId="{784D643D-2D0B-4F40-A23C-0CD369D497A8}" srcId="{7E52EBF3-1A7A-4B62-ACB6-2D43E1BB3025}" destId="{61CA3F6F-B6AF-4D9E-9AE5-493A643C9C86}" srcOrd="0" destOrd="0" parTransId="{3A20379B-BD81-41A9-B517-4B31B5A207B5}" sibTransId="{9D9479DF-121C-426D-A77B-D1BC0B3B4888}"/>
    <dgm:cxn modelId="{2A2299E9-EF05-4AD3-A9D1-3D0EF5FBC2E0}" srcId="{E8B5437D-C3BA-4BDF-BD69-E5A9F3AF3E8C}" destId="{E20C1585-2FC8-4246-9A9C-14E7A08C7DED}" srcOrd="0" destOrd="0" parTransId="{F7D010A4-1E65-49AA-8E93-FCD538E75413}" sibTransId="{6E88E8F6-9336-4E62-8CDD-2832B7B191E2}"/>
    <dgm:cxn modelId="{0B87C91B-A951-4D2B-88FC-D9506E6252BD}" type="presOf" srcId="{A06475BC-D1F7-4FAE-97E3-DE8F15CC447D}" destId="{15823965-FB1D-427E-996E-09692990DB9D}" srcOrd="0" destOrd="0" presId="urn:microsoft.com/office/officeart/2005/8/layout/vList5"/>
    <dgm:cxn modelId="{10DDE82D-EBEE-445D-AD14-1E1F9A5E2C75}" srcId="{E4777C2B-1C30-4691-AF76-E7D55D08DD1F}" destId="{E8B5437D-C3BA-4BDF-BD69-E5A9F3AF3E8C}" srcOrd="1" destOrd="0" parTransId="{8E6C9038-BD6F-4E25-B25A-64E188E8B857}" sibTransId="{FC00E601-D2CC-4BAC-BD31-E1A05619CF5B}"/>
    <dgm:cxn modelId="{7EDEB80C-D346-4C7F-BACF-2E125B22CF77}" srcId="{E4777C2B-1C30-4691-AF76-E7D55D08DD1F}" destId="{7E52EBF3-1A7A-4B62-ACB6-2D43E1BB3025}" srcOrd="4" destOrd="0" parTransId="{E56D32F5-92CD-48FA-99F8-2896B7B65E0B}" sibTransId="{7138F880-EDC6-472C-BC1B-30CE4233DF19}"/>
    <dgm:cxn modelId="{2FA99073-63E8-4DF0-9D84-B6D43CFC0688}" type="presOf" srcId="{2C852439-EE6E-485A-8646-ADDC61334267}" destId="{153D3AC8-7513-4835-A891-8ACC4EBEDE3F}" srcOrd="0" destOrd="0" presId="urn:microsoft.com/office/officeart/2005/8/layout/vList5"/>
    <dgm:cxn modelId="{8EBA585E-0CC0-49BD-900B-A98ECCFE559F}" type="presOf" srcId="{B9F648F5-209E-4129-8485-A61731790D79}" destId="{8DEDF633-99F0-4D37-9377-823E4215568C}" srcOrd="0" destOrd="0" presId="urn:microsoft.com/office/officeart/2005/8/layout/vList5"/>
    <dgm:cxn modelId="{4AD9F95C-ED60-4897-871E-10EB4C31FFB5}" type="presOf" srcId="{7E52EBF3-1A7A-4B62-ACB6-2D43E1BB3025}" destId="{E3EDAADB-1EB9-4103-9E64-913213F34FB7}" srcOrd="0" destOrd="0" presId="urn:microsoft.com/office/officeart/2005/8/layout/vList5"/>
    <dgm:cxn modelId="{E5D0E3A3-CE2E-4583-91D8-F6F069DDFF07}" srcId="{E4777C2B-1C30-4691-AF76-E7D55D08DD1F}" destId="{2C852439-EE6E-485A-8646-ADDC61334267}" srcOrd="3" destOrd="0" parTransId="{DA3F6AFF-7CD8-4CC9-B50A-984B0E20C251}" sibTransId="{455B97D4-7DA7-4E7B-B848-411035BECB76}"/>
    <dgm:cxn modelId="{01AED6C7-4464-4283-821D-2D284C7B6D98}" type="presParOf" srcId="{70CD5ED5-E0E4-4B81-AC0A-52C437062469}" destId="{A96A919A-5279-40A9-A711-83CE0C6EF1E3}" srcOrd="0" destOrd="0" presId="urn:microsoft.com/office/officeart/2005/8/layout/vList5"/>
    <dgm:cxn modelId="{76F6D6BC-FC76-4D6E-9405-59DBDFED3CD5}" type="presParOf" srcId="{A96A919A-5279-40A9-A711-83CE0C6EF1E3}" destId="{15823965-FB1D-427E-996E-09692990DB9D}" srcOrd="0" destOrd="0" presId="urn:microsoft.com/office/officeart/2005/8/layout/vList5"/>
    <dgm:cxn modelId="{CD9A5057-87EE-44FF-A42E-5739081A9987}" type="presParOf" srcId="{A96A919A-5279-40A9-A711-83CE0C6EF1E3}" destId="{BF4F8612-A0E0-4F94-A564-C77E956B5A14}" srcOrd="1" destOrd="0" presId="urn:microsoft.com/office/officeart/2005/8/layout/vList5"/>
    <dgm:cxn modelId="{179DCC60-C218-466D-983A-5795AE610063}" type="presParOf" srcId="{70CD5ED5-E0E4-4B81-AC0A-52C437062469}" destId="{FD01B060-2209-46F6-A2AB-359C8D088681}" srcOrd="1" destOrd="0" presId="urn:microsoft.com/office/officeart/2005/8/layout/vList5"/>
    <dgm:cxn modelId="{D33D7E12-7FEC-406E-82C2-A9E25EA66508}" type="presParOf" srcId="{70CD5ED5-E0E4-4B81-AC0A-52C437062469}" destId="{665936FA-6784-4879-BA05-DDCF293F9479}" srcOrd="2" destOrd="0" presId="urn:microsoft.com/office/officeart/2005/8/layout/vList5"/>
    <dgm:cxn modelId="{78D240D5-1607-4642-8379-DF687F6E6955}" type="presParOf" srcId="{665936FA-6784-4879-BA05-DDCF293F9479}" destId="{CDF6EF25-822C-4ED2-8E44-0B89577FB63D}" srcOrd="0" destOrd="0" presId="urn:microsoft.com/office/officeart/2005/8/layout/vList5"/>
    <dgm:cxn modelId="{3E74B523-0C19-436B-9BD8-E40A37EADAA5}" type="presParOf" srcId="{665936FA-6784-4879-BA05-DDCF293F9479}" destId="{44F2E0A4-D23D-489A-9858-619680741526}" srcOrd="1" destOrd="0" presId="urn:microsoft.com/office/officeart/2005/8/layout/vList5"/>
    <dgm:cxn modelId="{A385D863-67BE-4C28-AC20-8AC2447FA580}" type="presParOf" srcId="{70CD5ED5-E0E4-4B81-AC0A-52C437062469}" destId="{23B63D67-5F86-4A26-BBB9-9A1BDFC09ED3}" srcOrd="3" destOrd="0" presId="urn:microsoft.com/office/officeart/2005/8/layout/vList5"/>
    <dgm:cxn modelId="{771F1012-3520-4C1B-823C-2B1ADFE5360F}" type="presParOf" srcId="{70CD5ED5-E0E4-4B81-AC0A-52C437062469}" destId="{8719A81B-A707-42CD-8541-66C4E455CA15}" srcOrd="4" destOrd="0" presId="urn:microsoft.com/office/officeart/2005/8/layout/vList5"/>
    <dgm:cxn modelId="{51B21482-024C-4140-AA72-D0FF39D64B49}" type="presParOf" srcId="{8719A81B-A707-42CD-8541-66C4E455CA15}" destId="{1DCAC92F-8236-4660-A643-3384E00D0C5E}" srcOrd="0" destOrd="0" presId="urn:microsoft.com/office/officeart/2005/8/layout/vList5"/>
    <dgm:cxn modelId="{68571205-DA80-403A-8C44-87F1926DBEC9}" type="presParOf" srcId="{8719A81B-A707-42CD-8541-66C4E455CA15}" destId="{8DEDF633-99F0-4D37-9377-823E4215568C}" srcOrd="1" destOrd="0" presId="urn:microsoft.com/office/officeart/2005/8/layout/vList5"/>
    <dgm:cxn modelId="{1F018063-CC5D-4C0F-96E1-7D7D5B57CC81}" type="presParOf" srcId="{70CD5ED5-E0E4-4B81-AC0A-52C437062469}" destId="{F4B0ED45-169F-466F-AA48-2E34ECA08AA6}" srcOrd="5" destOrd="0" presId="urn:microsoft.com/office/officeart/2005/8/layout/vList5"/>
    <dgm:cxn modelId="{73A8F764-83D7-4D5F-A085-B0A1213E0647}" type="presParOf" srcId="{70CD5ED5-E0E4-4B81-AC0A-52C437062469}" destId="{D2BE093D-0DDC-4CFA-B2ED-41D7998BC650}" srcOrd="6" destOrd="0" presId="urn:microsoft.com/office/officeart/2005/8/layout/vList5"/>
    <dgm:cxn modelId="{7468CD01-7D94-44D0-80E5-9EA7E8C1D93A}" type="presParOf" srcId="{D2BE093D-0DDC-4CFA-B2ED-41D7998BC650}" destId="{153D3AC8-7513-4835-A891-8ACC4EBEDE3F}" srcOrd="0" destOrd="0" presId="urn:microsoft.com/office/officeart/2005/8/layout/vList5"/>
    <dgm:cxn modelId="{612EA13C-E0FA-4908-B79E-C9028180E039}" type="presParOf" srcId="{D2BE093D-0DDC-4CFA-B2ED-41D7998BC650}" destId="{7670C778-7E81-4A52-A00F-4D3B39817EDB}" srcOrd="1" destOrd="0" presId="urn:microsoft.com/office/officeart/2005/8/layout/vList5"/>
    <dgm:cxn modelId="{74B2A1BE-F94E-4D4A-BDCB-A3AECC435F01}" type="presParOf" srcId="{70CD5ED5-E0E4-4B81-AC0A-52C437062469}" destId="{B89E8862-2C0B-4818-9FC2-0AF2E6E57022}" srcOrd="7" destOrd="0" presId="urn:microsoft.com/office/officeart/2005/8/layout/vList5"/>
    <dgm:cxn modelId="{767976FE-0FE1-4145-9863-5E0AEC50E28D}" type="presParOf" srcId="{70CD5ED5-E0E4-4B81-AC0A-52C437062469}" destId="{461D7850-7E2A-45F2-A23B-F07D11057894}" srcOrd="8" destOrd="0" presId="urn:microsoft.com/office/officeart/2005/8/layout/vList5"/>
    <dgm:cxn modelId="{CA4CAFCB-7DC8-41BB-AC24-733D211C308B}" type="presParOf" srcId="{461D7850-7E2A-45F2-A23B-F07D11057894}" destId="{E3EDAADB-1EB9-4103-9E64-913213F34FB7}" srcOrd="0" destOrd="0" presId="urn:microsoft.com/office/officeart/2005/8/layout/vList5"/>
    <dgm:cxn modelId="{DC0647B9-1D13-4B97-B8A0-8EEEC28E6773}" type="presParOf" srcId="{461D7850-7E2A-45F2-A23B-F07D11057894}" destId="{E1372358-2B9E-48FD-ACF3-BF3B9EF4D39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EC18B5-E615-42D7-8838-18C6DBF47AEE}">
      <dsp:nvSpPr>
        <dsp:cNvPr id="0" name=""/>
        <dsp:cNvSpPr/>
      </dsp:nvSpPr>
      <dsp:spPr>
        <a:xfrm>
          <a:off x="0" y="3957164"/>
          <a:ext cx="7056784" cy="865730"/>
        </a:xfrm>
        <a:prstGeom prst="rect">
          <a:avLst/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dirty="0" smtClean="0"/>
            <a:t>Výběr dodavatele</a:t>
          </a:r>
          <a:endParaRPr lang="cs-CZ" sz="2000" kern="1200" dirty="0"/>
        </a:p>
      </dsp:txBody>
      <dsp:txXfrm>
        <a:off x="0" y="3957164"/>
        <a:ext cx="7056784" cy="467494"/>
      </dsp:txXfrm>
    </dsp:sp>
    <dsp:sp modelId="{F6B4B2B7-72EA-4BC2-872B-ED142DF3C37E}">
      <dsp:nvSpPr>
        <dsp:cNvPr id="0" name=""/>
        <dsp:cNvSpPr/>
      </dsp:nvSpPr>
      <dsp:spPr>
        <a:xfrm>
          <a:off x="0" y="4407344"/>
          <a:ext cx="7056784" cy="39823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24130" rIns="135128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kern="1200" dirty="0" smtClean="0"/>
            <a:t>Uzavření smlouvy</a:t>
          </a:r>
          <a:endParaRPr lang="cs-CZ" sz="1900" kern="1200" dirty="0"/>
        </a:p>
      </dsp:txBody>
      <dsp:txXfrm>
        <a:off x="0" y="4407344"/>
        <a:ext cx="7056784" cy="398236"/>
      </dsp:txXfrm>
    </dsp:sp>
    <dsp:sp modelId="{EE04C76C-4F8E-4AB6-9C55-288B25984612}">
      <dsp:nvSpPr>
        <dsp:cNvPr id="0" name=""/>
        <dsp:cNvSpPr/>
      </dsp:nvSpPr>
      <dsp:spPr>
        <a:xfrm rot="10800000">
          <a:off x="0" y="2638656"/>
          <a:ext cx="7056784" cy="1331494"/>
        </a:xfrm>
        <a:prstGeom prst="upArrowCallout">
          <a:avLst/>
        </a:prstGeom>
        <a:solidFill>
          <a:srgbClr val="B2BC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dirty="0" smtClean="0">
              <a:solidFill>
                <a:schemeClr val="tx1"/>
              </a:solidFill>
            </a:rPr>
            <a:t>Ověřovací fáze</a:t>
          </a:r>
          <a:endParaRPr lang="cs-CZ" sz="2000" kern="1200" dirty="0">
            <a:solidFill>
              <a:schemeClr val="tx1"/>
            </a:solidFill>
          </a:endParaRPr>
        </a:p>
      </dsp:txBody>
      <dsp:txXfrm rot="-10800000">
        <a:off x="0" y="2638656"/>
        <a:ext cx="7056784" cy="467354"/>
      </dsp:txXfrm>
    </dsp:sp>
    <dsp:sp modelId="{2809ADE2-ECEF-4DF2-9391-A0C28A72690F}">
      <dsp:nvSpPr>
        <dsp:cNvPr id="0" name=""/>
        <dsp:cNvSpPr/>
      </dsp:nvSpPr>
      <dsp:spPr>
        <a:xfrm>
          <a:off x="0" y="3106011"/>
          <a:ext cx="7056784" cy="39811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24130" rIns="135128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kern="1200" dirty="0" smtClean="0"/>
            <a:t>V režii dodavatele, nepodložené informace = ztráta bodů</a:t>
          </a:r>
          <a:endParaRPr lang="cs-CZ" sz="1900" kern="1200" dirty="0"/>
        </a:p>
      </dsp:txBody>
      <dsp:txXfrm>
        <a:off x="0" y="3106011"/>
        <a:ext cx="7056784" cy="398116"/>
      </dsp:txXfrm>
    </dsp:sp>
    <dsp:sp modelId="{7FEFF48A-1B9C-48A0-8EAD-4E3670F3A333}">
      <dsp:nvSpPr>
        <dsp:cNvPr id="0" name=""/>
        <dsp:cNvSpPr/>
      </dsp:nvSpPr>
      <dsp:spPr>
        <a:xfrm rot="10800000">
          <a:off x="0" y="1320148"/>
          <a:ext cx="7056784" cy="1331494"/>
        </a:xfrm>
        <a:prstGeom prst="upArrowCallout">
          <a:avLst/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dirty="0" smtClean="0"/>
            <a:t>Nabídky dodavatelů</a:t>
          </a:r>
          <a:endParaRPr lang="cs-CZ" sz="2000" kern="1200" dirty="0"/>
        </a:p>
      </dsp:txBody>
      <dsp:txXfrm rot="-10800000">
        <a:off x="0" y="1320148"/>
        <a:ext cx="7056784" cy="467354"/>
      </dsp:txXfrm>
    </dsp:sp>
    <dsp:sp modelId="{6E65ADAC-9C6F-43F1-AAC2-0F6C85919CCB}">
      <dsp:nvSpPr>
        <dsp:cNvPr id="0" name=""/>
        <dsp:cNvSpPr/>
      </dsp:nvSpPr>
      <dsp:spPr>
        <a:xfrm>
          <a:off x="0" y="1787502"/>
          <a:ext cx="7056784" cy="39811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24130" rIns="135128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kern="1200" dirty="0" smtClean="0"/>
            <a:t>Uvedené informace podložené dominantními informacemi</a:t>
          </a:r>
          <a:endParaRPr lang="cs-CZ" sz="1900" kern="1200" dirty="0"/>
        </a:p>
      </dsp:txBody>
      <dsp:txXfrm>
        <a:off x="0" y="1787502"/>
        <a:ext cx="7056784" cy="398116"/>
      </dsp:txXfrm>
    </dsp:sp>
    <dsp:sp modelId="{D2FED154-ACFB-47FD-BE48-B71C00FBC8B6}">
      <dsp:nvSpPr>
        <dsp:cNvPr id="0" name=""/>
        <dsp:cNvSpPr/>
      </dsp:nvSpPr>
      <dsp:spPr>
        <a:xfrm rot="10800000">
          <a:off x="0" y="2"/>
          <a:ext cx="7056784" cy="1331494"/>
        </a:xfrm>
        <a:prstGeom prst="upArrowCallout">
          <a:avLst/>
        </a:prstGeom>
        <a:solidFill>
          <a:srgbClr val="B2BC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dirty="0" smtClean="0">
              <a:solidFill>
                <a:schemeClr val="tx1"/>
              </a:solidFill>
            </a:rPr>
            <a:t>Fáze přípravy</a:t>
          </a:r>
          <a:endParaRPr lang="cs-CZ" sz="2000" kern="1200" dirty="0">
            <a:solidFill>
              <a:schemeClr val="tx1"/>
            </a:solidFill>
          </a:endParaRPr>
        </a:p>
      </dsp:txBody>
      <dsp:txXfrm rot="-10800000">
        <a:off x="0" y="2"/>
        <a:ext cx="7056784" cy="467354"/>
      </dsp:txXfrm>
    </dsp:sp>
    <dsp:sp modelId="{49A03879-0F2C-4507-8144-33E491BF87EE}">
      <dsp:nvSpPr>
        <dsp:cNvPr id="0" name=""/>
        <dsp:cNvSpPr/>
      </dsp:nvSpPr>
      <dsp:spPr>
        <a:xfrm>
          <a:off x="0" y="468994"/>
          <a:ext cx="7056784" cy="39811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24130" rIns="135128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kern="1200" dirty="0" smtClean="0"/>
            <a:t>Otevřené řízení, </a:t>
          </a:r>
          <a:r>
            <a:rPr lang="cs-CZ" sz="1900" kern="1200" dirty="0" err="1" smtClean="0"/>
            <a:t>dvouobálková</a:t>
          </a:r>
          <a:r>
            <a:rPr lang="cs-CZ" sz="1900" kern="1200" dirty="0" smtClean="0"/>
            <a:t> metoda (skrytá cena), </a:t>
          </a:r>
          <a:r>
            <a:rPr lang="cs-CZ" sz="1900" kern="1200" dirty="0" err="1" smtClean="0"/>
            <a:t>anonymizace</a:t>
          </a:r>
          <a:endParaRPr lang="cs-CZ" sz="1900" kern="1200" dirty="0"/>
        </a:p>
      </dsp:txBody>
      <dsp:txXfrm>
        <a:off x="0" y="468994"/>
        <a:ext cx="7056784" cy="39811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4F8612-A0E0-4F94-A564-C77E956B5A14}">
      <dsp:nvSpPr>
        <dsp:cNvPr id="0" name=""/>
        <dsp:cNvSpPr/>
      </dsp:nvSpPr>
      <dsp:spPr>
        <a:xfrm rot="5400000">
          <a:off x="5232054" y="-2176297"/>
          <a:ext cx="728147" cy="5266944"/>
        </a:xfrm>
        <a:prstGeom prst="round2SameRect">
          <a:avLst/>
        </a:prstGeom>
        <a:solidFill>
          <a:schemeClr val="bg1"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400" kern="1200" dirty="0" smtClean="0"/>
            <a:t>Odbornost dodavatele vztahující se k předmětu VZ, která je prokazatelně přínosná pro naplnění cílů zadavatele</a:t>
          </a:r>
        </a:p>
      </dsp:txBody>
      <dsp:txXfrm rot="-5400000">
        <a:off x="2962656" y="128646"/>
        <a:ext cx="5231399" cy="657057"/>
      </dsp:txXfrm>
    </dsp:sp>
    <dsp:sp modelId="{15823965-FB1D-427E-996E-09692990DB9D}">
      <dsp:nvSpPr>
        <dsp:cNvPr id="0" name=""/>
        <dsp:cNvSpPr/>
      </dsp:nvSpPr>
      <dsp:spPr>
        <a:xfrm>
          <a:off x="0" y="2081"/>
          <a:ext cx="2962656" cy="910184"/>
        </a:xfrm>
        <a:prstGeom prst="roundRect">
          <a:avLst/>
        </a:prstGeom>
        <a:solidFill>
          <a:srgbClr val="B2BC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b="1" kern="1200" dirty="0" smtClean="0">
              <a:solidFill>
                <a:schemeClr val="tx1"/>
              </a:solidFill>
            </a:rPr>
            <a:t>Odborná úroveň</a:t>
          </a:r>
        </a:p>
      </dsp:txBody>
      <dsp:txXfrm>
        <a:off x="44432" y="46513"/>
        <a:ext cx="2873792" cy="821320"/>
      </dsp:txXfrm>
    </dsp:sp>
    <dsp:sp modelId="{44F2E0A4-D23D-489A-9858-619680741526}">
      <dsp:nvSpPr>
        <dsp:cNvPr id="0" name=""/>
        <dsp:cNvSpPr/>
      </dsp:nvSpPr>
      <dsp:spPr>
        <a:xfrm rot="5400000">
          <a:off x="5232054" y="-1220603"/>
          <a:ext cx="728147" cy="5266944"/>
        </a:xfrm>
        <a:prstGeom prst="round2SameRect">
          <a:avLst/>
        </a:prstGeom>
        <a:solidFill>
          <a:schemeClr val="bg1"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400" kern="1200" dirty="0" smtClean="0"/>
            <a:t>Rizika na straně zadavatele spojená s realizací předmětu VZ; dodavatel navrhne opatření k minimalizaci vzniku či negativního dopadu rizik na naplnění cílů zadavatele</a:t>
          </a:r>
        </a:p>
      </dsp:txBody>
      <dsp:txXfrm rot="-5400000">
        <a:off x="2962656" y="1084340"/>
        <a:ext cx="5231399" cy="657057"/>
      </dsp:txXfrm>
    </dsp:sp>
    <dsp:sp modelId="{CDF6EF25-822C-4ED2-8E44-0B89577FB63D}">
      <dsp:nvSpPr>
        <dsp:cNvPr id="0" name=""/>
        <dsp:cNvSpPr/>
      </dsp:nvSpPr>
      <dsp:spPr>
        <a:xfrm>
          <a:off x="0" y="986583"/>
          <a:ext cx="2962656" cy="910184"/>
        </a:xfrm>
        <a:prstGeom prst="roundRect">
          <a:avLst/>
        </a:prstGeom>
        <a:solidFill>
          <a:srgbClr val="B2BC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b="1" kern="1200" dirty="0" smtClean="0">
              <a:solidFill>
                <a:schemeClr val="tx1"/>
              </a:solidFill>
            </a:rPr>
            <a:t>Rizika</a:t>
          </a:r>
        </a:p>
      </dsp:txBody>
      <dsp:txXfrm>
        <a:off x="44432" y="1031015"/>
        <a:ext cx="2873792" cy="821320"/>
      </dsp:txXfrm>
    </dsp:sp>
    <dsp:sp modelId="{8DEDF633-99F0-4D37-9377-823E4215568C}">
      <dsp:nvSpPr>
        <dsp:cNvPr id="0" name=""/>
        <dsp:cNvSpPr/>
      </dsp:nvSpPr>
      <dsp:spPr>
        <a:xfrm rot="5400000">
          <a:off x="5232054" y="-264909"/>
          <a:ext cx="728147" cy="5266944"/>
        </a:xfrm>
        <a:prstGeom prst="round2SameRect">
          <a:avLst/>
        </a:prstGeom>
        <a:solidFill>
          <a:schemeClr val="bg1"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500" kern="1200" dirty="0" smtClean="0"/>
            <a:t>Cena za splnění předmětu VZ (včetně cen vylepšení)</a:t>
          </a:r>
        </a:p>
      </dsp:txBody>
      <dsp:txXfrm rot="-5400000">
        <a:off x="2962656" y="2040034"/>
        <a:ext cx="5231399" cy="657057"/>
      </dsp:txXfrm>
    </dsp:sp>
    <dsp:sp modelId="{1DCAC92F-8236-4660-A643-3384E00D0C5E}">
      <dsp:nvSpPr>
        <dsp:cNvPr id="0" name=""/>
        <dsp:cNvSpPr/>
      </dsp:nvSpPr>
      <dsp:spPr>
        <a:xfrm>
          <a:off x="0" y="1913470"/>
          <a:ext cx="2962656" cy="910184"/>
        </a:xfrm>
        <a:prstGeom prst="roundRect">
          <a:avLst/>
        </a:prstGeom>
        <a:solidFill>
          <a:srgbClr val="B2BC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b="1" kern="1200" dirty="0" smtClean="0">
              <a:solidFill>
                <a:schemeClr val="tx1"/>
              </a:solidFill>
            </a:rPr>
            <a:t>Nabídková cena</a:t>
          </a:r>
        </a:p>
      </dsp:txBody>
      <dsp:txXfrm>
        <a:off x="44432" y="1957902"/>
        <a:ext cx="2873792" cy="821320"/>
      </dsp:txXfrm>
    </dsp:sp>
    <dsp:sp modelId="{7670C778-7E81-4A52-A00F-4D3B39817EDB}">
      <dsp:nvSpPr>
        <dsp:cNvPr id="0" name=""/>
        <dsp:cNvSpPr/>
      </dsp:nvSpPr>
      <dsp:spPr>
        <a:xfrm rot="5400000">
          <a:off x="5232054" y="690784"/>
          <a:ext cx="728147" cy="5266944"/>
        </a:xfrm>
        <a:prstGeom prst="round2SameRect">
          <a:avLst/>
        </a:prstGeom>
        <a:solidFill>
          <a:schemeClr val="bg1"/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400" kern="1200" dirty="0" smtClean="0"/>
            <a:t>Soubor vylepšení zpracovaný dodavatelem nad rámec minimálních požadavků, avšak nikoli v rozporu s nimi</a:t>
          </a:r>
          <a:endParaRPr lang="cs-CZ" sz="1400" b="1" kern="1200" dirty="0" smtClean="0">
            <a:solidFill>
              <a:schemeClr val="tx1"/>
            </a:solidFill>
          </a:endParaRPr>
        </a:p>
      </dsp:txBody>
      <dsp:txXfrm rot="-5400000">
        <a:off x="2962656" y="2995728"/>
        <a:ext cx="5231399" cy="657057"/>
      </dsp:txXfrm>
    </dsp:sp>
    <dsp:sp modelId="{153D3AC8-7513-4835-A891-8ACC4EBEDE3F}">
      <dsp:nvSpPr>
        <dsp:cNvPr id="0" name=""/>
        <dsp:cNvSpPr/>
      </dsp:nvSpPr>
      <dsp:spPr>
        <a:xfrm>
          <a:off x="0" y="2869164"/>
          <a:ext cx="2962656" cy="910184"/>
        </a:xfrm>
        <a:prstGeom prst="roundRect">
          <a:avLst/>
        </a:prstGeom>
        <a:solidFill>
          <a:srgbClr val="B2BC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b="1" kern="1200" dirty="0" smtClean="0">
              <a:solidFill>
                <a:schemeClr val="tx1"/>
              </a:solidFill>
            </a:rPr>
            <a:t>Pokročilé řešení</a:t>
          </a:r>
        </a:p>
      </dsp:txBody>
      <dsp:txXfrm>
        <a:off x="44432" y="2913596"/>
        <a:ext cx="2873792" cy="821320"/>
      </dsp:txXfrm>
    </dsp:sp>
    <dsp:sp modelId="{E1372358-2B9E-48FD-ACF3-BF3B9EF4D390}">
      <dsp:nvSpPr>
        <dsp:cNvPr id="0" name=""/>
        <dsp:cNvSpPr/>
      </dsp:nvSpPr>
      <dsp:spPr>
        <a:xfrm rot="5400000">
          <a:off x="5232054" y="1646478"/>
          <a:ext cx="728147" cy="5266944"/>
        </a:xfrm>
        <a:prstGeom prst="round2SameRect">
          <a:avLst/>
        </a:prstGeom>
        <a:solidFill>
          <a:schemeClr val="bg1"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400" kern="1200" dirty="0" smtClean="0"/>
            <a:t>Přímý rozhovor s projektovým manažerem a hlavním architektem řešení o jejich vlastnostech a schopnostech</a:t>
          </a:r>
        </a:p>
      </dsp:txBody>
      <dsp:txXfrm rot="-5400000">
        <a:off x="2962656" y="3951422"/>
        <a:ext cx="5231399" cy="657057"/>
      </dsp:txXfrm>
    </dsp:sp>
    <dsp:sp modelId="{E3EDAADB-1EB9-4103-9E64-913213F34FB7}">
      <dsp:nvSpPr>
        <dsp:cNvPr id="0" name=""/>
        <dsp:cNvSpPr/>
      </dsp:nvSpPr>
      <dsp:spPr>
        <a:xfrm>
          <a:off x="0" y="3824858"/>
          <a:ext cx="2962656" cy="910184"/>
        </a:xfrm>
        <a:prstGeom prst="roundRect">
          <a:avLst/>
        </a:prstGeom>
        <a:solidFill>
          <a:srgbClr val="B2BC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b="1" kern="1200" dirty="0" smtClean="0">
              <a:solidFill>
                <a:schemeClr val="tx1"/>
              </a:solidFill>
            </a:rPr>
            <a:t>Vlastnosti a schopnosti vybraných členů týmu</a:t>
          </a:r>
        </a:p>
      </dsp:txBody>
      <dsp:txXfrm>
        <a:off x="44432" y="3869290"/>
        <a:ext cx="2873792" cy="82132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4F8612-A0E0-4F94-A564-C77E956B5A14}">
      <dsp:nvSpPr>
        <dsp:cNvPr id="0" name=""/>
        <dsp:cNvSpPr/>
      </dsp:nvSpPr>
      <dsp:spPr>
        <a:xfrm rot="5400000">
          <a:off x="5232054" y="-2176297"/>
          <a:ext cx="728147" cy="5266944"/>
        </a:xfrm>
        <a:prstGeom prst="round2SameRect">
          <a:avLst/>
        </a:prstGeom>
        <a:solidFill>
          <a:schemeClr val="bg1"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400" kern="1200" dirty="0" smtClean="0"/>
            <a:t>Odbornost dodavatele vztahující se k předmětu VZ, která je prokazatelně přínosná pro naplnění cílů zadavatele</a:t>
          </a:r>
        </a:p>
      </dsp:txBody>
      <dsp:txXfrm rot="-5400000">
        <a:off x="2962656" y="128646"/>
        <a:ext cx="5231399" cy="657057"/>
      </dsp:txXfrm>
    </dsp:sp>
    <dsp:sp modelId="{15823965-FB1D-427E-996E-09692990DB9D}">
      <dsp:nvSpPr>
        <dsp:cNvPr id="0" name=""/>
        <dsp:cNvSpPr/>
      </dsp:nvSpPr>
      <dsp:spPr>
        <a:xfrm>
          <a:off x="0" y="2081"/>
          <a:ext cx="2962656" cy="910184"/>
        </a:xfrm>
        <a:prstGeom prst="roundRect">
          <a:avLst/>
        </a:prstGeom>
        <a:solidFill>
          <a:srgbClr val="B2BC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b="1" kern="1200" dirty="0" smtClean="0">
              <a:solidFill>
                <a:schemeClr val="tx1"/>
              </a:solidFill>
            </a:rPr>
            <a:t>Odborná úroveň</a:t>
          </a:r>
        </a:p>
      </dsp:txBody>
      <dsp:txXfrm>
        <a:off x="44432" y="46513"/>
        <a:ext cx="2873792" cy="821320"/>
      </dsp:txXfrm>
    </dsp:sp>
    <dsp:sp modelId="{44F2E0A4-D23D-489A-9858-619680741526}">
      <dsp:nvSpPr>
        <dsp:cNvPr id="0" name=""/>
        <dsp:cNvSpPr/>
      </dsp:nvSpPr>
      <dsp:spPr>
        <a:xfrm rot="5400000">
          <a:off x="5232054" y="-1220603"/>
          <a:ext cx="728147" cy="5266944"/>
        </a:xfrm>
        <a:prstGeom prst="round2SameRect">
          <a:avLst/>
        </a:prstGeom>
        <a:solidFill>
          <a:schemeClr val="bg1"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400" kern="1200" dirty="0" smtClean="0"/>
            <a:t>Rizika na straně zadavatele spojená s realizací předmětu VZ; dodavatel navrhne opatření k minimalizaci vzniku či negativního dopadu rizik na naplnění cílů zadavatele</a:t>
          </a:r>
        </a:p>
      </dsp:txBody>
      <dsp:txXfrm rot="-5400000">
        <a:off x="2962656" y="1084340"/>
        <a:ext cx="5231399" cy="657057"/>
      </dsp:txXfrm>
    </dsp:sp>
    <dsp:sp modelId="{CDF6EF25-822C-4ED2-8E44-0B89577FB63D}">
      <dsp:nvSpPr>
        <dsp:cNvPr id="0" name=""/>
        <dsp:cNvSpPr/>
      </dsp:nvSpPr>
      <dsp:spPr>
        <a:xfrm>
          <a:off x="0" y="986583"/>
          <a:ext cx="2962656" cy="910184"/>
        </a:xfrm>
        <a:prstGeom prst="roundRect">
          <a:avLst/>
        </a:prstGeom>
        <a:solidFill>
          <a:srgbClr val="B2BC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b="1" kern="1200" dirty="0" smtClean="0">
              <a:solidFill>
                <a:schemeClr val="tx1"/>
              </a:solidFill>
            </a:rPr>
            <a:t>Rizika</a:t>
          </a:r>
        </a:p>
      </dsp:txBody>
      <dsp:txXfrm>
        <a:off x="44432" y="1031015"/>
        <a:ext cx="2873792" cy="821320"/>
      </dsp:txXfrm>
    </dsp:sp>
    <dsp:sp modelId="{8DEDF633-99F0-4D37-9377-823E4215568C}">
      <dsp:nvSpPr>
        <dsp:cNvPr id="0" name=""/>
        <dsp:cNvSpPr/>
      </dsp:nvSpPr>
      <dsp:spPr>
        <a:xfrm rot="5400000">
          <a:off x="5232054" y="-264909"/>
          <a:ext cx="728147" cy="5266944"/>
        </a:xfrm>
        <a:prstGeom prst="round2SameRect">
          <a:avLst/>
        </a:prstGeom>
        <a:solidFill>
          <a:schemeClr val="bg1"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500" kern="1200" dirty="0" smtClean="0"/>
            <a:t>Cena za splnění předmětu VZ (včetně cen vylepšení)</a:t>
          </a:r>
        </a:p>
      </dsp:txBody>
      <dsp:txXfrm rot="-5400000">
        <a:off x="2962656" y="2040034"/>
        <a:ext cx="5231399" cy="657057"/>
      </dsp:txXfrm>
    </dsp:sp>
    <dsp:sp modelId="{1DCAC92F-8236-4660-A643-3384E00D0C5E}">
      <dsp:nvSpPr>
        <dsp:cNvPr id="0" name=""/>
        <dsp:cNvSpPr/>
      </dsp:nvSpPr>
      <dsp:spPr>
        <a:xfrm>
          <a:off x="0" y="1913470"/>
          <a:ext cx="2962656" cy="910184"/>
        </a:xfrm>
        <a:prstGeom prst="roundRect">
          <a:avLst/>
        </a:prstGeom>
        <a:solidFill>
          <a:srgbClr val="B2BC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b="1" kern="1200" dirty="0" smtClean="0">
              <a:solidFill>
                <a:schemeClr val="tx1"/>
              </a:solidFill>
            </a:rPr>
            <a:t>Nabídková cena</a:t>
          </a:r>
        </a:p>
      </dsp:txBody>
      <dsp:txXfrm>
        <a:off x="44432" y="1957902"/>
        <a:ext cx="2873792" cy="821320"/>
      </dsp:txXfrm>
    </dsp:sp>
    <dsp:sp modelId="{7670C778-7E81-4A52-A00F-4D3B39817EDB}">
      <dsp:nvSpPr>
        <dsp:cNvPr id="0" name=""/>
        <dsp:cNvSpPr/>
      </dsp:nvSpPr>
      <dsp:spPr>
        <a:xfrm rot="5400000">
          <a:off x="5232054" y="690784"/>
          <a:ext cx="728147" cy="5266944"/>
        </a:xfrm>
        <a:prstGeom prst="round2SameRect">
          <a:avLst/>
        </a:prstGeom>
        <a:solidFill>
          <a:schemeClr val="bg1"/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400" kern="1200" dirty="0" smtClean="0"/>
            <a:t>Soubor vylepšení zpracovaný dodavatelem nad rámec minimálních požadavků, avšak nikoli v rozporu s nimi</a:t>
          </a:r>
          <a:endParaRPr lang="cs-CZ" sz="1400" b="1" kern="1200" dirty="0" smtClean="0">
            <a:solidFill>
              <a:schemeClr val="tx1"/>
            </a:solidFill>
          </a:endParaRPr>
        </a:p>
      </dsp:txBody>
      <dsp:txXfrm rot="-5400000">
        <a:off x="2962656" y="2995728"/>
        <a:ext cx="5231399" cy="657057"/>
      </dsp:txXfrm>
    </dsp:sp>
    <dsp:sp modelId="{153D3AC8-7513-4835-A891-8ACC4EBEDE3F}">
      <dsp:nvSpPr>
        <dsp:cNvPr id="0" name=""/>
        <dsp:cNvSpPr/>
      </dsp:nvSpPr>
      <dsp:spPr>
        <a:xfrm>
          <a:off x="0" y="2869164"/>
          <a:ext cx="2962656" cy="910184"/>
        </a:xfrm>
        <a:prstGeom prst="roundRect">
          <a:avLst/>
        </a:prstGeom>
        <a:solidFill>
          <a:srgbClr val="B2BC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b="1" kern="1200" dirty="0" smtClean="0">
              <a:solidFill>
                <a:schemeClr val="tx1"/>
              </a:solidFill>
            </a:rPr>
            <a:t>Pokročilé řešení</a:t>
          </a:r>
        </a:p>
      </dsp:txBody>
      <dsp:txXfrm>
        <a:off x="44432" y="2913596"/>
        <a:ext cx="2873792" cy="821320"/>
      </dsp:txXfrm>
    </dsp:sp>
    <dsp:sp modelId="{E1372358-2B9E-48FD-ACF3-BF3B9EF4D390}">
      <dsp:nvSpPr>
        <dsp:cNvPr id="0" name=""/>
        <dsp:cNvSpPr/>
      </dsp:nvSpPr>
      <dsp:spPr>
        <a:xfrm rot="5400000">
          <a:off x="5232054" y="1646478"/>
          <a:ext cx="728147" cy="5266944"/>
        </a:xfrm>
        <a:prstGeom prst="round2SameRect">
          <a:avLst/>
        </a:prstGeom>
        <a:solidFill>
          <a:schemeClr val="bg1"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400" kern="1200" dirty="0" smtClean="0"/>
            <a:t>Přímý rozhovor s projektovým manažerem a hlavním architektem řešení o jejich vlastnostech a schopnostech</a:t>
          </a:r>
        </a:p>
      </dsp:txBody>
      <dsp:txXfrm rot="-5400000">
        <a:off x="2962656" y="3951422"/>
        <a:ext cx="5231399" cy="657057"/>
      </dsp:txXfrm>
    </dsp:sp>
    <dsp:sp modelId="{E3EDAADB-1EB9-4103-9E64-913213F34FB7}">
      <dsp:nvSpPr>
        <dsp:cNvPr id="0" name=""/>
        <dsp:cNvSpPr/>
      </dsp:nvSpPr>
      <dsp:spPr>
        <a:xfrm>
          <a:off x="0" y="3824858"/>
          <a:ext cx="2962656" cy="910184"/>
        </a:xfrm>
        <a:prstGeom prst="roundRect">
          <a:avLst/>
        </a:prstGeom>
        <a:solidFill>
          <a:srgbClr val="B2BC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b="1" kern="1200" dirty="0" smtClean="0">
              <a:solidFill>
                <a:schemeClr val="tx1"/>
              </a:solidFill>
            </a:rPr>
            <a:t>Vlastnosti a schopnosti vybraných členů týmu</a:t>
          </a:r>
        </a:p>
      </dsp:txBody>
      <dsp:txXfrm>
        <a:off x="44432" y="3869290"/>
        <a:ext cx="2873792" cy="8213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633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50443" y="1"/>
            <a:ext cx="2945659" cy="49633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2D14E7-7A0B-4C93-8C0F-17E7470AF247}" type="datetimeFigureOut">
              <a:rPr lang="cs-CZ" smtClean="0"/>
              <a:pPr/>
              <a:t>27.11.2018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1" y="9428585"/>
            <a:ext cx="2945659" cy="4963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50443" y="9428585"/>
            <a:ext cx="2945659" cy="4963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5F0E95-9258-40FC-BE1A-81826A7A87E6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671489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633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0443" y="1"/>
            <a:ext cx="2945659" cy="49633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239148AF-7E24-490D-B74D-8CE919C1EC8E}" type="datetimeFigureOut">
              <a:rPr lang="cs-CZ"/>
              <a:pPr>
                <a:defRPr/>
              </a:pPr>
              <a:t>27.11.2018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 smtClean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noProof="0" smtClean="0"/>
              <a:t>Kliknutím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1" y="9428585"/>
            <a:ext cx="2945659" cy="4963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0443" y="9428585"/>
            <a:ext cx="2945659" cy="4963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70BADF91-2EF1-4229-B780-8A4E0F4E81C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200891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BADF91-2EF1-4229-B780-8A4E0F4E81C0}" type="slidenum">
              <a:rPr lang="cs-CZ" smtClean="0"/>
              <a:pPr>
                <a:defRPr/>
              </a:pPr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504911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BADF91-2EF1-4229-B780-8A4E0F4E81C0}" type="slidenum">
              <a:rPr lang="cs-CZ" smtClean="0"/>
              <a:pPr>
                <a:defRPr/>
              </a:pPr>
              <a:t>22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151987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BADF91-2EF1-4229-B780-8A4E0F4E81C0}" type="slidenum">
              <a:rPr lang="cs-CZ" smtClean="0"/>
              <a:pPr>
                <a:defRPr/>
              </a:pPr>
              <a:t>23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752247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BADF91-2EF1-4229-B780-8A4E0F4E81C0}" type="slidenum">
              <a:rPr lang="cs-CZ" smtClean="0"/>
              <a:pPr>
                <a:defRPr/>
              </a:pPr>
              <a:t>24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389803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BADF91-2EF1-4229-B780-8A4E0F4E81C0}" type="slidenum">
              <a:rPr lang="cs-CZ" smtClean="0"/>
              <a:pPr>
                <a:defRPr/>
              </a:pPr>
              <a:t>25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136060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BADF91-2EF1-4229-B780-8A4E0F4E81C0}" type="slidenum">
              <a:rPr lang="cs-CZ" smtClean="0"/>
              <a:pPr>
                <a:defRPr/>
              </a:pPr>
              <a:t>26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052504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BADF91-2EF1-4229-B780-8A4E0F4E81C0}" type="slidenum">
              <a:rPr lang="cs-CZ" smtClean="0"/>
              <a:pPr>
                <a:defRPr/>
              </a:pPr>
              <a:t>27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673078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BADF91-2EF1-4229-B780-8A4E0F4E81C0}" type="slidenum">
              <a:rPr lang="cs-CZ" smtClean="0"/>
              <a:pPr>
                <a:defRPr/>
              </a:pPr>
              <a:t>28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455155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BADF91-2EF1-4229-B780-8A4E0F4E81C0}" type="slidenum">
              <a:rPr lang="cs-CZ" smtClean="0"/>
              <a:pPr>
                <a:defRPr/>
              </a:pPr>
              <a:t>29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379363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BADF91-2EF1-4229-B780-8A4E0F4E81C0}" type="slidenum">
              <a:rPr lang="cs-CZ" smtClean="0"/>
              <a:pPr>
                <a:defRPr/>
              </a:pPr>
              <a:t>30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961924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BADF91-2EF1-4229-B780-8A4E0F4E81C0}" type="slidenum">
              <a:rPr lang="cs-CZ" smtClean="0"/>
              <a:pPr>
                <a:defRPr/>
              </a:pPr>
              <a:t>31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705375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BADF91-2EF1-4229-B780-8A4E0F4E81C0}" type="slidenum">
              <a:rPr lang="cs-CZ" smtClean="0"/>
              <a:pPr>
                <a:defRPr/>
              </a:pPr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5281568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BADF91-2EF1-4229-B780-8A4E0F4E81C0}" type="slidenum">
              <a:rPr lang="cs-CZ" smtClean="0"/>
              <a:pPr>
                <a:defRPr/>
              </a:pPr>
              <a:t>32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0715382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BADF91-2EF1-4229-B780-8A4E0F4E81C0}" type="slidenum">
              <a:rPr lang="cs-CZ" smtClean="0"/>
              <a:pPr>
                <a:defRPr/>
              </a:pPr>
              <a:t>33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4895655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BADF91-2EF1-4229-B780-8A4E0F4E81C0}" type="slidenum">
              <a:rPr lang="cs-CZ" smtClean="0"/>
              <a:pPr>
                <a:defRPr/>
              </a:pPr>
              <a:t>34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2698697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BADF91-2EF1-4229-B780-8A4E0F4E81C0}" type="slidenum">
              <a:rPr lang="cs-CZ" smtClean="0"/>
              <a:pPr>
                <a:defRPr/>
              </a:pPr>
              <a:t>35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818208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BADF91-2EF1-4229-B780-8A4E0F4E81C0}" type="slidenum">
              <a:rPr lang="cs-CZ" smtClean="0"/>
              <a:pPr>
                <a:defRPr/>
              </a:pPr>
              <a:t>36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4608833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BADF91-2EF1-4229-B780-8A4E0F4E81C0}" type="slidenum">
              <a:rPr lang="cs-CZ" smtClean="0"/>
              <a:pPr>
                <a:defRPr/>
              </a:pPr>
              <a:t>37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241595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BADF91-2EF1-4229-B780-8A4E0F4E81C0}" type="slidenum">
              <a:rPr lang="cs-CZ" smtClean="0"/>
              <a:pPr>
                <a:defRPr/>
              </a:pPr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940020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BADF91-2EF1-4229-B780-8A4E0F4E81C0}" type="slidenum">
              <a:rPr lang="cs-CZ" smtClean="0"/>
              <a:pPr>
                <a:defRPr/>
              </a:pPr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88321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BADF91-2EF1-4229-B780-8A4E0F4E81C0}" type="slidenum">
              <a:rPr lang="cs-CZ" smtClean="0"/>
              <a:pPr>
                <a:defRPr/>
              </a:pPr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200378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BADF91-2EF1-4229-B780-8A4E0F4E81C0}" type="slidenum">
              <a:rPr lang="cs-CZ" smtClean="0"/>
              <a:pPr>
                <a:defRPr/>
              </a:pPr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860961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BADF91-2EF1-4229-B780-8A4E0F4E81C0}" type="slidenum">
              <a:rPr lang="cs-CZ" smtClean="0"/>
              <a:pPr>
                <a:defRPr/>
              </a:pPr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597140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BADF91-2EF1-4229-B780-8A4E0F4E81C0}" type="slidenum">
              <a:rPr lang="cs-CZ" smtClean="0"/>
              <a:pPr>
                <a:defRPr/>
              </a:pPr>
              <a:t>20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288261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BADF91-2EF1-4229-B780-8A4E0F4E81C0}" type="slidenum">
              <a:rPr lang="cs-CZ" smtClean="0"/>
              <a:pPr>
                <a:defRPr/>
              </a:pPr>
              <a:t>21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269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0B94EE-9E16-4469-AE15-E4BEF6799821}" type="datetimeFigureOut">
              <a:rPr lang="cs-CZ"/>
              <a:pPr>
                <a:defRPr/>
              </a:pPr>
              <a:t>27.11.2018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1A57F3-36A6-474B-A812-1F4821A7947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231168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B552E5-8A94-4049-87AE-77C8AADA2456}" type="datetimeFigureOut">
              <a:rPr lang="cs-CZ"/>
              <a:pPr>
                <a:defRPr/>
              </a:pPr>
              <a:t>27.11.2018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ED574C-83CB-423C-B392-2FB5AC1C29A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6637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76C84-5099-4AD4-8D39-C9A99E67CED3}" type="datetimeFigureOut">
              <a:rPr lang="cs-CZ"/>
              <a:pPr>
                <a:defRPr/>
              </a:pPr>
              <a:t>27.11.2018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A673FA-8B20-47D0-A6BB-386FD4AF05C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041643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F1068-461F-48C7-BDF8-D1D8D89EBD7F}" type="datetimeFigureOut">
              <a:rPr lang="cs-CZ"/>
              <a:pPr>
                <a:defRPr/>
              </a:pPr>
              <a:t>27.11.2018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DDBCD5-F850-4BFC-B92D-85F260B077B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131019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E3619C-3098-4450-9D19-166F692F4D12}" type="datetimeFigureOut">
              <a:rPr lang="cs-CZ"/>
              <a:pPr>
                <a:defRPr/>
              </a:pPr>
              <a:t>27.11.2018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4610C-E699-40BA-B51D-69B40E83ED6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749156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74C83B-BB9C-4298-9803-B2E9872F1EAF}" type="datetimeFigureOut">
              <a:rPr lang="cs-CZ"/>
              <a:pPr>
                <a:defRPr/>
              </a:pPr>
              <a:t>27.11.2018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7C8133-6168-478E-9B3D-6026514EC7F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984864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B3E46C-5740-4355-882E-DC3F7C9558B8}" type="datetimeFigureOut">
              <a:rPr lang="cs-CZ"/>
              <a:pPr>
                <a:defRPr/>
              </a:pPr>
              <a:t>27.11.2018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2B5C52-C70B-4B6D-94FE-8187597A48C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068803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49994-371E-4897-8258-3587EE66B2EF}" type="datetimeFigureOut">
              <a:rPr lang="cs-CZ"/>
              <a:pPr>
                <a:defRPr/>
              </a:pPr>
              <a:t>27.11.2018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60D7F-AF04-4254-951D-AD7D1573F73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149719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A2F1A-B9F8-4B3C-B5AE-83926DF43CFF}" type="datetimeFigureOut">
              <a:rPr lang="cs-CZ"/>
              <a:pPr>
                <a:defRPr/>
              </a:pPr>
              <a:t>27.11.2018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227B3-B912-4DA4-8F8E-5397B307FEA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001424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FF5034-4485-4584-9CFB-A85E367C65D3}" type="datetimeFigureOut">
              <a:rPr lang="cs-CZ"/>
              <a:pPr>
                <a:defRPr/>
              </a:pPr>
              <a:t>27.11.2018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AC0998-1693-43EF-ABF8-F11A90CA85B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195328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490D0D-FBEC-4C9E-A7E9-ACED338FC62C}" type="datetimeFigureOut">
              <a:rPr lang="cs-CZ"/>
              <a:pPr>
                <a:defRPr/>
              </a:pPr>
              <a:t>27.11.2018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FE7DD4-AFFF-4939-AA68-C1FAC769861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628477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16B38D-E723-4CF9-8B30-F3FEC292ECBC}" type="datetimeFigureOut">
              <a:rPr lang="cs-CZ"/>
              <a:pPr>
                <a:defRPr/>
              </a:pPr>
              <a:t>27.11.2018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73D4D8-42DE-41A9-B9D7-1493A358F4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537836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4B4D3A-A8BD-4DA1-AADB-221D2711B04C}" type="datetimeFigureOut">
              <a:rPr lang="cs-CZ"/>
              <a:pPr>
                <a:defRPr/>
              </a:pPr>
              <a:t>27.11.2018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1331A8-1482-4C5D-B34A-98A3FBE0AF6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808281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4376E-C03A-4406-9359-1597B5B0CDBB}" type="datetimeFigureOut">
              <a:rPr lang="cs-CZ"/>
              <a:pPr>
                <a:defRPr/>
              </a:pPr>
              <a:t>27.11.2018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BBFA78-01A1-4338-832B-703888C102C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731450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D1F521-9494-4ED0-B242-9FB5C52ADD3E}" type="datetimeFigureOut">
              <a:rPr lang="cs-CZ"/>
              <a:pPr>
                <a:defRPr/>
              </a:pPr>
              <a:t>27.11.2018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E6101-8871-4C06-B2A4-75E754518A3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434861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Autofit/>
          </a:bodyPr>
          <a:lstStyle>
            <a:lvl1pPr algn="r">
              <a:defRPr sz="5000" b="1">
                <a:solidFill>
                  <a:srgbClr val="B2BC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 dirty="0" smtClean="0"/>
              <a:t>Klepnutím lze upravit styl předlohy nadpisů.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dirty="0" smtClean="0"/>
              <a:t>Klepnutím lze upravit styl předlohy podnadpisů.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DEA63-1F55-47DC-88E2-376EC72DE721}" type="datetimeFigureOut">
              <a:rPr lang="cs-CZ"/>
              <a:pPr>
                <a:defRPr/>
              </a:pPr>
              <a:t>27.11.2018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20EEAA-A34E-4B73-9189-1CDBD1D138C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295853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rgbClr val="B2BC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 dirty="0" smtClean="0"/>
              <a:t>Klepnutím lze upravit styl předlohy nadpisů.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/>
          <a:lstStyle>
            <a:lvl1pPr>
              <a:buClr>
                <a:srgbClr val="B2BC00"/>
              </a:buClr>
              <a:buSzPct val="120000"/>
              <a:defRPr sz="2400">
                <a:latin typeface="Arial" pitchFamily="34" charset="0"/>
                <a:cs typeface="Arial" pitchFamily="34" charset="0"/>
              </a:defRPr>
            </a:lvl1pPr>
            <a:lvl2pPr>
              <a:buClr>
                <a:srgbClr val="B2BC00"/>
              </a:buClr>
              <a:defRPr sz="2000">
                <a:latin typeface="Arial" pitchFamily="34" charset="0"/>
                <a:cs typeface="Arial" pitchFamily="34" charset="0"/>
              </a:defRPr>
            </a:lvl2pPr>
            <a:lvl3pPr>
              <a:buClr>
                <a:srgbClr val="B2BC00"/>
              </a:buClr>
              <a:defRPr sz="2000">
                <a:latin typeface="Arial" pitchFamily="34" charset="0"/>
                <a:cs typeface="Arial" pitchFamily="34" charset="0"/>
              </a:defRPr>
            </a:lvl3pPr>
            <a:lvl4pPr>
              <a:buClr>
                <a:srgbClr val="B2BC00"/>
              </a:buClr>
              <a:buFont typeface="Arial" pitchFamily="34" charset="0"/>
              <a:buChar char="•"/>
              <a:defRPr sz="2000">
                <a:latin typeface="Arial" pitchFamily="34" charset="0"/>
                <a:cs typeface="Arial" pitchFamily="34" charset="0"/>
              </a:defRPr>
            </a:lvl4pPr>
            <a:lvl5pPr>
              <a:buClr>
                <a:srgbClr val="B2BC00"/>
              </a:buClr>
              <a:buFont typeface="Arial" pitchFamily="34" charset="0"/>
              <a:buChar char="•"/>
              <a:defRPr sz="20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cs-CZ" dirty="0" smtClean="0"/>
              <a:t>Klepnutím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68313" y="1341438"/>
            <a:ext cx="8207375" cy="575394"/>
          </a:xfrm>
        </p:spPr>
        <p:txBody>
          <a:bodyPr>
            <a:normAutofit/>
          </a:bodyPr>
          <a:lstStyle>
            <a:lvl1pPr>
              <a:buNone/>
              <a:defRPr sz="2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cs-CZ" dirty="0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0C146-19F4-48DD-8F29-2E9DF1D40738}" type="datetimeFigureOut">
              <a:rPr lang="cs-CZ"/>
              <a:pPr>
                <a:defRPr/>
              </a:pPr>
              <a:t>27.11.2018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DB113F-334F-4BCF-8AB8-A8B067BE6EE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6434951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7F7699-276F-4661-A0D6-EA3BB7A490A2}" type="datetimeFigureOut">
              <a:rPr lang="cs-CZ"/>
              <a:pPr>
                <a:defRPr/>
              </a:pPr>
              <a:t>27.11.2018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45CFA-8E1D-43DF-9E66-8805E7CD284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8074538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0A9405-ED10-451B-A867-6383D500724E}" type="datetimeFigureOut">
              <a:rPr lang="cs-CZ"/>
              <a:pPr>
                <a:defRPr/>
              </a:pPr>
              <a:t>27.11.2018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BC95EC-855B-406B-9114-5D400A2F487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590798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170F5A-543C-4735-B6D5-606F80D12DF3}" type="datetimeFigureOut">
              <a:rPr lang="cs-CZ"/>
              <a:pPr>
                <a:defRPr/>
              </a:pPr>
              <a:t>27.11.2018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F5D0E2-B321-4243-B724-8D1CD78EE9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3344403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679C5-6C10-4C5E-9D07-3BC731A0A3D9}" type="datetimeFigureOut">
              <a:rPr lang="cs-CZ"/>
              <a:pPr>
                <a:defRPr/>
              </a:pPr>
              <a:t>27.11.2018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9096EF-3C55-4C47-AE47-1A060131989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5759292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4C1929-2C2A-49B1-AEA9-88411FB1D2E6}" type="datetimeFigureOut">
              <a:rPr lang="cs-CZ"/>
              <a:pPr>
                <a:defRPr/>
              </a:pPr>
              <a:t>27.11.2018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207B8-0FA1-415F-9DCB-8392FAC4E60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23039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BE995-7C21-4781-B2D0-EA02A84843EA}" type="datetimeFigureOut">
              <a:rPr lang="cs-CZ"/>
              <a:pPr>
                <a:defRPr/>
              </a:pPr>
              <a:t>27.11.2018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A6ABE9-D00A-4BF8-965D-C93DFFBE0C0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0979656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06CD6B-8122-4F8E-90A9-5F8720964472}" type="datetimeFigureOut">
              <a:rPr lang="cs-CZ"/>
              <a:pPr>
                <a:defRPr/>
              </a:pPr>
              <a:t>27.11.2018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C700D5-EB92-488F-BC28-0F31230E38B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2113269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5235A-B766-4E11-823E-B1FF909212F6}" type="datetimeFigureOut">
              <a:rPr lang="cs-CZ"/>
              <a:pPr>
                <a:defRPr/>
              </a:pPr>
              <a:t>27.11.2018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542148-FA9E-40BF-B1BB-728755FED7E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4446203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FB7D7C-7A12-46B8-9830-249B2C7267A4}" type="datetimeFigureOut">
              <a:rPr lang="cs-CZ"/>
              <a:pPr>
                <a:defRPr/>
              </a:pPr>
              <a:t>27.11.2018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9F0C88-633A-40FE-B76A-92A0177F074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3244517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8E8FF8-4757-4E84-9563-5C210C49CBB4}" type="datetimeFigureOut">
              <a:rPr lang="cs-CZ"/>
              <a:pPr>
                <a:defRPr/>
              </a:pPr>
              <a:t>27.11.2018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985361-4302-48C9-8F96-62A908F48E3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075273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82C63D-23D8-434C-88D1-6C5E841A3DF1}" type="datetimeFigureOut">
              <a:rPr lang="cs-CZ"/>
              <a:pPr>
                <a:defRPr/>
              </a:pPr>
              <a:t>27.11.2018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F858A9-AB7D-42B1-8308-AE8502CB1F2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5421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2864EF-D3A7-48EC-A076-334443404BFC}" type="datetimeFigureOut">
              <a:rPr lang="cs-CZ"/>
              <a:pPr>
                <a:defRPr/>
              </a:pPr>
              <a:t>27.11.2018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803B4F-4903-4BB3-A87E-00ACFA7FC89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196058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24E8A3-18BD-4CB9-96B8-108E81E43D05}" type="datetimeFigureOut">
              <a:rPr lang="cs-CZ"/>
              <a:pPr>
                <a:defRPr/>
              </a:pPr>
              <a:t>27.11.2018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16F682-7070-4E91-AEC9-5BF3AE3CD47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73648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8A40DD-34E1-4BCE-B9A0-605D9A7D8B78}" type="datetimeFigureOut">
              <a:rPr lang="cs-CZ"/>
              <a:pPr>
                <a:defRPr/>
              </a:pPr>
              <a:t>27.11.2018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F7D5DF-7DF7-40F1-818B-3487EAAA656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61676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C79A6F-12F1-4C0D-9A8A-0618808A7C87}" type="datetimeFigureOut">
              <a:rPr lang="cs-CZ"/>
              <a:pPr>
                <a:defRPr/>
              </a:pPr>
              <a:t>27.11.2018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F9C796-724C-4BE7-8164-86E3467C9D6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881315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E3C526-F77F-4935-839E-26B10D509362}" type="datetimeFigureOut">
              <a:rPr lang="cs-CZ"/>
              <a:pPr>
                <a:defRPr/>
              </a:pPr>
              <a:t>27.11.2018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3778E-CEC1-440F-8F27-2897440F8E5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05495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smtClean="0"/>
              <a:t>Klepnutím lze upravit styl předlohy nadpisů.</a:t>
            </a:r>
          </a:p>
        </p:txBody>
      </p:sp>
      <p:sp>
        <p:nvSpPr>
          <p:cNvPr id="2051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smtClean="0"/>
              <a:t>Klepnutím lze upravit styly předlohy textu.</a:t>
            </a:r>
          </a:p>
          <a:p>
            <a:pPr lvl="1"/>
            <a:r>
              <a:rPr lang="cs-CZ" altLang="cs-CZ" smtClean="0"/>
              <a:t>Druhá úroveň</a:t>
            </a:r>
          </a:p>
          <a:p>
            <a:pPr lvl="2"/>
            <a:r>
              <a:rPr lang="cs-CZ" altLang="cs-CZ" smtClean="0"/>
              <a:t>Třetí úroveň</a:t>
            </a:r>
          </a:p>
          <a:p>
            <a:pPr lvl="3"/>
            <a:r>
              <a:rPr lang="cs-CZ" altLang="cs-CZ" smtClean="0"/>
              <a:t>Čtvrtá úroveň</a:t>
            </a:r>
          </a:p>
          <a:p>
            <a:pPr lvl="4"/>
            <a:r>
              <a:rPr lang="cs-CZ" alt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6C3A41D-D2BA-44D7-9564-F7EADE521C1F}" type="datetimeFigureOut">
              <a:rPr lang="cs-CZ"/>
              <a:pPr>
                <a:defRPr/>
              </a:pPr>
              <a:t>27.11.2018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6D45043-B3F2-4385-843B-C5B37877C29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smtClean="0"/>
              <a:t>Klepnutím lze upravit styl předlohy nadpisů.</a:t>
            </a:r>
          </a:p>
        </p:txBody>
      </p:sp>
      <p:sp>
        <p:nvSpPr>
          <p:cNvPr id="3075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smtClean="0"/>
              <a:t>Klepnutím lze upravit styly předlohy textu.</a:t>
            </a:r>
          </a:p>
          <a:p>
            <a:pPr lvl="1"/>
            <a:r>
              <a:rPr lang="cs-CZ" altLang="cs-CZ" smtClean="0"/>
              <a:t>Druhá úroveň</a:t>
            </a:r>
          </a:p>
          <a:p>
            <a:pPr lvl="2"/>
            <a:r>
              <a:rPr lang="cs-CZ" altLang="cs-CZ" smtClean="0"/>
              <a:t>Třetí úroveň</a:t>
            </a:r>
          </a:p>
          <a:p>
            <a:pPr lvl="3"/>
            <a:r>
              <a:rPr lang="cs-CZ" altLang="cs-CZ" smtClean="0"/>
              <a:t>Čtvrtá úroveň</a:t>
            </a:r>
          </a:p>
          <a:p>
            <a:pPr lvl="4"/>
            <a:r>
              <a:rPr lang="cs-CZ" alt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21A6702-4DB6-4BB5-9AD6-ED521D2ED566}" type="datetimeFigureOut">
              <a:rPr lang="cs-CZ"/>
              <a:pPr>
                <a:defRPr/>
              </a:pPr>
              <a:t>27.11.2018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024B474-CCB2-4311-A6C8-16CD6D36E3A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smtClean="0"/>
              <a:t>Klepnutím lze upravit styl předlohy nadpisů.</a:t>
            </a:r>
          </a:p>
        </p:txBody>
      </p:sp>
      <p:sp>
        <p:nvSpPr>
          <p:cNvPr id="4099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smtClean="0"/>
              <a:t>Klepnutím lze upravit styly předlohy textu.</a:t>
            </a:r>
          </a:p>
          <a:p>
            <a:pPr lvl="1"/>
            <a:r>
              <a:rPr lang="cs-CZ" altLang="cs-CZ" smtClean="0"/>
              <a:t>Druhá úroveň</a:t>
            </a:r>
          </a:p>
          <a:p>
            <a:pPr lvl="2"/>
            <a:r>
              <a:rPr lang="cs-CZ" altLang="cs-CZ" smtClean="0"/>
              <a:t>Třetí úroveň</a:t>
            </a:r>
          </a:p>
          <a:p>
            <a:pPr lvl="3"/>
            <a:r>
              <a:rPr lang="cs-CZ" altLang="cs-CZ" smtClean="0"/>
              <a:t>Čtvrtá úroveň</a:t>
            </a:r>
          </a:p>
          <a:p>
            <a:pPr lvl="4"/>
            <a:r>
              <a:rPr lang="cs-CZ" alt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DD57F90-D770-42F5-A398-B7BE084A3BDF}" type="datetimeFigureOut">
              <a:rPr lang="cs-CZ"/>
              <a:pPr>
                <a:defRPr/>
              </a:pPr>
              <a:t>27.11.2018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D7D6FB9-A231-460B-A6FE-39FD104E1C8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200" b="1" kern="1200">
          <a:solidFill>
            <a:srgbClr val="B2BC00"/>
          </a:solidFill>
          <a:latin typeface="Arial" pitchFamily="34" charset="0"/>
          <a:ea typeface="+mj-ea"/>
          <a:cs typeface="Arial" pitchFamily="34" charset="0"/>
        </a:defRPr>
      </a:lvl1pPr>
      <a:lvl2pPr algn="l" rtl="0" fontAlgn="base">
        <a:spcBef>
          <a:spcPct val="0"/>
        </a:spcBef>
        <a:spcAft>
          <a:spcPct val="0"/>
        </a:spcAft>
        <a:defRPr sz="3200" b="1">
          <a:solidFill>
            <a:srgbClr val="B2BC00"/>
          </a:solidFill>
          <a:latin typeface="Arial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200" b="1">
          <a:solidFill>
            <a:srgbClr val="B2BC00"/>
          </a:solidFill>
          <a:latin typeface="Arial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200" b="1">
          <a:solidFill>
            <a:srgbClr val="B2BC00"/>
          </a:solidFill>
          <a:latin typeface="Arial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200" b="1">
          <a:solidFill>
            <a:srgbClr val="B2BC00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rgbClr val="B2BC00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rgbClr val="B2BC00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rgbClr val="B2BC00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rgbClr val="B2BC00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rgbClr val="B2BC00"/>
        </a:buClr>
        <a:buFont typeface="Arial" charset="0"/>
        <a:buChar char="•"/>
        <a:defRPr lang="cs-CZ" sz="2400" kern="1200" dirty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rgbClr val="B2BC00"/>
        </a:buClr>
        <a:buFont typeface="Arial" charset="0"/>
        <a:buChar char="–"/>
        <a:defRPr lang="cs-CZ" sz="2000" kern="1200" dirty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rgbClr val="B2BC00"/>
        </a:buClr>
        <a:buFont typeface="Arial" charset="0"/>
        <a:buChar char="•"/>
        <a:defRPr lang="cs-CZ" sz="2000" kern="1200" dirty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rgbClr val="B2BC00"/>
        </a:buClr>
        <a:buFont typeface="Arial" charset="0"/>
        <a:buChar char="•"/>
        <a:defRPr lang="cs-CZ" sz="2000" kern="1200" dirty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rgbClr val="B2BC00"/>
        </a:buClr>
        <a:buFont typeface="Arial" charset="0"/>
        <a:buChar char="•"/>
        <a:defRPr lang="cs-CZ" sz="2000" kern="1200" dirty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95536" y="1196752"/>
            <a:ext cx="8712968" cy="1368152"/>
          </a:xfrm>
        </p:spPr>
        <p:txBody>
          <a:bodyPr>
            <a:normAutofit fontScale="90000"/>
          </a:bodyPr>
          <a:lstStyle/>
          <a:p>
            <a:r>
              <a:rPr lang="cs-CZ" sz="3200" b="1" dirty="0" smtClean="0"/>
              <a:t/>
            </a:r>
            <a:br>
              <a:rPr lang="cs-CZ" sz="3200" b="1" dirty="0" smtClean="0"/>
            </a:br>
            <a:r>
              <a:rPr lang="cs-CZ" sz="3200" b="1" dirty="0"/>
              <a:t/>
            </a:r>
            <a:br>
              <a:rPr lang="cs-CZ" sz="3200" b="1" dirty="0"/>
            </a:br>
            <a:r>
              <a:rPr lang="cs-CZ" sz="3200" b="1" dirty="0" smtClean="0"/>
              <a:t/>
            </a:r>
            <a:br>
              <a:rPr lang="cs-CZ" sz="3200" b="1" dirty="0" smtClean="0"/>
            </a:br>
            <a:r>
              <a:rPr lang="cs-CZ" sz="3200" b="1" dirty="0" smtClean="0"/>
              <a:t/>
            </a:r>
            <a:br>
              <a:rPr lang="cs-CZ" sz="3200" b="1" dirty="0" smtClean="0"/>
            </a:br>
            <a:r>
              <a:rPr lang="cs-CZ" sz="3200" b="1" dirty="0" smtClean="0"/>
              <a:t/>
            </a:r>
            <a:br>
              <a:rPr lang="cs-CZ" sz="3200" b="1" dirty="0" smtClean="0"/>
            </a:br>
            <a:r>
              <a:rPr lang="cs-CZ" sz="3200" b="1" dirty="0" smtClean="0"/>
              <a:t/>
            </a:r>
            <a:br>
              <a:rPr lang="cs-CZ" sz="3200" b="1" dirty="0" smtClean="0"/>
            </a:br>
            <a:r>
              <a:rPr lang="cs-CZ" sz="3200" b="1" dirty="0" smtClean="0"/>
              <a:t/>
            </a:r>
            <a:br>
              <a:rPr lang="cs-CZ" sz="3200" b="1" dirty="0" smtClean="0"/>
            </a:br>
            <a:r>
              <a:rPr lang="cs-CZ" sz="4900" b="1" dirty="0" smtClean="0"/>
              <a:t>Předběžná tržní konzultace </a:t>
            </a:r>
            <a:br>
              <a:rPr lang="cs-CZ" sz="4900" b="1" dirty="0" smtClean="0"/>
            </a:br>
            <a:r>
              <a:rPr lang="cs-CZ" b="1" dirty="0" smtClean="0"/>
              <a:t>Rozšíření </a:t>
            </a:r>
            <a:r>
              <a:rPr lang="cs-CZ" b="1" dirty="0"/>
              <a:t>IDM řešení </a:t>
            </a:r>
            <a:r>
              <a:rPr lang="cs-CZ" b="1" dirty="0" err="1"/>
              <a:t>MZe</a:t>
            </a:r>
            <a:r>
              <a:rPr lang="cs-CZ" b="1" dirty="0"/>
              <a:t> a jeho provoz do roku 2023</a:t>
            </a:r>
            <a:r>
              <a:rPr lang="cs-CZ" sz="3200" dirty="0" smtClean="0"/>
              <a:t/>
            </a:r>
            <a:br>
              <a:rPr lang="cs-CZ" sz="3200" dirty="0" smtClean="0"/>
            </a:br>
            <a:r>
              <a:rPr lang="cs-CZ" sz="3200" dirty="0"/>
              <a:t/>
            </a:r>
            <a:br>
              <a:rPr lang="cs-CZ" sz="3200" dirty="0"/>
            </a:br>
            <a:r>
              <a:rPr lang="cs-CZ" sz="3200" b="1" dirty="0"/>
              <a:t/>
            </a:r>
            <a:br>
              <a:rPr lang="cs-CZ" sz="3200" b="1" dirty="0"/>
            </a:br>
            <a:r>
              <a:rPr lang="cs-CZ" sz="3200" dirty="0" smtClean="0"/>
              <a:t/>
            </a:r>
            <a:br>
              <a:rPr lang="cs-CZ" sz="3200" dirty="0" smtClean="0"/>
            </a:br>
            <a:endParaRPr lang="cs-CZ" sz="3200" dirty="0">
              <a:solidFill>
                <a:srgbClr val="0070C0"/>
              </a:solidFill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31640" y="3645024"/>
            <a:ext cx="6440760" cy="2448272"/>
          </a:xfrm>
        </p:spPr>
        <p:txBody>
          <a:bodyPr>
            <a:noAutofit/>
          </a:bodyPr>
          <a:lstStyle/>
          <a:p>
            <a:endParaRPr lang="cs-CZ" dirty="0" smtClean="0">
              <a:solidFill>
                <a:schemeClr val="tx1"/>
              </a:solidFill>
            </a:endParaRPr>
          </a:p>
          <a:p>
            <a:r>
              <a:rPr lang="cs-CZ" dirty="0" smtClean="0">
                <a:solidFill>
                  <a:schemeClr val="tx1"/>
                </a:solidFill>
              </a:rPr>
              <a:t>Ministerstvo zemědělství ČR</a:t>
            </a:r>
          </a:p>
          <a:p>
            <a:r>
              <a:rPr lang="cs-CZ" dirty="0" smtClean="0">
                <a:solidFill>
                  <a:schemeClr val="tx1"/>
                </a:solidFill>
              </a:rPr>
              <a:t>15. 11. 2018</a:t>
            </a:r>
          </a:p>
        </p:txBody>
      </p:sp>
    </p:spTree>
    <p:extLst>
      <p:ext uri="{BB962C8B-B14F-4D97-AF65-F5344CB8AC3E}">
        <p14:creationId xmlns:p14="http://schemas.microsoft.com/office/powerpoint/2010/main" val="620800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b="1" dirty="0"/>
              <a:t>Dominantní informace – příklad č. </a:t>
            </a:r>
            <a:r>
              <a:rPr lang="cs-CZ" sz="4000" b="1" dirty="0" smtClean="0"/>
              <a:t>2</a:t>
            </a:r>
            <a:endParaRPr lang="cs-CZ" sz="40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z="2800" dirty="0" smtClean="0"/>
              <a:t>Závazek</a:t>
            </a:r>
          </a:p>
          <a:p>
            <a:pPr marL="447675" lvl="1" indent="-269875" algn="just"/>
            <a:r>
              <a:rPr lang="cs-CZ" sz="2400" dirty="0" smtClean="0"/>
              <a:t>Během 3 měsíců poskytneme řešení, které odpovídá technické specifikaci na 100%, což odpovídá cíli zadavatele na „co nejrychlejší řešení“.</a:t>
            </a:r>
          </a:p>
          <a:p>
            <a:pPr lvl="0"/>
            <a:r>
              <a:rPr lang="cs-CZ" sz="2800" dirty="0" smtClean="0"/>
              <a:t>Odůvodnění</a:t>
            </a:r>
          </a:p>
          <a:p>
            <a:pPr marL="447675" lvl="1" algn="just"/>
            <a:r>
              <a:rPr lang="cs-CZ" sz="2400" dirty="0" smtClean="0"/>
              <a:t>Řešení, které implementujeme do Vašeho podniku, je plně automatizované. Tento produkt byl v posledních letech použit u 10 společností. U všech těchto 10 klientů vyhovovalo řešení technické specifikaci na 100% a bylo implementováno do 3 měsíců od podpisu smlouvy.</a:t>
            </a:r>
          </a:p>
        </p:txBody>
      </p:sp>
    </p:spTree>
    <p:extLst>
      <p:ext uri="{BB962C8B-B14F-4D97-AF65-F5344CB8AC3E}">
        <p14:creationId xmlns:p14="http://schemas.microsoft.com/office/powerpoint/2010/main" val="2839288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b="1" dirty="0"/>
              <a:t>Dominantní informace – příklad č. </a:t>
            </a:r>
            <a:r>
              <a:rPr lang="cs-CZ" sz="4000" b="1" dirty="0" smtClean="0"/>
              <a:t>2</a:t>
            </a:r>
            <a:endParaRPr lang="cs-CZ" sz="40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z="2800" dirty="0" smtClean="0"/>
              <a:t>Závazek</a:t>
            </a:r>
          </a:p>
          <a:p>
            <a:pPr marL="447675" lvl="1" indent="-269875" algn="just"/>
            <a:r>
              <a:rPr lang="cs-CZ" sz="2400" dirty="0" smtClean="0"/>
              <a:t>Během </a:t>
            </a:r>
            <a:r>
              <a:rPr lang="cs-CZ" sz="2400" b="1" dirty="0" smtClean="0"/>
              <a:t>3</a:t>
            </a:r>
            <a:r>
              <a:rPr lang="cs-CZ" sz="2400" dirty="0" smtClean="0"/>
              <a:t> </a:t>
            </a:r>
            <a:r>
              <a:rPr lang="cs-CZ" sz="2400" b="1" dirty="0" smtClean="0"/>
              <a:t>měsíců</a:t>
            </a:r>
            <a:r>
              <a:rPr lang="cs-CZ" sz="2400" dirty="0" smtClean="0"/>
              <a:t> poskytneme řešení, které odpovídá technické specifikaci na </a:t>
            </a:r>
            <a:r>
              <a:rPr lang="cs-CZ" sz="2400" b="1" dirty="0" smtClean="0"/>
              <a:t>100%</a:t>
            </a:r>
            <a:r>
              <a:rPr lang="cs-CZ" sz="2400" dirty="0" smtClean="0"/>
              <a:t>, což odpovídá cíli zadavatele na „co nejrychlejší řešení“.</a:t>
            </a:r>
          </a:p>
          <a:p>
            <a:pPr lvl="0"/>
            <a:r>
              <a:rPr lang="cs-CZ" sz="2800" dirty="0" smtClean="0"/>
              <a:t>Odůvodnění</a:t>
            </a:r>
          </a:p>
          <a:p>
            <a:pPr marL="447675" lvl="1" algn="just"/>
            <a:r>
              <a:rPr lang="cs-CZ" sz="2400" dirty="0" smtClean="0"/>
              <a:t>Řešení, které implementujeme do Vašeho podniku, je plně automatizované. Tento produkt byl v posledních letech použit u </a:t>
            </a:r>
            <a:r>
              <a:rPr lang="cs-CZ" sz="2400" b="1" dirty="0" smtClean="0"/>
              <a:t>10 společností</a:t>
            </a:r>
            <a:r>
              <a:rPr lang="cs-CZ" sz="2400" dirty="0" smtClean="0"/>
              <a:t>. U </a:t>
            </a:r>
            <a:r>
              <a:rPr lang="cs-CZ" sz="2400" b="1" dirty="0" smtClean="0"/>
              <a:t>všech</a:t>
            </a:r>
            <a:r>
              <a:rPr lang="cs-CZ" sz="2400" dirty="0" smtClean="0"/>
              <a:t> </a:t>
            </a:r>
            <a:r>
              <a:rPr lang="cs-CZ" sz="2400" b="1" dirty="0" smtClean="0"/>
              <a:t>těchto</a:t>
            </a:r>
            <a:r>
              <a:rPr lang="cs-CZ" sz="2400" dirty="0" smtClean="0"/>
              <a:t> </a:t>
            </a:r>
            <a:r>
              <a:rPr lang="cs-CZ" sz="2400" b="1" dirty="0" smtClean="0"/>
              <a:t>10 klientů </a:t>
            </a:r>
            <a:r>
              <a:rPr lang="cs-CZ" sz="2400" dirty="0" smtClean="0"/>
              <a:t>vyhovovalo řešení technické specifikaci na </a:t>
            </a:r>
            <a:r>
              <a:rPr lang="cs-CZ" sz="2400" b="1" dirty="0" smtClean="0"/>
              <a:t>100% </a:t>
            </a:r>
            <a:r>
              <a:rPr lang="cs-CZ" sz="2400" dirty="0" smtClean="0"/>
              <a:t>a bylo implementováno do </a:t>
            </a:r>
            <a:r>
              <a:rPr lang="cs-CZ" sz="2400" b="1" dirty="0" smtClean="0"/>
              <a:t>3 měsíců </a:t>
            </a:r>
            <a:r>
              <a:rPr lang="cs-CZ" sz="2400" dirty="0" smtClean="0"/>
              <a:t>od podpisu smlouvy.</a:t>
            </a:r>
          </a:p>
        </p:txBody>
      </p:sp>
    </p:spTree>
    <p:extLst>
      <p:ext uri="{BB962C8B-B14F-4D97-AF65-F5344CB8AC3E}">
        <p14:creationId xmlns:p14="http://schemas.microsoft.com/office/powerpoint/2010/main" val="810334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b="1" dirty="0"/>
              <a:t>Dominantní informace – příklad č. 3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z="2800" dirty="0" smtClean="0"/>
              <a:t>Závazek</a:t>
            </a:r>
          </a:p>
          <a:p>
            <a:pPr marL="447675" lvl="1" indent="-269875" algn="just"/>
            <a:r>
              <a:rPr lang="cs-CZ" sz="2400" dirty="0"/>
              <a:t>Naše společnost rozumí cíli zadavatele, kterým je poskytnutí „kvalitního díla.“ Úprava hrází prováděná naším poddodavatelem na různých vodních tocích je velmi kvalitní a tento cíl tedy splňuje.</a:t>
            </a:r>
          </a:p>
          <a:p>
            <a:pPr lvl="0"/>
            <a:r>
              <a:rPr lang="cs-CZ" sz="2800" dirty="0" smtClean="0"/>
              <a:t>Odůvodnění</a:t>
            </a:r>
          </a:p>
          <a:p>
            <a:pPr marL="447675" lvl="1" algn="just"/>
            <a:r>
              <a:rPr lang="cs-CZ" sz="2400" dirty="0"/>
              <a:t>Kvalita plnění u technických úprav prováděných v minulých měsících naším poddodavatelem na několika předchozích projektech, jejichž předmětem byla úprava hrází, byly zadavatelem (Správou povodí) hodnoceny jako velmi kvalitní.</a:t>
            </a:r>
          </a:p>
        </p:txBody>
      </p:sp>
    </p:spTree>
    <p:extLst>
      <p:ext uri="{BB962C8B-B14F-4D97-AF65-F5344CB8AC3E}">
        <p14:creationId xmlns:p14="http://schemas.microsoft.com/office/powerpoint/2010/main" val="1195625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b="1" dirty="0"/>
              <a:t>Dominantní informace – příklad č. 3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z="2800" dirty="0" smtClean="0"/>
              <a:t>Závazek</a:t>
            </a:r>
          </a:p>
          <a:p>
            <a:pPr marL="447675" lvl="1" indent="-269875" algn="just"/>
            <a:r>
              <a:rPr lang="cs-CZ" sz="2400" dirty="0" smtClean="0"/>
              <a:t>Naše společnost rozumí cíli zadavatele, kterým je poskytnutí „kvalitního díla.“ Úprava hrází prováděná naším poddodavatelem na různých vodních tocích </a:t>
            </a:r>
            <a:r>
              <a:rPr lang="cs-CZ" sz="2400" dirty="0"/>
              <a:t>je </a:t>
            </a:r>
            <a:r>
              <a:rPr lang="cs-CZ" sz="2400" b="1" dirty="0"/>
              <a:t>velmi kvalitní </a:t>
            </a:r>
            <a:r>
              <a:rPr lang="cs-CZ" sz="2400" dirty="0"/>
              <a:t>a </a:t>
            </a:r>
            <a:r>
              <a:rPr lang="cs-CZ" sz="2400" dirty="0" smtClean="0"/>
              <a:t>tento cíl tedy splňuje.</a:t>
            </a:r>
          </a:p>
          <a:p>
            <a:pPr lvl="0"/>
            <a:r>
              <a:rPr lang="cs-CZ" sz="2800" dirty="0" smtClean="0"/>
              <a:t>Odůvodnění</a:t>
            </a:r>
          </a:p>
          <a:p>
            <a:pPr marL="447675" lvl="1" algn="just"/>
            <a:r>
              <a:rPr lang="cs-CZ" sz="2400" dirty="0" smtClean="0"/>
              <a:t>Kvalita plnění u technických úprav prováděných v </a:t>
            </a:r>
            <a:r>
              <a:rPr lang="cs-CZ" sz="2400" b="1" dirty="0" smtClean="0"/>
              <a:t>minulých měsících </a:t>
            </a:r>
            <a:r>
              <a:rPr lang="cs-CZ" sz="2400" dirty="0" smtClean="0"/>
              <a:t>naším poddodavatelem na </a:t>
            </a:r>
            <a:r>
              <a:rPr lang="cs-CZ" sz="2400" b="1" dirty="0" smtClean="0"/>
              <a:t>několika</a:t>
            </a:r>
            <a:r>
              <a:rPr lang="cs-CZ" sz="2400" dirty="0" smtClean="0"/>
              <a:t> předchozích projektech, jejichž předmětem byla úprava hrází, byly zadavatelem (Správou povodí) hodnoceny jako </a:t>
            </a:r>
            <a:r>
              <a:rPr lang="cs-CZ" sz="2400" b="1" dirty="0" smtClean="0"/>
              <a:t>velmi kvalitní</a:t>
            </a:r>
            <a:r>
              <a:rPr lang="cs-CZ" sz="24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14022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b="1" dirty="0"/>
              <a:t>Dominantní informace – příklad č. </a:t>
            </a:r>
            <a:r>
              <a:rPr lang="cs-CZ" sz="4000" b="1" dirty="0" smtClean="0"/>
              <a:t>4</a:t>
            </a:r>
            <a:endParaRPr lang="cs-CZ" sz="40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z="2800" dirty="0" smtClean="0"/>
              <a:t>Závazek</a:t>
            </a:r>
          </a:p>
          <a:p>
            <a:pPr marL="447675" lvl="1" indent="-269875" algn="just"/>
            <a:r>
              <a:rPr lang="cs-CZ" sz="2400" dirty="0" smtClean="0"/>
              <a:t>Náš poddodavatel realizoval 10 projektů na úpravy hrází, které byly hodnocené jako </a:t>
            </a:r>
            <a:r>
              <a:rPr lang="cs-CZ" sz="2400" dirty="0"/>
              <a:t>velmi </a:t>
            </a:r>
            <a:r>
              <a:rPr lang="cs-CZ" sz="2400" dirty="0" smtClean="0"/>
              <a:t>kvalitní. Minimální úroveň hodnocení těchto projektů přitom byla 8 z 10, což odpovídá cíli </a:t>
            </a:r>
            <a:r>
              <a:rPr lang="cs-CZ" sz="2400" dirty="0"/>
              <a:t>zadavatele, kterým je poskytnutí „kvalitního </a:t>
            </a:r>
            <a:r>
              <a:rPr lang="cs-CZ" sz="2400" dirty="0" smtClean="0"/>
              <a:t>díla.</a:t>
            </a:r>
          </a:p>
          <a:p>
            <a:pPr lvl="0"/>
            <a:r>
              <a:rPr lang="cs-CZ" sz="2800" dirty="0" smtClean="0"/>
              <a:t>Odůvodnění</a:t>
            </a:r>
          </a:p>
          <a:p>
            <a:pPr marL="447675" lvl="1" algn="just"/>
            <a:r>
              <a:rPr lang="cs-CZ" sz="2400" dirty="0" smtClean="0"/>
              <a:t>Kvalita plnění našeho poddodavatele, kterého využijeme k realizaci této VZ, byla hodnocena u posledních 2 projektů průměrně 8,5 body z 10. Během těchto projektů bylo v posledních 12 měsících realizováno celkem 24 úprav hrází pro zadavatele (Správu povodí).</a:t>
            </a:r>
          </a:p>
        </p:txBody>
      </p:sp>
    </p:spTree>
    <p:extLst>
      <p:ext uri="{BB962C8B-B14F-4D97-AF65-F5344CB8AC3E}">
        <p14:creationId xmlns:p14="http://schemas.microsoft.com/office/powerpoint/2010/main" val="2765184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b="1" dirty="0"/>
              <a:t>Dominantní informace – příklad č. </a:t>
            </a:r>
            <a:r>
              <a:rPr lang="cs-CZ" sz="4000" b="1" dirty="0" smtClean="0"/>
              <a:t>4</a:t>
            </a:r>
            <a:endParaRPr lang="cs-CZ" sz="40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z="2800" dirty="0" smtClean="0"/>
              <a:t>Závazek</a:t>
            </a:r>
          </a:p>
          <a:p>
            <a:pPr marL="447675" lvl="1" indent="-269875" algn="just"/>
            <a:r>
              <a:rPr lang="cs-CZ" sz="2400" dirty="0" smtClean="0"/>
              <a:t>Náš poddodavatel realizoval </a:t>
            </a:r>
            <a:r>
              <a:rPr lang="cs-CZ" sz="2400" b="1" dirty="0" smtClean="0"/>
              <a:t>10 projektů </a:t>
            </a:r>
            <a:r>
              <a:rPr lang="cs-CZ" sz="2400" dirty="0" smtClean="0"/>
              <a:t>na úpravy hrází, které byly hodnocené jako </a:t>
            </a:r>
            <a:r>
              <a:rPr lang="cs-CZ" sz="2400" dirty="0"/>
              <a:t>velmi </a:t>
            </a:r>
            <a:r>
              <a:rPr lang="cs-CZ" sz="2400" dirty="0" smtClean="0"/>
              <a:t>kvalitní. Minimální úroveň hodnocení těchto projektů přitom byla </a:t>
            </a:r>
            <a:r>
              <a:rPr lang="cs-CZ" sz="2400" b="1" dirty="0" smtClean="0"/>
              <a:t>8 z 10</a:t>
            </a:r>
            <a:r>
              <a:rPr lang="cs-CZ" sz="2400" dirty="0" smtClean="0"/>
              <a:t>, což odpovídá cíli </a:t>
            </a:r>
            <a:r>
              <a:rPr lang="cs-CZ" sz="2400" dirty="0"/>
              <a:t>zadavatele, kterým je poskytnutí „kvalitního </a:t>
            </a:r>
            <a:r>
              <a:rPr lang="cs-CZ" sz="2400" dirty="0" smtClean="0"/>
              <a:t>díla.“</a:t>
            </a:r>
          </a:p>
          <a:p>
            <a:pPr lvl="0"/>
            <a:r>
              <a:rPr lang="cs-CZ" sz="2800" dirty="0" smtClean="0"/>
              <a:t>Odůvodnění</a:t>
            </a:r>
          </a:p>
          <a:p>
            <a:pPr marL="447675" lvl="1" algn="just"/>
            <a:r>
              <a:rPr lang="cs-CZ" sz="2400" dirty="0" smtClean="0"/>
              <a:t>Kvalita plnění našeho poddodavatele, kterého využijeme k realizaci této VZ, byla hodnocena u posledních </a:t>
            </a:r>
            <a:r>
              <a:rPr lang="cs-CZ" sz="2400" b="1" dirty="0" smtClean="0"/>
              <a:t>2 projektů </a:t>
            </a:r>
            <a:r>
              <a:rPr lang="cs-CZ" sz="2400" dirty="0" smtClean="0"/>
              <a:t>průměrně </a:t>
            </a:r>
            <a:r>
              <a:rPr lang="cs-CZ" sz="2400" b="1" dirty="0" smtClean="0"/>
              <a:t>8,5 body z 10</a:t>
            </a:r>
            <a:r>
              <a:rPr lang="cs-CZ" sz="2400" dirty="0" smtClean="0"/>
              <a:t>. Během těchto projektů bylo v posledních </a:t>
            </a:r>
            <a:r>
              <a:rPr lang="cs-CZ" sz="2400" b="1" dirty="0" smtClean="0"/>
              <a:t>12 měsících </a:t>
            </a:r>
            <a:r>
              <a:rPr lang="cs-CZ" sz="2400" dirty="0" smtClean="0"/>
              <a:t>realizováno celkem </a:t>
            </a:r>
            <a:r>
              <a:rPr lang="cs-CZ" sz="2400" b="1" dirty="0" smtClean="0"/>
              <a:t>24 úprav hrází</a:t>
            </a:r>
            <a:r>
              <a:rPr lang="cs-CZ" sz="2400" dirty="0" smtClean="0"/>
              <a:t> pro zadavatele (Správu povodí).</a:t>
            </a:r>
          </a:p>
        </p:txBody>
      </p:sp>
    </p:spTree>
    <p:extLst>
      <p:ext uri="{BB962C8B-B14F-4D97-AF65-F5344CB8AC3E}">
        <p14:creationId xmlns:p14="http://schemas.microsoft.com/office/powerpoint/2010/main" val="428630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b="1" dirty="0" smtClean="0"/>
              <a:t>Ověřovací fáze</a:t>
            </a:r>
            <a:endParaRPr lang="cs-CZ" sz="40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z="2800" dirty="0"/>
              <a:t>Maximalizace </a:t>
            </a:r>
            <a:r>
              <a:rPr lang="cs-CZ" sz="2800" dirty="0" smtClean="0"/>
              <a:t>součinnosti</a:t>
            </a:r>
            <a:r>
              <a:rPr lang="pt-BR" sz="2800" dirty="0" smtClean="0"/>
              <a:t> </a:t>
            </a:r>
            <a:endParaRPr lang="cs-CZ" sz="2800" dirty="0" smtClean="0"/>
          </a:p>
          <a:p>
            <a:pPr lvl="1" algn="just"/>
            <a:r>
              <a:rPr lang="cs-CZ" sz="2000" dirty="0" smtClean="0"/>
              <a:t>Zadavatel očekává, že dodavatel </a:t>
            </a:r>
            <a:r>
              <a:rPr lang="cs-CZ" sz="2000" dirty="0"/>
              <a:t>bude v Ověřovací fázi postupovat </a:t>
            </a:r>
            <a:r>
              <a:rPr lang="cs-CZ" sz="2000" dirty="0" smtClean="0"/>
              <a:t>proaktivně, </a:t>
            </a:r>
            <a:r>
              <a:rPr lang="cs-CZ" sz="2000" dirty="0"/>
              <a:t>tak, aby Zadavateli potvrdil, že je schopen realizovat </a:t>
            </a:r>
            <a:r>
              <a:rPr lang="cs-CZ" sz="2000" dirty="0" smtClean="0"/>
              <a:t>VZ o </a:t>
            </a:r>
            <a:r>
              <a:rPr lang="cs-CZ" sz="2000" dirty="0"/>
              <a:t>daném obsahu a rozsahu, a to k maximální možné spokojenosti Zadavatele</a:t>
            </a:r>
            <a:endParaRPr lang="cs-CZ" sz="2000" dirty="0" smtClean="0"/>
          </a:p>
          <a:p>
            <a:r>
              <a:rPr lang="cs-CZ" sz="2800" dirty="0" smtClean="0"/>
              <a:t>Potvrzení a obhájení uvedených hodnot</a:t>
            </a:r>
          </a:p>
          <a:p>
            <a:pPr lvl="1"/>
            <a:r>
              <a:rPr lang="cs-CZ" sz="2000" dirty="0" smtClean="0"/>
              <a:t>Stanou se součásti smlouvy a KPI</a:t>
            </a:r>
          </a:p>
          <a:p>
            <a:r>
              <a:rPr lang="cs-CZ" sz="2800" dirty="0" smtClean="0"/>
              <a:t>Startovní bod projektového řízení</a:t>
            </a:r>
          </a:p>
          <a:p>
            <a:pPr lvl="1"/>
            <a:r>
              <a:rPr lang="cs-CZ" sz="2000" dirty="0" smtClean="0"/>
              <a:t>Plán projektu, strategie řízení rizik, systém kontroly a reportů, KPI…</a:t>
            </a:r>
          </a:p>
          <a:p>
            <a:r>
              <a:rPr lang="cs-CZ" sz="2800" dirty="0" smtClean="0"/>
              <a:t>Podmínka pro rozhodnutí o výběru a uzavření smlouvy</a:t>
            </a:r>
          </a:p>
        </p:txBody>
      </p:sp>
    </p:spTree>
    <p:extLst>
      <p:ext uri="{BB962C8B-B14F-4D97-AF65-F5344CB8AC3E}">
        <p14:creationId xmlns:p14="http://schemas.microsoft.com/office/powerpoint/2010/main" val="664561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b="1" dirty="0" smtClean="0"/>
              <a:t>Ptejte se na co chcete….</a:t>
            </a:r>
          </a:p>
          <a:p>
            <a:pPr marL="0" indent="0">
              <a:buNone/>
            </a:pPr>
            <a:endParaRPr lang="cs-CZ" b="1" dirty="0"/>
          </a:p>
          <a:p>
            <a:pPr marL="0" indent="0" algn="r">
              <a:buNone/>
            </a:pPr>
            <a:r>
              <a:rPr lang="cs-CZ" b="1" dirty="0" smtClean="0"/>
              <a:t>… my odpovíme, jak budeme moci. </a:t>
            </a:r>
          </a:p>
          <a:p>
            <a:pPr marL="0" indent="0">
              <a:buNone/>
            </a:pPr>
            <a:endParaRPr lang="cs-CZ" b="1" dirty="0"/>
          </a:p>
          <a:p>
            <a:pPr marL="0" indent="0">
              <a:buNone/>
            </a:pPr>
            <a:r>
              <a:rPr lang="cs-CZ" b="1" dirty="0" smtClean="0"/>
              <a:t>				:o) </a:t>
            </a:r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1650400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Font typeface="Arial" charset="0"/>
              <a:buNone/>
            </a:pPr>
            <a:endParaRPr lang="cs-CZ" altLang="cs-CZ" sz="4000" b="1" dirty="0" smtClean="0"/>
          </a:p>
          <a:p>
            <a:pPr marL="0" indent="0" algn="ctr">
              <a:buFont typeface="Arial" charset="0"/>
              <a:buNone/>
            </a:pPr>
            <a:r>
              <a:rPr lang="cs-CZ" altLang="cs-CZ" sz="4000" b="1" dirty="0" smtClean="0"/>
              <a:t>Děkujeme za Vaši účast</a:t>
            </a:r>
          </a:p>
          <a:p>
            <a:pPr marL="0" indent="0" algn="ctr">
              <a:buFont typeface="Arial" charset="0"/>
              <a:buNone/>
            </a:pPr>
            <a:endParaRPr lang="cs-CZ" altLang="cs-CZ" dirty="0" smtClean="0"/>
          </a:p>
          <a:p>
            <a:pPr marL="0" indent="0" algn="ctr">
              <a:buFont typeface="Arial" charset="0"/>
              <a:buNone/>
            </a:pPr>
            <a:r>
              <a:rPr lang="cs-CZ" altLang="cs-CZ" dirty="0" smtClean="0"/>
              <a:t>Jiří Šimon</a:t>
            </a:r>
          </a:p>
          <a:p>
            <a:pPr marL="0" indent="0" algn="ctr">
              <a:buNone/>
            </a:pPr>
            <a:r>
              <a:rPr lang="cs-CZ" altLang="cs-CZ" dirty="0" smtClean="0"/>
              <a:t>jiri.simon@mze.cz</a:t>
            </a:r>
          </a:p>
        </p:txBody>
      </p:sp>
    </p:spTree>
    <p:extLst>
      <p:ext uri="{BB962C8B-B14F-4D97-AF65-F5344CB8AC3E}">
        <p14:creationId xmlns:p14="http://schemas.microsoft.com/office/powerpoint/2010/main" val="706100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Font typeface="Arial" charset="0"/>
              <a:buNone/>
            </a:pPr>
            <a:endParaRPr lang="cs-CZ" altLang="cs-CZ" sz="4000" b="1" dirty="0" smtClean="0"/>
          </a:p>
        </p:txBody>
      </p:sp>
    </p:spTree>
    <p:extLst>
      <p:ext uri="{BB962C8B-B14F-4D97-AF65-F5344CB8AC3E}">
        <p14:creationId xmlns:p14="http://schemas.microsoft.com/office/powerpoint/2010/main" val="4069447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b="1" dirty="0" smtClean="0"/>
              <a:t>Předběžné tržní konzultace</a:t>
            </a:r>
            <a:endParaRPr lang="cs-CZ" altLang="cs-CZ" sz="4000" b="1" dirty="0" smtClean="0"/>
          </a:p>
        </p:txBody>
      </p:sp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dirty="0" smtClean="0"/>
              <a:t>Úvod</a:t>
            </a:r>
          </a:p>
          <a:p>
            <a:pPr lvl="0"/>
            <a:r>
              <a:rPr lang="cs-CZ" dirty="0" smtClean="0"/>
              <a:t>Metoda Best </a:t>
            </a:r>
            <a:r>
              <a:rPr lang="cs-CZ" dirty="0" err="1"/>
              <a:t>V</a:t>
            </a:r>
            <a:r>
              <a:rPr lang="cs-CZ" dirty="0" err="1" smtClean="0"/>
              <a:t>alue</a:t>
            </a:r>
            <a:r>
              <a:rPr lang="cs-CZ" dirty="0" smtClean="0"/>
              <a:t> </a:t>
            </a:r>
            <a:r>
              <a:rPr lang="cs-CZ" dirty="0" err="1" smtClean="0"/>
              <a:t>Approach</a:t>
            </a:r>
            <a:endParaRPr lang="cs-CZ" dirty="0" smtClean="0"/>
          </a:p>
          <a:p>
            <a:pPr lvl="1"/>
            <a:r>
              <a:rPr lang="cs-CZ" dirty="0" smtClean="0"/>
              <a:t>Fáze zadávacího řízení</a:t>
            </a:r>
          </a:p>
          <a:p>
            <a:pPr lvl="1"/>
            <a:r>
              <a:rPr lang="cs-CZ" dirty="0" smtClean="0"/>
              <a:t>Hodnotící kritéria a hodnocení</a:t>
            </a:r>
          </a:p>
          <a:p>
            <a:r>
              <a:rPr lang="cs-CZ" dirty="0" smtClean="0"/>
              <a:t>Dominantní informace</a:t>
            </a:r>
          </a:p>
          <a:p>
            <a:r>
              <a:rPr lang="cs-CZ" dirty="0" smtClean="0"/>
              <a:t>Ověřovací fáze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36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95536" y="1196752"/>
            <a:ext cx="8712968" cy="1368152"/>
          </a:xfrm>
        </p:spPr>
        <p:txBody>
          <a:bodyPr>
            <a:normAutofit fontScale="90000"/>
          </a:bodyPr>
          <a:lstStyle/>
          <a:p>
            <a:r>
              <a:rPr lang="cs-CZ" sz="3200" b="1" dirty="0" smtClean="0"/>
              <a:t/>
            </a:r>
            <a:br>
              <a:rPr lang="cs-CZ" sz="3200" b="1" dirty="0" smtClean="0"/>
            </a:br>
            <a:r>
              <a:rPr lang="cs-CZ" sz="3200" b="1" dirty="0"/>
              <a:t/>
            </a:r>
            <a:br>
              <a:rPr lang="cs-CZ" sz="3200" b="1" dirty="0"/>
            </a:br>
            <a:r>
              <a:rPr lang="cs-CZ" sz="3200" b="1" dirty="0" smtClean="0"/>
              <a:t/>
            </a:r>
            <a:br>
              <a:rPr lang="cs-CZ" sz="3200" b="1" dirty="0" smtClean="0"/>
            </a:br>
            <a:r>
              <a:rPr lang="cs-CZ" sz="3200" b="1" dirty="0" smtClean="0"/>
              <a:t/>
            </a:r>
            <a:br>
              <a:rPr lang="cs-CZ" sz="3200" b="1" dirty="0" smtClean="0"/>
            </a:br>
            <a:r>
              <a:rPr lang="cs-CZ" sz="3200" b="1" dirty="0" smtClean="0"/>
              <a:t/>
            </a:r>
            <a:br>
              <a:rPr lang="cs-CZ" sz="3200" b="1" dirty="0" smtClean="0"/>
            </a:br>
            <a:r>
              <a:rPr lang="cs-CZ" sz="3200" b="1" dirty="0" smtClean="0"/>
              <a:t/>
            </a:r>
            <a:br>
              <a:rPr lang="cs-CZ" sz="3200" b="1" dirty="0" smtClean="0"/>
            </a:br>
            <a:r>
              <a:rPr lang="cs-CZ" sz="3200" b="1" dirty="0" smtClean="0"/>
              <a:t/>
            </a:r>
            <a:br>
              <a:rPr lang="cs-CZ" sz="3200" b="1" dirty="0" smtClean="0"/>
            </a:br>
            <a:r>
              <a:rPr lang="cs-CZ" sz="4900" b="1" dirty="0" smtClean="0"/>
              <a:t>Předběžné tržní konzultace </a:t>
            </a:r>
            <a:br>
              <a:rPr lang="cs-CZ" sz="4900" b="1" dirty="0" smtClean="0"/>
            </a:br>
            <a:r>
              <a:rPr lang="cs-CZ" b="1" dirty="0" smtClean="0"/>
              <a:t>s </a:t>
            </a:r>
            <a:r>
              <a:rPr lang="cs-CZ" b="1" dirty="0"/>
              <a:t>ohledem na připravované </a:t>
            </a:r>
            <a:r>
              <a:rPr lang="cs-CZ" b="1" dirty="0" smtClean="0"/>
              <a:t>veřejné zakázky </a:t>
            </a:r>
            <a:r>
              <a:rPr lang="cs-CZ" b="1" dirty="0"/>
              <a:t>v sektoru IT</a:t>
            </a:r>
            <a:r>
              <a:rPr lang="cs-CZ" sz="3200" dirty="0"/>
              <a:t/>
            </a:r>
            <a:br>
              <a:rPr lang="cs-CZ" sz="3200" dirty="0"/>
            </a:br>
            <a:r>
              <a:rPr lang="cs-CZ" sz="3200" dirty="0" smtClean="0"/>
              <a:t/>
            </a:r>
            <a:br>
              <a:rPr lang="cs-CZ" sz="3200" dirty="0" smtClean="0"/>
            </a:br>
            <a:r>
              <a:rPr lang="cs-CZ" sz="3200" dirty="0"/>
              <a:t/>
            </a:r>
            <a:br>
              <a:rPr lang="cs-CZ" sz="3200" dirty="0"/>
            </a:br>
            <a:r>
              <a:rPr lang="cs-CZ" sz="3200" b="1" dirty="0"/>
              <a:t/>
            </a:r>
            <a:br>
              <a:rPr lang="cs-CZ" sz="3200" b="1" dirty="0"/>
            </a:br>
            <a:r>
              <a:rPr lang="cs-CZ" sz="3200" dirty="0" smtClean="0"/>
              <a:t/>
            </a:r>
            <a:br>
              <a:rPr lang="cs-CZ" sz="3200" dirty="0" smtClean="0"/>
            </a:br>
            <a:endParaRPr lang="cs-CZ" sz="3200" dirty="0">
              <a:solidFill>
                <a:srgbClr val="0070C0"/>
              </a:solidFill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31640" y="3645024"/>
            <a:ext cx="6440760" cy="2448272"/>
          </a:xfrm>
        </p:spPr>
        <p:txBody>
          <a:bodyPr>
            <a:noAutofit/>
          </a:bodyPr>
          <a:lstStyle/>
          <a:p>
            <a:endParaRPr lang="cs-CZ" dirty="0" smtClean="0">
              <a:solidFill>
                <a:schemeClr val="tx1"/>
              </a:solidFill>
            </a:endParaRPr>
          </a:p>
          <a:p>
            <a:r>
              <a:rPr lang="cs-CZ" dirty="0" smtClean="0">
                <a:solidFill>
                  <a:schemeClr val="tx1"/>
                </a:solidFill>
              </a:rPr>
              <a:t>Ministerstvo zemědělství ČR</a:t>
            </a:r>
          </a:p>
          <a:p>
            <a:r>
              <a:rPr lang="cs-CZ" dirty="0" smtClean="0">
                <a:solidFill>
                  <a:schemeClr val="tx1"/>
                </a:solidFill>
              </a:rPr>
              <a:t>23. 10. 2018</a:t>
            </a:r>
          </a:p>
        </p:txBody>
      </p:sp>
    </p:spTree>
    <p:extLst>
      <p:ext uri="{BB962C8B-B14F-4D97-AF65-F5344CB8AC3E}">
        <p14:creationId xmlns:p14="http://schemas.microsoft.com/office/powerpoint/2010/main" val="2184929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b="1" dirty="0" smtClean="0"/>
              <a:t>Cíle zadavatele</a:t>
            </a:r>
            <a:endParaRPr lang="cs-CZ" altLang="cs-CZ" sz="4000" b="1" dirty="0" smtClean="0"/>
          </a:p>
        </p:txBody>
      </p:sp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Smysl </a:t>
            </a:r>
            <a:r>
              <a:rPr lang="cs-CZ" dirty="0"/>
              <a:t>realizace </a:t>
            </a:r>
            <a:r>
              <a:rPr lang="cs-CZ" dirty="0" smtClean="0"/>
              <a:t>veřejné zakázky, </a:t>
            </a:r>
            <a:r>
              <a:rPr lang="cs-CZ" dirty="0"/>
              <a:t>p</a:t>
            </a:r>
            <a:r>
              <a:rPr lang="cs-CZ" dirty="0" smtClean="0"/>
              <a:t>otřeby a očekávání zadavatele</a:t>
            </a:r>
          </a:p>
          <a:p>
            <a:endParaRPr lang="cs-CZ" dirty="0"/>
          </a:p>
        </p:txBody>
      </p:sp>
      <p:sp>
        <p:nvSpPr>
          <p:cNvPr id="4" name="Zaoblený obdélník 3"/>
          <p:cNvSpPr/>
          <p:nvPr/>
        </p:nvSpPr>
        <p:spPr>
          <a:xfrm>
            <a:off x="1475656" y="3284984"/>
            <a:ext cx="6192688" cy="1872208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endParaRPr lang="cs-CZ" sz="2400" dirty="0" smtClean="0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cs-CZ" sz="2400" b="1" dirty="0" smtClean="0">
                <a:solidFill>
                  <a:schemeClr val="tx1"/>
                </a:solidFill>
              </a:rPr>
              <a:t>Cíle zadavatele</a:t>
            </a:r>
          </a:p>
          <a:p>
            <a:pPr marL="0" indent="0" algn="ctr">
              <a:buNone/>
            </a:pPr>
            <a:r>
              <a:rPr lang="cs-CZ" sz="2400" b="1" dirty="0" smtClean="0">
                <a:solidFill>
                  <a:schemeClr val="tx1"/>
                </a:solidFill>
              </a:rPr>
              <a:t>= </a:t>
            </a:r>
          </a:p>
          <a:p>
            <a:pPr marL="0" indent="0" algn="ctr">
              <a:buNone/>
            </a:pPr>
            <a:r>
              <a:rPr lang="cs-CZ" sz="2400" b="1" dirty="0" smtClean="0">
                <a:solidFill>
                  <a:schemeClr val="tx1"/>
                </a:solidFill>
              </a:rPr>
              <a:t>realizací veřejné zakázky má být dosaženo </a:t>
            </a:r>
          </a:p>
          <a:p>
            <a:pPr marL="0" indent="0" algn="ctr">
              <a:buNone/>
            </a:pPr>
            <a:r>
              <a:rPr lang="cs-CZ" sz="2400" b="1" dirty="0" smtClean="0">
                <a:solidFill>
                  <a:schemeClr val="tx1"/>
                </a:solidFill>
              </a:rPr>
              <a:t>cílů zadavatele</a:t>
            </a:r>
            <a:endParaRPr lang="cs-CZ" sz="2400" b="1" dirty="0">
              <a:solidFill>
                <a:schemeClr val="tx1"/>
              </a:solidFill>
            </a:endParaRPr>
          </a:p>
          <a:p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3142483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b="1" dirty="0" smtClean="0"/>
              <a:t>Vzorový příklad</a:t>
            </a:r>
            <a:endParaRPr lang="cs-CZ" altLang="cs-CZ" sz="4000" b="1" dirty="0" smtClean="0"/>
          </a:p>
        </p:txBody>
      </p:sp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z="3000" dirty="0" smtClean="0"/>
              <a:t>Inovační centrum poskytuje dotace </a:t>
            </a:r>
            <a:r>
              <a:rPr lang="cs-CZ" sz="2400" dirty="0" smtClean="0"/>
              <a:t>(přijímání žádostí o dotace, poskytování poradenství, spolupráce se státními orgány)</a:t>
            </a:r>
          </a:p>
          <a:p>
            <a:pPr lvl="0"/>
            <a:r>
              <a:rPr lang="cs-CZ" sz="3000" dirty="0" smtClean="0"/>
              <a:t>Inovační centrum poptává IT systém pro zkvalitnění svých služeb</a:t>
            </a:r>
          </a:p>
          <a:p>
            <a:pPr lvl="1"/>
            <a:r>
              <a:rPr lang="cs-CZ" dirty="0" smtClean="0"/>
              <a:t>Správa systému, podpora uživatelů, nastavení a správa sítě, aktualizace, údržba, bez dodávek HW</a:t>
            </a:r>
          </a:p>
          <a:p>
            <a:r>
              <a:rPr lang="cs-CZ" sz="3000" dirty="0" smtClean="0"/>
              <a:t>Uživatelská přívětivost, pracovní produktivita, stabilní a bezpečný nástroj pro poskytování služeb</a:t>
            </a:r>
          </a:p>
        </p:txBody>
      </p:sp>
    </p:spTree>
    <p:extLst>
      <p:ext uri="{BB962C8B-B14F-4D97-AF65-F5344CB8AC3E}">
        <p14:creationId xmlns:p14="http://schemas.microsoft.com/office/powerpoint/2010/main" val="2782919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b="1" dirty="0" smtClean="0"/>
              <a:t>Cíle Inovačního centra</a:t>
            </a:r>
            <a:endParaRPr lang="cs-CZ" altLang="cs-CZ" sz="4000" b="1" dirty="0" smtClean="0"/>
          </a:p>
        </p:txBody>
      </p:sp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sz="2800" dirty="0" smtClean="0"/>
              <a:t>Zaměstnanci </a:t>
            </a:r>
            <a:r>
              <a:rPr lang="cs-CZ" sz="2800" dirty="0"/>
              <a:t>mají přístup ke </a:t>
            </a:r>
            <a:r>
              <a:rPr lang="cs-CZ" sz="2800" dirty="0" smtClean="0"/>
              <a:t>stabilnímu a </a:t>
            </a:r>
            <a:r>
              <a:rPr lang="cs-CZ" sz="2800" dirty="0"/>
              <a:t>modernímu </a:t>
            </a:r>
            <a:r>
              <a:rPr lang="cs-CZ" sz="2800" dirty="0" smtClean="0"/>
              <a:t>systému, který poskytuje přívětivé pracovní prostředí a </a:t>
            </a:r>
            <a:r>
              <a:rPr lang="cs-CZ" sz="2800" dirty="0"/>
              <a:t>odpovídá </a:t>
            </a:r>
            <a:r>
              <a:rPr lang="cs-CZ" sz="2800" dirty="0" smtClean="0"/>
              <a:t>charakteru vykonávané práce</a:t>
            </a:r>
          </a:p>
          <a:p>
            <a:pPr algn="just"/>
            <a:r>
              <a:rPr lang="cs-CZ" sz="2800" dirty="0" smtClean="0"/>
              <a:t>Uživatelé mají stabilní přístup do systému a mohou ho používat nezávisle na čase a místě</a:t>
            </a:r>
          </a:p>
          <a:p>
            <a:pPr algn="just"/>
            <a:r>
              <a:rPr lang="cs-CZ" sz="2800" dirty="0" smtClean="0"/>
              <a:t>Maximální zabezpečení a dostupnost IT systému</a:t>
            </a:r>
          </a:p>
          <a:p>
            <a:pPr algn="just"/>
            <a:r>
              <a:rPr lang="cs-CZ" sz="2800" dirty="0" smtClean="0"/>
              <a:t>Bezproblémový přechod na nový IT systém bez ztráty produktivity zaměstnanců, který se musí uskutečnit do 1. prosince 2019</a:t>
            </a:r>
          </a:p>
        </p:txBody>
      </p:sp>
    </p:spTree>
    <p:extLst>
      <p:ext uri="{BB962C8B-B14F-4D97-AF65-F5344CB8AC3E}">
        <p14:creationId xmlns:p14="http://schemas.microsoft.com/office/powerpoint/2010/main" val="114650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b="1" dirty="0" smtClean="0"/>
              <a:t>Cíle zadavatele - IDM</a:t>
            </a:r>
            <a:endParaRPr lang="cs-CZ" altLang="cs-CZ" sz="4000" b="1" dirty="0" smtClean="0"/>
          </a:p>
        </p:txBody>
      </p:sp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/>
          <a:lstStyle/>
          <a:p>
            <a:pPr lvl="0" algn="just"/>
            <a:r>
              <a:rPr lang="cs-CZ" sz="1800" dirty="0" smtClean="0"/>
              <a:t>Rozšíření současného </a:t>
            </a:r>
            <a:r>
              <a:rPr lang="cs-CZ" sz="1800" dirty="0"/>
              <a:t>IDM </a:t>
            </a:r>
            <a:r>
              <a:rPr lang="cs-CZ" sz="1800" dirty="0" smtClean="0"/>
              <a:t>systému o </a:t>
            </a:r>
            <a:r>
              <a:rPr lang="cs-CZ" sz="1800" dirty="0"/>
              <a:t>správu účtů ostatních uživatelů, než pouze zaměstnanců (externí dodavatelé, OSS, obce, kraje a další, mimo farmáře</a:t>
            </a:r>
            <a:r>
              <a:rPr lang="cs-CZ" sz="1800" dirty="0" smtClean="0"/>
              <a:t>)</a:t>
            </a:r>
            <a:endParaRPr lang="cs-CZ" sz="1800" dirty="0"/>
          </a:p>
          <a:p>
            <a:pPr algn="just"/>
            <a:r>
              <a:rPr lang="cs-CZ" sz="1800" dirty="0" smtClean="0"/>
              <a:t>IDM </a:t>
            </a:r>
            <a:r>
              <a:rPr lang="cs-CZ" sz="1800" dirty="0"/>
              <a:t>systém </a:t>
            </a:r>
            <a:r>
              <a:rPr lang="cs-CZ" sz="1800" dirty="0" smtClean="0"/>
              <a:t>zajišťující správu </a:t>
            </a:r>
            <a:r>
              <a:rPr lang="cs-CZ" sz="1800" dirty="0"/>
              <a:t>oprávnění uživatelů (rolí</a:t>
            </a:r>
            <a:r>
              <a:rPr lang="cs-CZ" sz="1800" dirty="0" smtClean="0"/>
              <a:t>)</a:t>
            </a:r>
            <a:endParaRPr lang="cs-CZ" sz="1800" dirty="0"/>
          </a:p>
          <a:p>
            <a:pPr lvl="0" algn="just"/>
            <a:r>
              <a:rPr lang="cs-CZ" sz="1800" dirty="0" smtClean="0"/>
              <a:t>Stabilní </a:t>
            </a:r>
            <a:r>
              <a:rPr lang="cs-CZ" sz="1800" dirty="0"/>
              <a:t>kvalitní a kvalifikovaný tým s nejlepším poměrem kvalita versus cena pro provoz i rozvoj řešení, včetně zajištění dostatečné kapacity týmu po celou dobu trvání </a:t>
            </a:r>
            <a:r>
              <a:rPr lang="cs-CZ" sz="1800" dirty="0" smtClean="0"/>
              <a:t>smlouvy</a:t>
            </a:r>
            <a:endParaRPr lang="cs-CZ" sz="1800" dirty="0"/>
          </a:p>
          <a:p>
            <a:pPr algn="just"/>
            <a:r>
              <a:rPr lang="cs-CZ" sz="1800" dirty="0" smtClean="0"/>
              <a:t>Minimalizace </a:t>
            </a:r>
            <a:r>
              <a:rPr lang="cs-CZ" sz="1800" dirty="0"/>
              <a:t>řešení sporů za účelem shody nad reálným počtem MD za požadavky dle KL </a:t>
            </a:r>
            <a:r>
              <a:rPr lang="cs-CZ" sz="1800" dirty="0" err="1"/>
              <a:t>reparametrizace</a:t>
            </a:r>
            <a:r>
              <a:rPr lang="cs-CZ" sz="1800" dirty="0"/>
              <a:t> a </a:t>
            </a:r>
            <a:r>
              <a:rPr lang="cs-CZ" sz="1800" dirty="0" smtClean="0"/>
              <a:t>optimalizace</a:t>
            </a:r>
            <a:endParaRPr lang="cs-CZ" sz="1800" dirty="0"/>
          </a:p>
          <a:p>
            <a:pPr lvl="0" algn="just"/>
            <a:r>
              <a:rPr lang="cs-CZ" sz="1800" dirty="0" smtClean="0"/>
              <a:t>Minimalizovat </a:t>
            </a:r>
            <a:r>
              <a:rPr lang="cs-CZ" sz="1800" dirty="0"/>
              <a:t>rozsah potřebné </a:t>
            </a:r>
            <a:r>
              <a:rPr lang="cs-CZ" sz="1800" dirty="0" smtClean="0"/>
              <a:t>součinnosti zadavatele a </a:t>
            </a:r>
            <a:r>
              <a:rPr lang="cs-CZ" sz="1800" dirty="0"/>
              <a:t>třetích </a:t>
            </a:r>
            <a:r>
              <a:rPr lang="cs-CZ" sz="1800" dirty="0" smtClean="0"/>
              <a:t>stran</a:t>
            </a:r>
            <a:endParaRPr lang="cs-CZ" sz="1800" dirty="0"/>
          </a:p>
          <a:p>
            <a:pPr lvl="0" algn="just"/>
            <a:r>
              <a:rPr lang="cs-CZ" sz="1800" dirty="0"/>
              <a:t>O</a:t>
            </a:r>
            <a:r>
              <a:rPr lang="cs-CZ" sz="1800" dirty="0" smtClean="0"/>
              <a:t>ptimálně </a:t>
            </a:r>
            <a:r>
              <a:rPr lang="cs-CZ" sz="1800" dirty="0"/>
              <a:t>dimenzovaná infrastruktura poskytující dostatečný výkon a kapacitu pro nasazované řešení s možností jednoduché </a:t>
            </a:r>
            <a:r>
              <a:rPr lang="cs-CZ" sz="1800" dirty="0" smtClean="0"/>
              <a:t>škálovatelnosti</a:t>
            </a:r>
            <a:endParaRPr lang="cs-CZ" sz="1800" dirty="0"/>
          </a:p>
          <a:p>
            <a:pPr lvl="0" algn="just"/>
            <a:r>
              <a:rPr lang="cs-CZ" sz="1800" dirty="0" smtClean="0"/>
              <a:t>Nezávislost </a:t>
            </a:r>
            <a:r>
              <a:rPr lang="cs-CZ" sz="1800" dirty="0"/>
              <a:t>na dodavateli / výrobci </a:t>
            </a:r>
            <a:r>
              <a:rPr lang="cs-CZ" sz="1800" dirty="0" smtClean="0"/>
              <a:t>řešení, eliminace </a:t>
            </a:r>
            <a:r>
              <a:rPr lang="cs-CZ" sz="1800" dirty="0" err="1" smtClean="0"/>
              <a:t>vendor</a:t>
            </a:r>
            <a:r>
              <a:rPr lang="cs-CZ" sz="1800" dirty="0" smtClean="0"/>
              <a:t> </a:t>
            </a:r>
            <a:r>
              <a:rPr lang="cs-CZ" sz="1800" dirty="0" err="1" smtClean="0"/>
              <a:t>lock</a:t>
            </a:r>
            <a:r>
              <a:rPr lang="cs-CZ" sz="1800" dirty="0" smtClean="0"/>
              <a:t>-in, připravenost </a:t>
            </a:r>
            <a:r>
              <a:rPr lang="cs-CZ" sz="1800" dirty="0"/>
              <a:t>řešení na případné předání do správy jinému dodavateli bez potřeby dalších </a:t>
            </a:r>
            <a:r>
              <a:rPr lang="cs-CZ" sz="1800" dirty="0" smtClean="0"/>
              <a:t>víceprací</a:t>
            </a:r>
            <a:endParaRPr lang="cs-CZ" sz="1800" dirty="0"/>
          </a:p>
          <a:p>
            <a:pPr algn="just"/>
            <a:r>
              <a:rPr lang="cs-CZ" sz="1800" dirty="0" smtClean="0"/>
              <a:t>Maximální </a:t>
            </a:r>
            <a:r>
              <a:rPr lang="cs-CZ" sz="1800" dirty="0"/>
              <a:t>intuitivnost a přívětivost práce uživatelů v systému a nenáročná avšak komplexní možnost správy řešení na straně interních administrátorů</a:t>
            </a:r>
            <a:endParaRPr lang="cs-CZ" sz="1800" dirty="0" smtClean="0"/>
          </a:p>
        </p:txBody>
      </p:sp>
    </p:spTree>
    <p:extLst>
      <p:ext uri="{BB962C8B-B14F-4D97-AF65-F5344CB8AC3E}">
        <p14:creationId xmlns:p14="http://schemas.microsoft.com/office/powerpoint/2010/main" val="2312771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600" b="1" dirty="0" smtClean="0"/>
              <a:t>Hodnotící kritéria</a:t>
            </a:r>
            <a:endParaRPr lang="cs-CZ" sz="3600" b="1" dirty="0"/>
          </a:p>
        </p:txBody>
      </p:sp>
      <p:graphicFrame>
        <p:nvGraphicFramePr>
          <p:cNvPr id="5" name="Zástupný symbol pro obsah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59610135"/>
              </p:ext>
            </p:extLst>
          </p:nvPr>
        </p:nvGraphicFramePr>
        <p:xfrm>
          <a:off x="395536" y="1417638"/>
          <a:ext cx="8229600" cy="4737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462E0-DB4E-4AEE-89F6-2F246AB01782}" type="slidenum">
              <a:rPr lang="cs-CZ" smtClean="0"/>
              <a:pPr/>
              <a:t>25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17465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b="1" dirty="0" smtClean="0"/>
              <a:t>Odborná úroveň</a:t>
            </a:r>
            <a:endParaRPr lang="cs-CZ" altLang="cs-CZ" sz="4000" b="1" dirty="0" smtClean="0"/>
          </a:p>
        </p:txBody>
      </p:sp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Závazek o </a:t>
            </a:r>
            <a:r>
              <a:rPr lang="cs-CZ" dirty="0"/>
              <a:t>odborné </a:t>
            </a:r>
            <a:r>
              <a:rPr lang="cs-CZ" dirty="0" smtClean="0"/>
              <a:t>úrovni</a:t>
            </a:r>
          </a:p>
          <a:p>
            <a:pPr lvl="1"/>
            <a:r>
              <a:rPr lang="cs-CZ" dirty="0" smtClean="0"/>
              <a:t>Odbornost a expertíza</a:t>
            </a:r>
            <a:endParaRPr lang="cs-CZ" dirty="0"/>
          </a:p>
          <a:p>
            <a:pPr lvl="1"/>
            <a:r>
              <a:rPr lang="cs-CZ" dirty="0"/>
              <a:t>P</a:t>
            </a:r>
            <a:r>
              <a:rPr lang="cs-CZ" dirty="0" smtClean="0"/>
              <a:t>řínos </a:t>
            </a:r>
            <a:r>
              <a:rPr lang="cs-CZ" dirty="0"/>
              <a:t>pro naplnění </a:t>
            </a:r>
            <a:r>
              <a:rPr lang="cs-CZ" dirty="0" smtClean="0"/>
              <a:t>cílů zadavatele a vztah k předmětu VZ</a:t>
            </a:r>
          </a:p>
          <a:p>
            <a:pPr lvl="1"/>
            <a:r>
              <a:rPr lang="cs-CZ" dirty="0" smtClean="0"/>
              <a:t>Závazek je reálný, ověřený praxí, využívání čísel</a:t>
            </a:r>
          </a:p>
          <a:p>
            <a:r>
              <a:rPr lang="cs-CZ" dirty="0" smtClean="0"/>
              <a:t>Prokázání závazku - Dominantní informace</a:t>
            </a:r>
            <a:endParaRPr lang="cs-CZ" dirty="0"/>
          </a:p>
          <a:p>
            <a:pPr lvl="1"/>
            <a:r>
              <a:rPr lang="cs-CZ" dirty="0" smtClean="0"/>
              <a:t>Pravdivost</a:t>
            </a:r>
            <a:r>
              <a:rPr lang="cs-CZ" dirty="0"/>
              <a:t>, správnost, přesnost a </a:t>
            </a:r>
            <a:r>
              <a:rPr lang="cs-CZ" dirty="0" smtClean="0"/>
              <a:t>relevantnost závazku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21005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b="1" dirty="0" smtClean="0"/>
              <a:t>Dokument odborné úrovně</a:t>
            </a:r>
            <a:endParaRPr lang="cs-CZ" altLang="cs-CZ" sz="4000" b="1" dirty="0" smtClean="0"/>
          </a:p>
        </p:txBody>
      </p:sp>
      <p:graphicFrame>
        <p:nvGraphicFramePr>
          <p:cNvPr id="7" name="Tabulk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3324240"/>
              </p:ext>
            </p:extLst>
          </p:nvPr>
        </p:nvGraphicFramePr>
        <p:xfrm>
          <a:off x="935596" y="1916832"/>
          <a:ext cx="7272808" cy="1291284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564396"/>
                <a:gridCol w="3708412"/>
              </a:tblGrid>
              <a:tr h="427188">
                <a:tc>
                  <a:txBody>
                    <a:bodyPr/>
                    <a:lstStyle/>
                    <a:p>
                      <a:pPr algn="ctr"/>
                      <a:r>
                        <a:rPr lang="cs-CZ" sz="2000" b="0" dirty="0" smtClean="0"/>
                        <a:t>Závazek č. 1</a:t>
                      </a:r>
                      <a:endParaRPr lang="cs-CZ" sz="2000" b="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C00"/>
                    </a:solidFill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000" b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Odůvodnění závazku pomocí dominantních informací </a:t>
                      </a:r>
                      <a:endParaRPr lang="cs-CZ" sz="2000" b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Tabulk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9066619"/>
              </p:ext>
            </p:extLst>
          </p:nvPr>
        </p:nvGraphicFramePr>
        <p:xfrm>
          <a:off x="921986" y="3501008"/>
          <a:ext cx="7272808" cy="1265196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564396"/>
                <a:gridCol w="370841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cs-CZ" sz="2000" b="0" dirty="0" smtClean="0"/>
                        <a:t>Závazek č. 2</a:t>
                      </a:r>
                      <a:endParaRPr lang="cs-CZ" sz="2000" b="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C00"/>
                    </a:solidFill>
                  </a:tcPr>
                </a:tc>
              </a:tr>
              <a:tr h="868956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000" b="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Odůvodnění</a:t>
                      </a:r>
                      <a:r>
                        <a:rPr lang="cs-CZ" sz="2000" b="0" baseline="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cs-CZ" sz="2000" b="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závazku </a:t>
                      </a:r>
                      <a:r>
                        <a:rPr lang="cs-CZ" sz="2000" b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pomocí dominantních informací </a:t>
                      </a:r>
                      <a:endParaRPr lang="cs-CZ" sz="2000" b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7787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b="1" dirty="0" smtClean="0"/>
              <a:t>Hodnotící list odborné úrovně</a:t>
            </a:r>
            <a:endParaRPr lang="cs-CZ" altLang="cs-CZ" sz="4000" b="1" dirty="0" smtClean="0"/>
          </a:p>
        </p:txBody>
      </p:sp>
      <p:graphicFrame>
        <p:nvGraphicFramePr>
          <p:cNvPr id="7" name="Tabulk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1357035"/>
              </p:ext>
            </p:extLst>
          </p:nvPr>
        </p:nvGraphicFramePr>
        <p:xfrm>
          <a:off x="827584" y="1628800"/>
          <a:ext cx="7092788" cy="3507355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5302035"/>
                <a:gridCol w="1790753"/>
              </a:tblGrid>
              <a:tr h="7014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cs-CZ" sz="1800" b="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Dodavatel věnuje pozornost všem cílům zadavatele </a:t>
                      </a:r>
                      <a:r>
                        <a:rPr lang="cs-CZ" sz="1800" b="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(závazky </a:t>
                      </a:r>
                      <a:r>
                        <a:rPr lang="cs-CZ" sz="1800" b="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dodavatele se věnují všem cílům zadavatele)</a:t>
                      </a:r>
                      <a:endParaRPr lang="cs-CZ" sz="1800" b="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975" marR="53975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b="0" dirty="0" smtClean="0">
                          <a:solidFill>
                            <a:schemeClr val="bg1"/>
                          </a:solidFill>
                          <a:latin typeface="+mj-lt"/>
                        </a:rPr>
                        <a:t>ANO/NE/Není</a:t>
                      </a:r>
                      <a:r>
                        <a:rPr lang="cs-CZ" b="0" baseline="0" dirty="0" smtClean="0">
                          <a:solidFill>
                            <a:schemeClr val="bg1"/>
                          </a:solidFill>
                          <a:latin typeface="+mj-lt"/>
                        </a:rPr>
                        <a:t> jednoznačné</a:t>
                      </a:r>
                      <a:endParaRPr lang="cs-CZ" b="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7014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cs-CZ" sz="1800" b="0" dirty="0">
                          <a:effectLst/>
                          <a:latin typeface="+mj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Dodavatel jasným způsobem popisuje nabídnutou úroveň plnění (např. pomocí KPI)</a:t>
                      </a:r>
                      <a:endParaRPr lang="cs-CZ" sz="1800" b="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975" marR="53975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ANO/NE/Není jednoznačné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C00"/>
                    </a:solidFill>
                  </a:tcPr>
                </a:tc>
              </a:tr>
              <a:tr h="7014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cs-CZ" sz="1800" b="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Dodavatel podpořil své </a:t>
                      </a:r>
                      <a:r>
                        <a:rPr lang="cs-CZ" sz="1800" b="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závazky </a:t>
                      </a:r>
                      <a:r>
                        <a:rPr lang="cs-CZ" sz="1800" b="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dominantními informacemi</a:t>
                      </a:r>
                      <a:endParaRPr lang="cs-CZ" sz="1800" b="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975" marR="53975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b="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ANO/NE/Není</a:t>
                      </a:r>
                      <a:r>
                        <a:rPr lang="cs-CZ" sz="1800" b="0" kern="1200" baseline="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jednoznačné</a:t>
                      </a:r>
                      <a:endParaRPr lang="cs-CZ" sz="18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7014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cs-CZ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Závazky dodavatele / jeho úroveň odbornosti se více zaměřují </a:t>
                      </a:r>
                      <a:r>
                        <a:rPr lang="cs-CZ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na „proč</a:t>
                      </a:r>
                      <a:r>
                        <a:rPr lang="cs-CZ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?“ </a:t>
                      </a:r>
                      <a:r>
                        <a:rPr lang="cs-CZ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než na „jak?“</a:t>
                      </a:r>
                      <a:endParaRPr lang="cs-CZ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3975" marR="53975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ANO/NE/Není jednoznačné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C00"/>
                    </a:solidFill>
                  </a:tcPr>
                </a:tc>
              </a:tr>
              <a:tr h="7014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cs-CZ" sz="1800" b="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Závazky dodavatele jsou převážně konkrétní a měřitelné</a:t>
                      </a:r>
                      <a:endParaRPr lang="cs-CZ" sz="1800" b="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975" marR="53975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b="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ANO/NE/Není</a:t>
                      </a:r>
                      <a:r>
                        <a:rPr lang="cs-CZ" sz="1800" b="0" kern="1200" baseline="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jednoznačné</a:t>
                      </a:r>
                      <a:endParaRPr lang="cs-CZ" sz="18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6120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b="1" dirty="0" smtClean="0"/>
              <a:t>Rizika</a:t>
            </a:r>
            <a:endParaRPr lang="cs-CZ" altLang="cs-CZ" sz="4000" b="1" dirty="0" smtClean="0"/>
          </a:p>
        </p:txBody>
      </p:sp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395536" y="1417638"/>
            <a:ext cx="8229600" cy="4525963"/>
          </a:xfrm>
        </p:spPr>
        <p:txBody>
          <a:bodyPr/>
          <a:lstStyle/>
          <a:p>
            <a:r>
              <a:rPr lang="cs-CZ" sz="3000" dirty="0" smtClean="0"/>
              <a:t>Rizika</a:t>
            </a:r>
            <a:endParaRPr lang="cs-CZ" sz="3000" dirty="0"/>
          </a:p>
          <a:p>
            <a:pPr lvl="1"/>
            <a:r>
              <a:rPr lang="cs-CZ" sz="2200" dirty="0" smtClean="0"/>
              <a:t>Ztížení </a:t>
            </a:r>
            <a:r>
              <a:rPr lang="cs-CZ" sz="2200" dirty="0"/>
              <a:t>nebo </a:t>
            </a:r>
            <a:r>
              <a:rPr lang="cs-CZ" sz="2200" dirty="0" smtClean="0"/>
              <a:t>ohrožení </a:t>
            </a:r>
            <a:r>
              <a:rPr lang="cs-CZ" sz="2200" dirty="0"/>
              <a:t>naplnění </a:t>
            </a:r>
            <a:r>
              <a:rPr lang="cs-CZ" sz="2200" dirty="0" smtClean="0"/>
              <a:t>cílů zadavatele a realizace předmětu VZ</a:t>
            </a:r>
            <a:endParaRPr lang="cs-CZ" sz="2200" dirty="0"/>
          </a:p>
          <a:p>
            <a:pPr lvl="1"/>
            <a:r>
              <a:rPr lang="cs-CZ" sz="2200" dirty="0" smtClean="0"/>
              <a:t>Na </a:t>
            </a:r>
            <a:r>
              <a:rPr lang="cs-CZ" sz="2200" dirty="0"/>
              <a:t>straně zadavatele</a:t>
            </a:r>
          </a:p>
          <a:p>
            <a:pPr lvl="1"/>
            <a:r>
              <a:rPr lang="cs-CZ" sz="2200" dirty="0" smtClean="0"/>
              <a:t>Relevantní k předmětu VZ - pravděpodobná a významná</a:t>
            </a:r>
            <a:endParaRPr lang="cs-CZ" sz="2200" dirty="0"/>
          </a:p>
          <a:p>
            <a:r>
              <a:rPr lang="cs-CZ" sz="3000" dirty="0"/>
              <a:t>Opatření</a:t>
            </a:r>
          </a:p>
          <a:p>
            <a:pPr lvl="1"/>
            <a:r>
              <a:rPr lang="cs-CZ" sz="2200" dirty="0" smtClean="0"/>
              <a:t>Minimalizace </a:t>
            </a:r>
            <a:r>
              <a:rPr lang="cs-CZ" sz="2200" dirty="0"/>
              <a:t>vzniku či negativního dopadu rizika</a:t>
            </a:r>
          </a:p>
          <a:p>
            <a:pPr lvl="1"/>
            <a:r>
              <a:rPr lang="cs-CZ" sz="2200" dirty="0" smtClean="0"/>
              <a:t>Opatření </a:t>
            </a:r>
            <a:r>
              <a:rPr lang="cs-CZ" sz="2200" dirty="0"/>
              <a:t>je </a:t>
            </a:r>
            <a:r>
              <a:rPr lang="cs-CZ" sz="2200" dirty="0" smtClean="0"/>
              <a:t>reálné, ověřené praxí, využívání čísel</a:t>
            </a:r>
          </a:p>
          <a:p>
            <a:r>
              <a:rPr lang="cs-CZ" sz="3000" dirty="0" smtClean="0"/>
              <a:t>Dominantní</a:t>
            </a:r>
            <a:r>
              <a:rPr lang="cs-CZ" dirty="0" smtClean="0"/>
              <a:t> </a:t>
            </a:r>
            <a:r>
              <a:rPr lang="cs-CZ" sz="3000" dirty="0" smtClean="0"/>
              <a:t>informace</a:t>
            </a:r>
            <a:endParaRPr lang="cs-CZ" sz="3000" dirty="0"/>
          </a:p>
        </p:txBody>
      </p:sp>
    </p:spTree>
    <p:extLst>
      <p:ext uri="{BB962C8B-B14F-4D97-AF65-F5344CB8AC3E}">
        <p14:creationId xmlns:p14="http://schemas.microsoft.com/office/powerpoint/2010/main" val="1308735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b="1" dirty="0" smtClean="0"/>
              <a:t>Metoda Best </a:t>
            </a:r>
            <a:r>
              <a:rPr lang="cs-CZ" sz="4000" b="1" dirty="0" err="1" smtClean="0"/>
              <a:t>Value</a:t>
            </a:r>
            <a:endParaRPr lang="cs-CZ" altLang="cs-CZ" sz="4000" b="1" dirty="0" smtClean="0"/>
          </a:p>
        </p:txBody>
      </p:sp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dirty="0" smtClean="0"/>
              <a:t>Hledání jiných metod – zahraniční inspirace</a:t>
            </a:r>
          </a:p>
          <a:p>
            <a:pPr lvl="0"/>
            <a:r>
              <a:rPr lang="cs-CZ" dirty="0" smtClean="0"/>
              <a:t>Zohlednění </a:t>
            </a:r>
            <a:r>
              <a:rPr lang="cs-CZ" dirty="0"/>
              <a:t>kvality </a:t>
            </a:r>
            <a:r>
              <a:rPr lang="cs-CZ" dirty="0" smtClean="0"/>
              <a:t>a expertízy dodavatele</a:t>
            </a:r>
          </a:p>
          <a:p>
            <a:pPr lvl="0"/>
            <a:r>
              <a:rPr lang="cs-CZ" dirty="0" smtClean="0"/>
              <a:t>Zjednodušení přípravy nabídky pro dodavatele</a:t>
            </a:r>
            <a:endParaRPr lang="cs-CZ" dirty="0"/>
          </a:p>
          <a:p>
            <a:r>
              <a:rPr lang="cs-CZ" dirty="0" smtClean="0"/>
              <a:t>Anonymita</a:t>
            </a:r>
            <a:endParaRPr lang="cs-CZ" dirty="0"/>
          </a:p>
        </p:txBody>
      </p:sp>
      <p:sp>
        <p:nvSpPr>
          <p:cNvPr id="4" name="Zaoblený obdélník 3"/>
          <p:cNvSpPr/>
          <p:nvPr/>
        </p:nvSpPr>
        <p:spPr>
          <a:xfrm>
            <a:off x="3419872" y="3861048"/>
            <a:ext cx="4248472" cy="1728192"/>
          </a:xfrm>
          <a:prstGeom prst="roundRect">
            <a:avLst/>
          </a:prstGeom>
          <a:solidFill>
            <a:srgbClr val="B2BC00"/>
          </a:solidFill>
          <a:ln>
            <a:solidFill>
              <a:srgbClr val="B2B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endParaRPr lang="cs-CZ" sz="2400" dirty="0" smtClean="0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cs-CZ" sz="2400" b="1" dirty="0" smtClean="0">
                <a:solidFill>
                  <a:schemeClr val="tx1"/>
                </a:solidFill>
              </a:rPr>
              <a:t>Nová metoda </a:t>
            </a:r>
          </a:p>
          <a:p>
            <a:pPr marL="0" indent="0" algn="ctr">
              <a:buNone/>
            </a:pPr>
            <a:r>
              <a:rPr lang="cs-CZ" sz="2400" b="1" dirty="0" smtClean="0">
                <a:solidFill>
                  <a:schemeClr val="tx1"/>
                </a:solidFill>
              </a:rPr>
              <a:t>= </a:t>
            </a:r>
          </a:p>
          <a:p>
            <a:pPr marL="0" indent="0" algn="ctr">
              <a:buNone/>
            </a:pPr>
            <a:r>
              <a:rPr lang="cs-CZ" sz="2400" b="1" dirty="0" smtClean="0">
                <a:solidFill>
                  <a:schemeClr val="tx1"/>
                </a:solidFill>
              </a:rPr>
              <a:t>nové příležitosti</a:t>
            </a:r>
            <a:endParaRPr lang="cs-CZ" sz="2400" b="1" dirty="0">
              <a:solidFill>
                <a:schemeClr val="tx1"/>
              </a:solidFill>
            </a:endParaRPr>
          </a:p>
          <a:p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489993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b="1" dirty="0" smtClean="0"/>
              <a:t>Dokument rizik</a:t>
            </a:r>
            <a:endParaRPr lang="cs-CZ" altLang="cs-CZ" sz="4000" b="1" dirty="0" smtClean="0"/>
          </a:p>
        </p:txBody>
      </p:sp>
      <p:graphicFrame>
        <p:nvGraphicFramePr>
          <p:cNvPr id="7" name="Tabulk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8807963"/>
              </p:ext>
            </p:extLst>
          </p:nvPr>
        </p:nvGraphicFramePr>
        <p:xfrm>
          <a:off x="1106615" y="1417638"/>
          <a:ext cx="6930770" cy="2119514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681409"/>
                <a:gridCol w="3249361"/>
              </a:tblGrid>
              <a:tr h="383475">
                <a:tc>
                  <a:txBody>
                    <a:bodyPr/>
                    <a:lstStyle/>
                    <a:p>
                      <a:pPr algn="ctr"/>
                      <a:r>
                        <a:rPr lang="cs-CZ" sz="2000" b="0" dirty="0" smtClean="0"/>
                        <a:t>Riziko zadavatele č. 1</a:t>
                      </a:r>
                      <a:endParaRPr lang="cs-CZ" sz="2000" b="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b="0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C00"/>
                    </a:solidFill>
                  </a:tcPr>
                </a:tc>
              </a:tr>
              <a:tr h="556837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BR" sz="2000" b="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Proč se jedná o </a:t>
                      </a:r>
                      <a:r>
                        <a:rPr lang="cs-CZ" sz="2000" b="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r</a:t>
                      </a:r>
                      <a:r>
                        <a:rPr lang="pt-BR" sz="2000" b="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iziko zadavatele </a:t>
                      </a:r>
                      <a:endParaRPr lang="cs-CZ" sz="2000" b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556837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000" b="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Navrhované opatření</a:t>
                      </a:r>
                      <a:endParaRPr lang="cs-CZ" sz="20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C00"/>
                    </a:solidFill>
                  </a:tcPr>
                </a:tc>
              </a:tr>
              <a:tr h="589962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000" b="0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Odůvodnění opatření pomocí dominantních informací</a:t>
                      </a:r>
                      <a:endParaRPr lang="cs-CZ" sz="2000" b="0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9529133"/>
              </p:ext>
            </p:extLst>
          </p:nvPr>
        </p:nvGraphicFramePr>
        <p:xfrm>
          <a:off x="1106615" y="3789040"/>
          <a:ext cx="6930770" cy="2125778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681409"/>
                <a:gridCol w="3249361"/>
              </a:tblGrid>
              <a:tr h="383475">
                <a:tc>
                  <a:txBody>
                    <a:bodyPr/>
                    <a:lstStyle/>
                    <a:p>
                      <a:pPr algn="ctr"/>
                      <a:r>
                        <a:rPr lang="cs-CZ" sz="2000" b="0" dirty="0" smtClean="0"/>
                        <a:t>Riziko zadavatele č. 2</a:t>
                      </a:r>
                      <a:endParaRPr lang="cs-CZ" sz="2000" b="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C00"/>
                    </a:solidFill>
                  </a:tcPr>
                </a:tc>
              </a:tr>
              <a:tr h="559969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BR" sz="2000" b="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Proč se jedná o </a:t>
                      </a:r>
                      <a:r>
                        <a:rPr lang="cs-CZ" sz="2000" b="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r</a:t>
                      </a:r>
                      <a:r>
                        <a:rPr lang="pt-BR" sz="2000" b="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iziko zadavatele </a:t>
                      </a:r>
                      <a:endParaRPr lang="cs-CZ" sz="2000" b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559969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000" b="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Navrhované opatření</a:t>
                      </a:r>
                      <a:endParaRPr lang="cs-CZ" sz="20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C00"/>
                    </a:solidFill>
                  </a:tcPr>
                </a:tc>
              </a:tr>
              <a:tr h="589962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000" b="0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Odůvodnění opatření pomocí dominantních informací</a:t>
                      </a:r>
                      <a:endParaRPr lang="cs-CZ" sz="2000" b="0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5214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b="1" dirty="0" smtClean="0"/>
              <a:t>Hodnotící list rizik</a:t>
            </a:r>
            <a:endParaRPr lang="cs-CZ" altLang="cs-CZ" sz="4000" b="1" dirty="0" smtClean="0"/>
          </a:p>
        </p:txBody>
      </p:sp>
      <p:graphicFrame>
        <p:nvGraphicFramePr>
          <p:cNvPr id="7" name="Tabulk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5371959"/>
              </p:ext>
            </p:extLst>
          </p:nvPr>
        </p:nvGraphicFramePr>
        <p:xfrm>
          <a:off x="827584" y="1628800"/>
          <a:ext cx="7092788" cy="3752288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5302035"/>
                <a:gridCol w="1790753"/>
              </a:tblGrid>
              <a:tr h="7014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cs-CZ" sz="1800" b="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Uvedená rizika jsou riziky na straně zadavatele a zároveň jsou mimo kontrolu dodavatele</a:t>
                      </a:r>
                      <a:endParaRPr lang="cs-CZ" sz="1800" b="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975" marR="53975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b="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ANO/NE/Není</a:t>
                      </a:r>
                      <a:r>
                        <a:rPr lang="cs-CZ" sz="1800" b="0" kern="1200" baseline="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jednoznačné</a:t>
                      </a:r>
                      <a:endParaRPr lang="cs-CZ" sz="18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7014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cs-CZ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Dodavatel objasňuje, proč jsou uvedená rizika důležitá a relevantní (dodavatel uvádí, proč je možnost výskytu rizika vysoká nebo jeho dopad významný)</a:t>
                      </a:r>
                      <a:endParaRPr lang="cs-CZ" sz="1800" b="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975" marR="53975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ANO/NE/Není jednoznačné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C00"/>
                    </a:solidFill>
                  </a:tcPr>
                </a:tc>
              </a:tr>
              <a:tr h="7014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cs-CZ" sz="1800" b="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Rizika jsou převážně formulována jasně a jsou měřitelná</a:t>
                      </a:r>
                      <a:endParaRPr lang="cs-CZ" sz="1800" b="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975" marR="53975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b="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ANO/NE/Není</a:t>
                      </a:r>
                      <a:r>
                        <a:rPr lang="cs-CZ" sz="1800" b="0" kern="1200" baseline="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jednoznačné</a:t>
                      </a:r>
                      <a:endParaRPr lang="cs-CZ" sz="18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7014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cs-CZ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Dodavatel jasně a pomocí dominantních informací vysvětlil, proč jsou navrhovaná opatření účinná</a:t>
                      </a:r>
                      <a:endParaRPr lang="cs-CZ" sz="1800" b="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975" marR="53975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ANO/NE/Není jednoznačné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C00"/>
                    </a:solidFill>
                  </a:tcPr>
                </a:tc>
              </a:tr>
              <a:tr h="7014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cs-CZ" sz="1800" b="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Z dokumentu rizik je zřejmé, jakým způsobem přispívá minimalizace rizik k dosažení cílů zadavatele</a:t>
                      </a:r>
                      <a:endParaRPr lang="cs-CZ" sz="1800" b="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975" marR="53975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b="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ANO/NE/Není</a:t>
                      </a:r>
                      <a:r>
                        <a:rPr lang="cs-CZ" sz="1800" b="0" kern="1200" baseline="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jednoznačné</a:t>
                      </a:r>
                      <a:endParaRPr lang="cs-CZ" sz="18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5640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b="1" dirty="0" smtClean="0"/>
              <a:t>Pokročilé řešení</a:t>
            </a:r>
            <a:endParaRPr lang="cs-CZ" altLang="cs-CZ" sz="4000" b="1" dirty="0" smtClean="0"/>
          </a:p>
        </p:txBody>
      </p:sp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Vylepšení</a:t>
            </a:r>
            <a:endParaRPr lang="cs-CZ" dirty="0"/>
          </a:p>
          <a:p>
            <a:pPr lvl="1"/>
            <a:r>
              <a:rPr lang="cs-CZ" sz="2400" dirty="0" smtClean="0"/>
              <a:t>Prostor </a:t>
            </a:r>
            <a:r>
              <a:rPr lang="cs-CZ" sz="2400" dirty="0"/>
              <a:t>pro </a:t>
            </a:r>
            <a:r>
              <a:rPr lang="cs-CZ" sz="2400" dirty="0" smtClean="0"/>
              <a:t>uvedení vylepšení </a:t>
            </a:r>
            <a:r>
              <a:rPr lang="cs-CZ" sz="2400" dirty="0"/>
              <a:t>(nemusí být </a:t>
            </a:r>
            <a:r>
              <a:rPr lang="cs-CZ" sz="2400" dirty="0" smtClean="0"/>
              <a:t>využita)</a:t>
            </a:r>
            <a:endParaRPr lang="cs-CZ" sz="2400" dirty="0"/>
          </a:p>
          <a:p>
            <a:pPr lvl="1"/>
            <a:r>
              <a:rPr lang="cs-CZ" sz="2400" dirty="0" smtClean="0"/>
              <a:t>Nad </a:t>
            </a:r>
            <a:r>
              <a:rPr lang="cs-CZ" sz="2400" dirty="0"/>
              <a:t>rámec </a:t>
            </a:r>
            <a:r>
              <a:rPr lang="cs-CZ" sz="2400" dirty="0" smtClean="0"/>
              <a:t>základního </a:t>
            </a:r>
            <a:r>
              <a:rPr lang="cs-CZ" sz="2400" dirty="0"/>
              <a:t>řešení </a:t>
            </a:r>
            <a:r>
              <a:rPr lang="cs-CZ" sz="2400" dirty="0" smtClean="0"/>
              <a:t>(minimálních </a:t>
            </a:r>
            <a:r>
              <a:rPr lang="cs-CZ" sz="2400" dirty="0"/>
              <a:t>požadavků) </a:t>
            </a:r>
          </a:p>
          <a:p>
            <a:pPr lvl="1"/>
            <a:r>
              <a:rPr lang="cs-CZ" sz="2400" dirty="0" smtClean="0"/>
              <a:t>Součástí nabídkové ceny</a:t>
            </a:r>
            <a:endParaRPr lang="cs-CZ" sz="2400" dirty="0"/>
          </a:p>
          <a:p>
            <a:pPr lvl="1"/>
            <a:r>
              <a:rPr lang="cs-CZ" sz="2400" dirty="0" smtClean="0"/>
              <a:t>Vylepšení </a:t>
            </a:r>
            <a:r>
              <a:rPr lang="cs-CZ" sz="2400" dirty="0"/>
              <a:t>je </a:t>
            </a:r>
            <a:r>
              <a:rPr lang="cs-CZ" sz="2400" dirty="0" smtClean="0"/>
              <a:t>reálné, ověřené praxí, využívání čísel</a:t>
            </a:r>
          </a:p>
          <a:p>
            <a:endParaRPr lang="cs-CZ" dirty="0" smtClean="0"/>
          </a:p>
          <a:p>
            <a:endParaRPr lang="cs-CZ" sz="2600" dirty="0" smtClean="0"/>
          </a:p>
        </p:txBody>
      </p:sp>
      <p:sp>
        <p:nvSpPr>
          <p:cNvPr id="4" name="Zaoblený obdélník 3"/>
          <p:cNvSpPr/>
          <p:nvPr/>
        </p:nvSpPr>
        <p:spPr>
          <a:xfrm>
            <a:off x="683568" y="4221088"/>
            <a:ext cx="8064896" cy="1512168"/>
          </a:xfrm>
          <a:prstGeom prst="roundRect">
            <a:avLst/>
          </a:prstGeom>
          <a:solidFill>
            <a:srgbClr val="B2BC00"/>
          </a:solidFill>
          <a:ln>
            <a:solidFill>
              <a:srgbClr val="B2B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endParaRPr lang="cs-CZ" sz="2400" dirty="0" smtClean="0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cs-CZ" sz="2400" b="1" dirty="0" smtClean="0">
                <a:solidFill>
                  <a:schemeClr val="tx1"/>
                </a:solidFill>
              </a:rPr>
              <a:t>Hodnota vylepšení pro zadavatele</a:t>
            </a:r>
            <a:r>
              <a:rPr lang="cs-CZ" sz="2400" b="1" dirty="0">
                <a:solidFill>
                  <a:schemeClr val="tx1"/>
                </a:solidFill>
              </a:rPr>
              <a:t> </a:t>
            </a:r>
            <a:r>
              <a:rPr lang="cs-CZ" sz="2400" dirty="0" smtClean="0">
                <a:solidFill>
                  <a:srgbClr val="000000"/>
                </a:solidFill>
              </a:rPr>
              <a:t>&gt;</a:t>
            </a:r>
            <a:r>
              <a:rPr lang="cs-CZ" sz="2400" b="1" dirty="0">
                <a:solidFill>
                  <a:schemeClr val="tx1"/>
                </a:solidFill>
              </a:rPr>
              <a:t> v</a:t>
            </a:r>
            <a:r>
              <a:rPr lang="cs-CZ" sz="2400" b="1" dirty="0" smtClean="0">
                <a:solidFill>
                  <a:schemeClr val="tx1"/>
                </a:solidFill>
              </a:rPr>
              <a:t>yšší náklady zadavatele</a:t>
            </a:r>
            <a:endParaRPr lang="cs-CZ" sz="2400" b="1" dirty="0">
              <a:solidFill>
                <a:schemeClr val="tx1"/>
              </a:solidFill>
            </a:endParaRPr>
          </a:p>
          <a:p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770321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b="1" dirty="0" smtClean="0"/>
              <a:t>Pokročilé řešení</a:t>
            </a:r>
            <a:endParaRPr lang="cs-CZ" altLang="cs-CZ" sz="4000" b="1" dirty="0" smtClean="0"/>
          </a:p>
        </p:txBody>
      </p:sp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endParaRPr lang="cs-CZ" sz="2800" dirty="0" smtClean="0"/>
          </a:p>
          <a:p>
            <a:pPr algn="just"/>
            <a:r>
              <a:rPr lang="cs-CZ" sz="2800" dirty="0" smtClean="0"/>
              <a:t>Nutnost</a:t>
            </a:r>
          </a:p>
          <a:p>
            <a:pPr algn="just"/>
            <a:r>
              <a:rPr lang="cs-CZ" sz="2800" dirty="0" smtClean="0"/>
              <a:t>Ambice</a:t>
            </a:r>
          </a:p>
          <a:p>
            <a:pPr algn="just"/>
            <a:r>
              <a:rPr lang="cs-CZ" sz="2800" dirty="0" smtClean="0"/>
              <a:t>Spolupráce 						zadavatele</a:t>
            </a:r>
          </a:p>
          <a:p>
            <a:pPr algn="just"/>
            <a:r>
              <a:rPr lang="cs-CZ" sz="2800" dirty="0" smtClean="0"/>
              <a:t>Předmět veřejné 							zakázky</a:t>
            </a:r>
          </a:p>
          <a:p>
            <a:pPr algn="just"/>
            <a:endParaRPr lang="cs-CZ" sz="2800" dirty="0" smtClean="0"/>
          </a:p>
          <a:p>
            <a:pPr algn="just"/>
            <a:endParaRPr lang="cs-CZ" sz="2800" dirty="0" smtClean="0"/>
          </a:p>
        </p:txBody>
      </p:sp>
      <p:sp>
        <p:nvSpPr>
          <p:cNvPr id="3" name="Ovál 2"/>
          <p:cNvSpPr/>
          <p:nvPr/>
        </p:nvSpPr>
        <p:spPr>
          <a:xfrm>
            <a:off x="4535996" y="2034841"/>
            <a:ext cx="2880320" cy="2808312"/>
          </a:xfrm>
          <a:prstGeom prst="ellipse">
            <a:avLst/>
          </a:prstGeom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vál 3"/>
          <p:cNvSpPr/>
          <p:nvPr/>
        </p:nvSpPr>
        <p:spPr>
          <a:xfrm>
            <a:off x="4067944" y="1605449"/>
            <a:ext cx="3816424" cy="3742847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Výseč 4"/>
          <p:cNvSpPr/>
          <p:nvPr/>
        </p:nvSpPr>
        <p:spPr>
          <a:xfrm>
            <a:off x="4499992" y="2034841"/>
            <a:ext cx="2916324" cy="2834954"/>
          </a:xfrm>
          <a:prstGeom prst="pie">
            <a:avLst/>
          </a:prstGeom>
          <a:solidFill>
            <a:srgbClr val="B2BC00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  <p:cxnSp>
        <p:nvCxnSpPr>
          <p:cNvPr id="14" name="Přímá spojnice 13"/>
          <p:cNvCxnSpPr/>
          <p:nvPr/>
        </p:nvCxnSpPr>
        <p:spPr>
          <a:xfrm>
            <a:off x="2339752" y="2420888"/>
            <a:ext cx="100811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Přímá spojnice 14"/>
          <p:cNvCxnSpPr/>
          <p:nvPr/>
        </p:nvCxnSpPr>
        <p:spPr>
          <a:xfrm>
            <a:off x="2339752" y="2924944"/>
            <a:ext cx="1008112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ál 7"/>
          <p:cNvSpPr/>
          <p:nvPr/>
        </p:nvSpPr>
        <p:spPr>
          <a:xfrm>
            <a:off x="3203848" y="3522397"/>
            <a:ext cx="288032" cy="287397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Ovál 16"/>
          <p:cNvSpPr/>
          <p:nvPr/>
        </p:nvSpPr>
        <p:spPr>
          <a:xfrm>
            <a:off x="3599892" y="4437112"/>
            <a:ext cx="288032" cy="287397"/>
          </a:xfrm>
          <a:prstGeom prst="ellipse">
            <a:avLst/>
          </a:prstGeom>
          <a:solidFill>
            <a:srgbClr val="B2BC00"/>
          </a:solidFill>
          <a:ln>
            <a:solidFill>
              <a:srgbClr val="B2B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7" name="Přímá spojnice se šipkou 6"/>
          <p:cNvCxnSpPr/>
          <p:nvPr/>
        </p:nvCxnSpPr>
        <p:spPr>
          <a:xfrm>
            <a:off x="4535996" y="2330878"/>
            <a:ext cx="216024" cy="180020"/>
          </a:xfrm>
          <a:prstGeom prst="straightConnector1">
            <a:avLst/>
          </a:prstGeom>
          <a:ln w="2857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2378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b="1" dirty="0" smtClean="0"/>
              <a:t>Dokument pokročilé řešení</a:t>
            </a:r>
            <a:endParaRPr lang="cs-CZ" altLang="cs-CZ" sz="4000" b="1" dirty="0" smtClean="0"/>
          </a:p>
        </p:txBody>
      </p:sp>
      <p:graphicFrame>
        <p:nvGraphicFramePr>
          <p:cNvPr id="7" name="Tabulk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7382103"/>
              </p:ext>
            </p:extLst>
          </p:nvPr>
        </p:nvGraphicFramePr>
        <p:xfrm>
          <a:off x="1106615" y="1417638"/>
          <a:ext cx="6930770" cy="161544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681409"/>
                <a:gridCol w="3249361"/>
              </a:tblGrid>
              <a:tr h="383475">
                <a:tc>
                  <a:txBody>
                    <a:bodyPr/>
                    <a:lstStyle/>
                    <a:p>
                      <a:pPr algn="ctr"/>
                      <a:r>
                        <a:rPr lang="cs-CZ" sz="2000" b="0" dirty="0" smtClean="0"/>
                        <a:t>Vylepšení č. 1</a:t>
                      </a:r>
                      <a:endParaRPr lang="cs-CZ" sz="2000" b="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b="0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C00"/>
                    </a:solidFill>
                  </a:tcPr>
                </a:tc>
              </a:tr>
              <a:tr h="556837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0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Popis vlivu vylepšení na naplnění cílů zadavatele</a:t>
                      </a:r>
                      <a:endParaRPr lang="cs-CZ" sz="200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cs-CZ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589962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000" b="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Odůvodnění vylepšení pomocí dominantních informací</a:t>
                      </a:r>
                      <a:endParaRPr lang="cs-CZ" sz="20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C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4531300"/>
              </p:ext>
            </p:extLst>
          </p:nvPr>
        </p:nvGraphicFramePr>
        <p:xfrm>
          <a:off x="1106615" y="3368358"/>
          <a:ext cx="6930770" cy="161544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681409"/>
                <a:gridCol w="3249361"/>
              </a:tblGrid>
              <a:tr h="383475">
                <a:tc>
                  <a:txBody>
                    <a:bodyPr/>
                    <a:lstStyle/>
                    <a:p>
                      <a:pPr algn="ctr"/>
                      <a:r>
                        <a:rPr lang="cs-CZ" sz="2000" b="0" dirty="0" smtClean="0"/>
                        <a:t>Vylepšení č. 2</a:t>
                      </a:r>
                      <a:endParaRPr lang="cs-CZ" sz="2000" b="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b="0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C00"/>
                    </a:solidFill>
                  </a:tcPr>
                </a:tc>
              </a:tr>
              <a:tr h="556837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0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Popis vlivu vylepšení na naplnění cílů zadavatele</a:t>
                      </a:r>
                      <a:endParaRPr lang="cs-CZ" sz="200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cs-CZ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589962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000" b="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Odůvodnění vylepšení pomocí dominantních informací</a:t>
                      </a:r>
                      <a:endParaRPr lang="cs-CZ" sz="20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C00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C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3569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b="1" dirty="0" smtClean="0"/>
              <a:t>Hodnotící list pokročilé řešení</a:t>
            </a:r>
            <a:endParaRPr lang="cs-CZ" altLang="cs-CZ" sz="4000" b="1" dirty="0" smtClean="0"/>
          </a:p>
        </p:txBody>
      </p:sp>
      <p:graphicFrame>
        <p:nvGraphicFramePr>
          <p:cNvPr id="7" name="Tabulk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4271408"/>
              </p:ext>
            </p:extLst>
          </p:nvPr>
        </p:nvGraphicFramePr>
        <p:xfrm>
          <a:off x="827584" y="1628800"/>
          <a:ext cx="7092788" cy="3507355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5302035"/>
                <a:gridCol w="1790753"/>
              </a:tblGrid>
              <a:tr h="7014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cs-CZ" sz="1800" b="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Nabídnutá vylepšení jdou nad rámec minimálních požadavků zadavatele</a:t>
                      </a:r>
                      <a:endParaRPr lang="cs-CZ" sz="1800" b="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975" marR="53975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b="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ANO/NE/Není</a:t>
                      </a:r>
                      <a:r>
                        <a:rPr lang="cs-CZ" sz="1800" b="0" kern="1200" baseline="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jednoznačné</a:t>
                      </a:r>
                      <a:endParaRPr lang="cs-CZ" sz="18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7014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cs-CZ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 dokumentu pokročilé řešení je zřejmé, jakým způsobem přispívá vylepšení k dosažení cílů zadavatele</a:t>
                      </a:r>
                      <a:endParaRPr lang="cs-CZ" sz="1800" b="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975" marR="53975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ANO/NE/Není jednoznačné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C00"/>
                    </a:solidFill>
                  </a:tcPr>
                </a:tc>
              </a:tr>
              <a:tr h="7014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cs-CZ" sz="1800" b="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Nabídnutá vylepšení jsou převážně formulována jasně a srozumitelně</a:t>
                      </a:r>
                      <a:endParaRPr lang="cs-CZ" sz="1800" b="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975" marR="53975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b="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ANO/NE/Není</a:t>
                      </a:r>
                      <a:r>
                        <a:rPr lang="cs-CZ" sz="1800" b="0" kern="1200" baseline="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jednoznačné</a:t>
                      </a:r>
                      <a:endParaRPr lang="cs-CZ" sz="18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7014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cs-CZ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Dodavatel jasně a pomocí dominantních informací vysvětluje navrhovaná vylepšení</a:t>
                      </a:r>
                      <a:endParaRPr lang="cs-CZ" sz="1800" b="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975" marR="53975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ANO/NE/Není jednoznačné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BC00"/>
                    </a:solidFill>
                  </a:tcPr>
                </a:tc>
              </a:tr>
              <a:tr h="7014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cs-CZ" sz="1800" b="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Nabídnutá vylepšení jsou převážně konkrétní a měřitelná</a:t>
                      </a:r>
                      <a:endParaRPr lang="cs-CZ" sz="1800" b="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975" marR="53975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b="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ANO/NE/Není</a:t>
                      </a:r>
                      <a:r>
                        <a:rPr lang="cs-CZ" sz="1800" b="0" kern="1200" baseline="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jednoznačné</a:t>
                      </a:r>
                      <a:endParaRPr lang="cs-CZ" sz="18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954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b="1" dirty="0" smtClean="0"/>
              <a:t>Vlastnosti a schopnosti vybraných členů týmu</a:t>
            </a:r>
            <a:endParaRPr lang="cs-CZ" altLang="cs-CZ" sz="4000" b="1" dirty="0" smtClean="0"/>
          </a:p>
        </p:txBody>
      </p:sp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Pohovor s projektovým manažerem a hlavním architektem řešení</a:t>
            </a:r>
          </a:p>
          <a:p>
            <a:r>
              <a:rPr lang="cs-CZ" dirty="0" smtClean="0"/>
              <a:t>Účast hodnotící komise, audiovizuální záznam</a:t>
            </a:r>
          </a:p>
          <a:p>
            <a:r>
              <a:rPr lang="cs-CZ" dirty="0" smtClean="0"/>
              <a:t>Individuální vlastnosti a schopnosti</a:t>
            </a:r>
          </a:p>
          <a:p>
            <a:r>
              <a:rPr lang="cs-CZ" dirty="0" smtClean="0"/>
              <a:t>Otázky z předem uvedených okruhů</a:t>
            </a:r>
          </a:p>
          <a:p>
            <a:pPr lvl="1"/>
            <a:r>
              <a:rPr lang="cs-CZ" dirty="0" smtClean="0"/>
              <a:t>Konkrétní otázky až během pohovoru</a:t>
            </a:r>
          </a:p>
          <a:p>
            <a:pPr lvl="1"/>
            <a:r>
              <a:rPr lang="cs-CZ" dirty="0" smtClean="0"/>
              <a:t>Popis postupu, motivace, cíle, specifika veřejné zakázky</a:t>
            </a:r>
          </a:p>
        </p:txBody>
      </p:sp>
    </p:spTree>
    <p:extLst>
      <p:ext uri="{BB962C8B-B14F-4D97-AF65-F5344CB8AC3E}">
        <p14:creationId xmlns:p14="http://schemas.microsoft.com/office/powerpoint/2010/main" val="3833046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b="1" dirty="0" smtClean="0"/>
              <a:t>Hodnocení</a:t>
            </a:r>
            <a:endParaRPr lang="cs-CZ" altLang="cs-CZ" sz="4000" b="1" dirty="0" smtClean="0"/>
          </a:p>
        </p:txBody>
      </p:sp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Hodnotící listy jako součást zadávací dokumentace</a:t>
            </a:r>
          </a:p>
          <a:p>
            <a:r>
              <a:rPr lang="cs-CZ" dirty="0" smtClean="0"/>
              <a:t>Souvislost s cíli zadavatele a relevantnost</a:t>
            </a:r>
          </a:p>
          <a:p>
            <a:r>
              <a:rPr lang="cs-CZ" dirty="0" smtClean="0"/>
              <a:t>Dominantní informace</a:t>
            </a:r>
          </a:p>
          <a:p>
            <a:r>
              <a:rPr lang="cs-CZ" dirty="0" smtClean="0"/>
              <a:t>Způsob hodnocení </a:t>
            </a:r>
          </a:p>
          <a:p>
            <a:pPr lvl="1"/>
            <a:r>
              <a:rPr lang="cs-CZ" sz="2400" dirty="0" smtClean="0"/>
              <a:t>Škála 10-8-6-1</a:t>
            </a:r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17595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b="1" dirty="0" smtClean="0"/>
              <a:t>Fáze zadávacího řízení</a:t>
            </a:r>
            <a:endParaRPr lang="cs-CZ" altLang="cs-CZ" sz="4000" b="1" dirty="0" smtClean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4104141985"/>
              </p:ext>
            </p:extLst>
          </p:nvPr>
        </p:nvGraphicFramePr>
        <p:xfrm>
          <a:off x="971600" y="1268760"/>
          <a:ext cx="7056784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366968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600" b="1" dirty="0" smtClean="0"/>
              <a:t>Hodnotící kritéria</a:t>
            </a:r>
            <a:endParaRPr lang="cs-CZ" sz="3600" b="1" dirty="0"/>
          </a:p>
        </p:txBody>
      </p:sp>
      <p:graphicFrame>
        <p:nvGraphicFramePr>
          <p:cNvPr id="5" name="Zástupný symbol pro obsah 4"/>
          <p:cNvGraphicFramePr>
            <a:graphicFrameLocks noGrp="1"/>
          </p:cNvGraphicFramePr>
          <p:nvPr>
            <p:ph idx="1"/>
            <p:extLst/>
          </p:nvPr>
        </p:nvGraphicFramePr>
        <p:xfrm>
          <a:off x="395536" y="1417638"/>
          <a:ext cx="8229600" cy="4737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462E0-DB4E-4AEE-89F6-2F246AB01782}" type="slidenum">
              <a:rPr lang="cs-CZ" smtClean="0"/>
              <a:pPr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49723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b="1" dirty="0" smtClean="0"/>
              <a:t>Hodnocení</a:t>
            </a:r>
            <a:endParaRPr lang="cs-CZ" altLang="cs-CZ" sz="4000" b="1" dirty="0" smtClean="0"/>
          </a:p>
        </p:txBody>
      </p:sp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Hodnotící listy jako součást zadávací dokumentace</a:t>
            </a:r>
          </a:p>
          <a:p>
            <a:r>
              <a:rPr lang="cs-CZ" dirty="0" smtClean="0"/>
              <a:t>Souvislost s cíli zadavatele a relevantnost</a:t>
            </a:r>
          </a:p>
          <a:p>
            <a:r>
              <a:rPr lang="cs-CZ" dirty="0" smtClean="0"/>
              <a:t>Dominantní informace</a:t>
            </a:r>
          </a:p>
          <a:p>
            <a:r>
              <a:rPr lang="cs-CZ" dirty="0" smtClean="0"/>
              <a:t>Způsob hodnocení </a:t>
            </a:r>
          </a:p>
          <a:p>
            <a:pPr lvl="1"/>
            <a:r>
              <a:rPr lang="cs-CZ" sz="2400" dirty="0" smtClean="0"/>
              <a:t>Škála 10-8-6-1</a:t>
            </a:r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21099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b="1" dirty="0" smtClean="0"/>
              <a:t>Dominantní informace</a:t>
            </a:r>
            <a:endParaRPr lang="cs-CZ" altLang="cs-CZ" sz="4000" b="1" dirty="0" smtClean="0"/>
          </a:p>
        </p:txBody>
      </p:sp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Důkazy </a:t>
            </a:r>
            <a:r>
              <a:rPr lang="cs-CZ" dirty="0"/>
              <a:t>a jiné </a:t>
            </a:r>
            <a:r>
              <a:rPr lang="cs-CZ" dirty="0" smtClean="0"/>
              <a:t>skutečnosti</a:t>
            </a:r>
          </a:p>
          <a:p>
            <a:r>
              <a:rPr lang="cs-CZ" dirty="0" smtClean="0"/>
              <a:t>Prokazují pravdivost</a:t>
            </a:r>
            <a:r>
              <a:rPr lang="cs-CZ" dirty="0"/>
              <a:t>, správnost, přesnost a </a:t>
            </a:r>
            <a:r>
              <a:rPr lang="cs-CZ" dirty="0" smtClean="0"/>
              <a:t>relevantnost údajů uvedených dodavatelem</a:t>
            </a:r>
          </a:p>
          <a:p>
            <a:r>
              <a:rPr lang="cs-CZ" dirty="0" smtClean="0"/>
              <a:t>Budou ověřovány v ověřovací fázi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97155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b="1" dirty="0" smtClean="0"/>
              <a:t>Dominantní informace – příklad č. 1</a:t>
            </a:r>
            <a:endParaRPr lang="cs-CZ" sz="40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z="2800" dirty="0" smtClean="0"/>
              <a:t>Závazek</a:t>
            </a:r>
          </a:p>
          <a:p>
            <a:pPr marL="447675" lvl="1" indent="-269875" algn="just"/>
            <a:r>
              <a:rPr lang="cs-CZ" sz="2400" dirty="0" smtClean="0"/>
              <a:t>Vzhledem k využití našich nejmodernějších procesů zaručujeme velmi rychlou odezvu v případě dotazů.</a:t>
            </a:r>
          </a:p>
          <a:p>
            <a:pPr lvl="0"/>
            <a:r>
              <a:rPr lang="cs-CZ" sz="2800" dirty="0" smtClean="0"/>
              <a:t>Odůvodnění</a:t>
            </a:r>
          </a:p>
          <a:p>
            <a:pPr marL="447675" lvl="1" algn="just"/>
            <a:r>
              <a:rPr lang="cs-CZ" sz="2400" dirty="0" smtClean="0"/>
              <a:t>Máme mnohaleté zkušenosti a vysokou spokojenost zákazníků. Naše řešení využívá supermoderní SW a je plně automatizované. V rámci produktu nabízíme přímou linku na naše zkušené projektové manažery, kteří jsou neustále k dispozici a kteří se s klientem neprodleně spojí, aby vyřešili jeho požadavky tím nejlepším způsobem.</a:t>
            </a:r>
          </a:p>
        </p:txBody>
      </p:sp>
    </p:spTree>
    <p:extLst>
      <p:ext uri="{BB962C8B-B14F-4D97-AF65-F5344CB8AC3E}">
        <p14:creationId xmlns:p14="http://schemas.microsoft.com/office/powerpoint/2010/main" val="4129840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b="1" dirty="0" smtClean="0"/>
              <a:t>Dominantní informace – příklad č. 1</a:t>
            </a:r>
            <a:endParaRPr lang="cs-CZ" sz="40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z="2800" dirty="0" smtClean="0"/>
              <a:t>Závazek</a:t>
            </a:r>
          </a:p>
          <a:p>
            <a:pPr marL="447675" lvl="1" indent="-269875" algn="just"/>
            <a:r>
              <a:rPr lang="cs-CZ" sz="2400" dirty="0" smtClean="0"/>
              <a:t>Vzhledem k využití našich </a:t>
            </a:r>
            <a:r>
              <a:rPr lang="cs-CZ" sz="2400" b="1" dirty="0" smtClean="0"/>
              <a:t>nejmodernějších</a:t>
            </a:r>
            <a:r>
              <a:rPr lang="cs-CZ" sz="2400" dirty="0" smtClean="0"/>
              <a:t> procesů </a:t>
            </a:r>
            <a:r>
              <a:rPr lang="cs-CZ" sz="2400" b="1" dirty="0" smtClean="0"/>
              <a:t>zaručujeme</a:t>
            </a:r>
            <a:r>
              <a:rPr lang="cs-CZ" sz="2400" dirty="0" smtClean="0"/>
              <a:t> </a:t>
            </a:r>
            <a:r>
              <a:rPr lang="cs-CZ" sz="2400" b="1" dirty="0" smtClean="0"/>
              <a:t>velmi rychlou </a:t>
            </a:r>
            <a:r>
              <a:rPr lang="cs-CZ" sz="2400" dirty="0" smtClean="0"/>
              <a:t>odezvu v případě dotazů.</a:t>
            </a:r>
          </a:p>
          <a:p>
            <a:pPr lvl="0"/>
            <a:r>
              <a:rPr lang="cs-CZ" sz="2800" dirty="0" smtClean="0"/>
              <a:t>Odůvodnění</a:t>
            </a:r>
          </a:p>
          <a:p>
            <a:pPr marL="447675" lvl="1" algn="just"/>
            <a:r>
              <a:rPr lang="cs-CZ" sz="2400" dirty="0" smtClean="0"/>
              <a:t>Máme </a:t>
            </a:r>
            <a:r>
              <a:rPr lang="cs-CZ" sz="2400" b="1" dirty="0" smtClean="0"/>
              <a:t>mnohaleté</a:t>
            </a:r>
            <a:r>
              <a:rPr lang="cs-CZ" sz="2400" dirty="0" smtClean="0"/>
              <a:t> zkušenosti a </a:t>
            </a:r>
            <a:r>
              <a:rPr lang="cs-CZ" sz="2400" b="1" dirty="0" smtClean="0"/>
              <a:t>vysokou</a:t>
            </a:r>
            <a:r>
              <a:rPr lang="cs-CZ" sz="2400" dirty="0" smtClean="0"/>
              <a:t> spokojenost zákazníků. Naše řešení využívá </a:t>
            </a:r>
            <a:r>
              <a:rPr lang="cs-CZ" sz="2400" b="1" dirty="0" smtClean="0"/>
              <a:t>supermoderní</a:t>
            </a:r>
            <a:r>
              <a:rPr lang="cs-CZ" sz="2400" dirty="0" smtClean="0"/>
              <a:t> SW a je plně automatizované. V rámci produktu nabízíme přímou linku na naše </a:t>
            </a:r>
            <a:r>
              <a:rPr lang="cs-CZ" sz="2400" b="1" dirty="0" smtClean="0"/>
              <a:t>zkušené</a:t>
            </a:r>
            <a:r>
              <a:rPr lang="cs-CZ" sz="2400" dirty="0" smtClean="0"/>
              <a:t> projektové manažery, kteří jsou </a:t>
            </a:r>
            <a:r>
              <a:rPr lang="cs-CZ" sz="2400" b="1" dirty="0" smtClean="0"/>
              <a:t>neustále</a:t>
            </a:r>
            <a:r>
              <a:rPr lang="cs-CZ" sz="2400" dirty="0" smtClean="0"/>
              <a:t> k dispozici a kteří se s klientem </a:t>
            </a:r>
            <a:r>
              <a:rPr lang="cs-CZ" sz="2400" b="1" dirty="0" smtClean="0"/>
              <a:t>neprodleně spojí</a:t>
            </a:r>
            <a:r>
              <a:rPr lang="cs-CZ" sz="2400" dirty="0" smtClean="0"/>
              <a:t>, aby vyřešili jeho požadavky tím </a:t>
            </a:r>
            <a:r>
              <a:rPr lang="cs-CZ" sz="2400" b="1" dirty="0" smtClean="0"/>
              <a:t>nejlepším</a:t>
            </a:r>
            <a:r>
              <a:rPr lang="cs-CZ" sz="2400" dirty="0" smtClean="0"/>
              <a:t> způsobem.</a:t>
            </a:r>
          </a:p>
        </p:txBody>
      </p:sp>
    </p:spTree>
    <p:extLst>
      <p:ext uri="{BB962C8B-B14F-4D97-AF65-F5344CB8AC3E}">
        <p14:creationId xmlns:p14="http://schemas.microsoft.com/office/powerpoint/2010/main" val="2332412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Vlastní návrh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Vlastní návrh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Vlastní návrh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Prezentace_mze-eu-iop</Template>
  <TotalTime>7620</TotalTime>
  <Words>1709</Words>
  <Application>Microsoft Office PowerPoint</Application>
  <PresentationFormat>Předvádění na obrazovce (4:3)</PresentationFormat>
  <Paragraphs>274</Paragraphs>
  <Slides>37</Slides>
  <Notes>25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3</vt:i4>
      </vt:variant>
      <vt:variant>
        <vt:lpstr>Nadpisy snímků</vt:lpstr>
      </vt:variant>
      <vt:variant>
        <vt:i4>37</vt:i4>
      </vt:variant>
    </vt:vector>
  </HeadingPairs>
  <TitlesOfParts>
    <vt:vector size="44" baseType="lpstr">
      <vt:lpstr>SimSun</vt:lpstr>
      <vt:lpstr>Arial</vt:lpstr>
      <vt:lpstr>Calibri</vt:lpstr>
      <vt:lpstr>Times New Roman</vt:lpstr>
      <vt:lpstr>2_Vlastní návrh</vt:lpstr>
      <vt:lpstr>1_Vlastní návrh</vt:lpstr>
      <vt:lpstr>Vlastní návrh</vt:lpstr>
      <vt:lpstr>       Předběžná tržní konzultace  Rozšíření IDM řešení MZe a jeho provoz do roku 2023    </vt:lpstr>
      <vt:lpstr>Předběžné tržní konzultace</vt:lpstr>
      <vt:lpstr>Metoda Best Value</vt:lpstr>
      <vt:lpstr>Fáze zadávacího řízení</vt:lpstr>
      <vt:lpstr>Hodnotící kritéria</vt:lpstr>
      <vt:lpstr>Hodnocení</vt:lpstr>
      <vt:lpstr>Dominantní informace</vt:lpstr>
      <vt:lpstr>Dominantní informace – příklad č. 1</vt:lpstr>
      <vt:lpstr>Dominantní informace – příklad č. 1</vt:lpstr>
      <vt:lpstr>Dominantní informace – příklad č. 2</vt:lpstr>
      <vt:lpstr>Dominantní informace – příklad č. 2</vt:lpstr>
      <vt:lpstr>Dominantní informace – příklad č. 3</vt:lpstr>
      <vt:lpstr>Dominantní informace – příklad č. 3</vt:lpstr>
      <vt:lpstr>Dominantní informace – příklad č. 4</vt:lpstr>
      <vt:lpstr>Dominantní informace – příklad č. 4</vt:lpstr>
      <vt:lpstr>Ověřovací fáze</vt:lpstr>
      <vt:lpstr> </vt:lpstr>
      <vt:lpstr>Prezentace aplikace PowerPoint</vt:lpstr>
      <vt:lpstr>Prezentace aplikace PowerPoint</vt:lpstr>
      <vt:lpstr>       Předběžné tržní konzultace  s ohledem na připravované veřejné zakázky v sektoru IT     </vt:lpstr>
      <vt:lpstr>Cíle zadavatele</vt:lpstr>
      <vt:lpstr>Vzorový příklad</vt:lpstr>
      <vt:lpstr>Cíle Inovačního centra</vt:lpstr>
      <vt:lpstr>Cíle zadavatele - IDM</vt:lpstr>
      <vt:lpstr>Hodnotící kritéria</vt:lpstr>
      <vt:lpstr>Odborná úroveň</vt:lpstr>
      <vt:lpstr>Dokument odborné úrovně</vt:lpstr>
      <vt:lpstr>Hodnotící list odborné úrovně</vt:lpstr>
      <vt:lpstr>Rizika</vt:lpstr>
      <vt:lpstr>Dokument rizik</vt:lpstr>
      <vt:lpstr>Hodnotící list rizik</vt:lpstr>
      <vt:lpstr>Pokročilé řešení</vt:lpstr>
      <vt:lpstr>Pokročilé řešení</vt:lpstr>
      <vt:lpstr>Dokument pokročilé řešení</vt:lpstr>
      <vt:lpstr>Hodnotící list pokročilé řešení</vt:lpstr>
      <vt:lpstr>Vlastnosti a schopnosti vybraných členů týmu</vt:lpstr>
      <vt:lpstr>Hodnocení</vt:lpstr>
    </vt:vector>
  </TitlesOfParts>
  <Company>MZe ČR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Šimon Jiří</dc:creator>
  <cp:lastModifiedBy>Vozák Jiří</cp:lastModifiedBy>
  <cp:revision>155</cp:revision>
  <cp:lastPrinted>2018-11-15T12:13:16Z</cp:lastPrinted>
  <dcterms:created xsi:type="dcterms:W3CDTF">2014-06-18T05:41:33Z</dcterms:created>
  <dcterms:modified xsi:type="dcterms:W3CDTF">2018-11-27T12:50:06Z</dcterms:modified>
</cp:coreProperties>
</file>