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78" r:id="rId11"/>
    <p:sldId id="276" r:id="rId12"/>
    <p:sldId id="277" r:id="rId13"/>
    <p:sldId id="263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sng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cs-CZ" sz="1000" b="1" u="none" dirty="0">
                <a:solidFill>
                  <a:srgbClr val="00338D"/>
                </a:solidFill>
              </a:rPr>
              <a:t>Věková struktura obyvatelstva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sng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Sheet1!$F$7</c:f>
              <c:strCache>
                <c:ptCount val="1"/>
                <c:pt idx="0">
                  <c:v>muži</c:v>
                </c:pt>
              </c:strCache>
            </c:strRef>
          </c:tx>
          <c:spPr>
            <a:solidFill>
              <a:srgbClr val="7AB8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Sheet1!$E$8:$E$10</c:f>
              <c:strCache>
                <c:ptCount val="3"/>
                <c:pt idx="0">
                  <c:v>0 - 14</c:v>
                </c:pt>
                <c:pt idx="1">
                  <c:v>15 - 64</c:v>
                </c:pt>
                <c:pt idx="2">
                  <c:v>65+</c:v>
                </c:pt>
              </c:strCache>
            </c:strRef>
          </c:cat>
          <c:val>
            <c:numRef>
              <c:f>Sheet1!$F$8:$F$10</c:f>
              <c:numCache>
                <c:formatCode>General</c:formatCode>
                <c:ptCount val="3"/>
                <c:pt idx="0">
                  <c:v>46</c:v>
                </c:pt>
                <c:pt idx="1">
                  <c:v>204</c:v>
                </c:pt>
                <c:pt idx="2">
                  <c:v>38</c:v>
                </c:pt>
              </c:numCache>
            </c:numRef>
          </c:val>
        </c:ser>
        <c:ser>
          <c:idx val="1"/>
          <c:order val="1"/>
          <c:tx>
            <c:strRef>
              <c:f>Sheet1!$G$7</c:f>
              <c:strCache>
                <c:ptCount val="1"/>
                <c:pt idx="0">
                  <c:v>ženy</c:v>
                </c:pt>
              </c:strCache>
            </c:strRef>
          </c:tx>
          <c:spPr>
            <a:solidFill>
              <a:srgbClr val="D67A4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Sheet1!$E$8:$E$10</c:f>
              <c:strCache>
                <c:ptCount val="3"/>
                <c:pt idx="0">
                  <c:v>0 - 14</c:v>
                </c:pt>
                <c:pt idx="1">
                  <c:v>15 - 64</c:v>
                </c:pt>
                <c:pt idx="2">
                  <c:v>65+</c:v>
                </c:pt>
              </c:strCache>
            </c:strRef>
          </c:cat>
          <c:val>
            <c:numRef>
              <c:f>Sheet1!$G$8:$G$10</c:f>
              <c:numCache>
                <c:formatCode>General</c:formatCode>
                <c:ptCount val="3"/>
                <c:pt idx="0">
                  <c:v>50</c:v>
                </c:pt>
                <c:pt idx="1">
                  <c:v>194</c:v>
                </c:pt>
                <c:pt idx="2">
                  <c:v>52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75824224"/>
        <c:axId val="175824616"/>
      </c:barChart>
      <c:catAx>
        <c:axId val="1758242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cs-CZ"/>
                  <a:t>Věk</a:t>
                </a:r>
                <a:endParaRPr lang="en-GB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cs-CZ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175824616"/>
        <c:crosses val="autoZero"/>
        <c:auto val="1"/>
        <c:lblAlgn val="ctr"/>
        <c:lblOffset val="100"/>
        <c:noMultiLvlLbl val="0"/>
      </c:catAx>
      <c:valAx>
        <c:axId val="1758246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75824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7091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188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0" b="17450"/>
          <a:stretch/>
        </p:blipFill>
        <p:spPr>
          <a:xfrm>
            <a:off x="0" y="2371520"/>
            <a:ext cx="9361488" cy="4486480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vypracována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37" y="692696"/>
            <a:ext cx="1576888" cy="1059472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3804537" y="1922556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4" name="Text Box 8"/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623281" y="6222199"/>
            <a:ext cx="361474" cy="259200"/>
          </a:xfrm>
          <a:prstGeom prst="rect">
            <a:avLst/>
          </a:prstGeom>
        </p:spPr>
      </p:pic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2970545" y="6222199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 userDrawn="1"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80728"/>
            <a:ext cx="2987039" cy="1584176"/>
          </a:xfrm>
        </p:spPr>
        <p:txBody>
          <a:bodyPr>
            <a:normAutofit/>
          </a:bodyPr>
          <a:lstStyle/>
          <a:p>
            <a:r>
              <a:rPr lang="cs-CZ" dirty="0" smtClean="0"/>
              <a:t>Výstavba kanalizace a ČOV v obci Police – I. etapa</a:t>
            </a:r>
            <a:r>
              <a:rPr lang="hu-HU" dirty="0" smtClean="0"/>
              <a:t/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322 – III.2.1.1)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56762645"/>
              </p:ext>
            </p:extLst>
          </p:nvPr>
        </p:nvGraphicFramePr>
        <p:xfrm>
          <a:off x="422275" y="1124744"/>
          <a:ext cx="8351838" cy="2522151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79500"/>
                <a:gridCol w="2602905"/>
                <a:gridCol w="936104"/>
                <a:gridCol w="420216"/>
                <a:gridCol w="947936"/>
                <a:gridCol w="1008112"/>
                <a:gridCol w="1080120"/>
                <a:gridCol w="276945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hodnoty indikátorů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stav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výše investice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47 905 736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47 905 736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hu-HU" sz="1000" dirty="0" smtClean="0"/>
                        <a:t>47 905 736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Vybudovaná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čistírna odpadních vod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Splaškový kanalizační systém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2,6 km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2,6 km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+ 2,6 km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9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Počet lidí, kteří mají přístup k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lepším službám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410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+ 410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 projektu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800" b="1" dirty="0" smtClean="0">
                <a:solidFill>
                  <a:schemeClr val="bg1"/>
                </a:solidFill>
              </a:rPr>
              <a:t>Cíle</a:t>
            </a:r>
            <a:endParaRPr lang="cs-CZ" sz="8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6248" y="3441651"/>
            <a:ext cx="2737494" cy="70742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800" dirty="0" smtClean="0"/>
              <a:t>Zlepšení infrastruktury </a:t>
            </a:r>
            <a:endParaRPr lang="cs-CZ" sz="800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800" b="1" dirty="0" smtClean="0">
                <a:solidFill>
                  <a:schemeClr val="bg1"/>
                </a:solidFill>
              </a:rPr>
              <a:t>Výsledky</a:t>
            </a:r>
            <a:endParaRPr lang="cs-CZ" sz="8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800" b="1" dirty="0" smtClean="0">
                <a:solidFill>
                  <a:schemeClr val="bg1"/>
                </a:solidFill>
              </a:rPr>
              <a:t>Dopady</a:t>
            </a:r>
            <a:endParaRPr lang="cs-CZ" sz="8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6248" y="1700809"/>
            <a:ext cx="2737494" cy="165598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800" dirty="0" smtClean="0"/>
              <a:t>Zlepšení kvality života obyvatel obce</a:t>
            </a:r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64319" y="2132856"/>
            <a:ext cx="2736404" cy="79000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Přispění k udržitelnému rozvoji obce</a:t>
            </a:r>
            <a:endParaRPr lang="cs-CZ" sz="8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48920" y="220486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18" name="Rectangle 65"/>
          <p:cNvSpPr>
            <a:spLocks noChangeArrowheads="1"/>
          </p:cNvSpPr>
          <p:nvPr/>
        </p:nvSpPr>
        <p:spPr bwMode="auto">
          <a:xfrm>
            <a:off x="3239836" y="4523309"/>
            <a:ext cx="2736899" cy="3598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Ekologické zpracování odpadních vod</a:t>
            </a:r>
            <a:endParaRPr lang="cs-CZ" sz="800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58213" y="2996949"/>
            <a:ext cx="2736404" cy="101332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Zlepšení kvality života obyvatel obce</a:t>
            </a:r>
            <a:endParaRPr lang="cs-CZ" sz="800" dirty="0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39836" y="1700808"/>
            <a:ext cx="2736899" cy="72653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800" dirty="0" smtClean="0"/>
              <a:t>Obec vytvořila 0,5 pracovního místa na pozice obsluhy ČOV</a:t>
            </a:r>
            <a:endParaRPr lang="cs-CZ" sz="800" dirty="0"/>
          </a:p>
        </p:txBody>
      </p:sp>
      <p:sp>
        <p:nvSpPr>
          <p:cNvPr id="42" name="Rectangle 65"/>
          <p:cNvSpPr>
            <a:spLocks noChangeArrowheads="1"/>
          </p:cNvSpPr>
          <p:nvPr/>
        </p:nvSpPr>
        <p:spPr bwMode="auto">
          <a:xfrm>
            <a:off x="3239835" y="2532224"/>
            <a:ext cx="2736899" cy="3598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Nárůst počtu obyvatel z 553 v roce 2008 na 584 v roce 2013</a:t>
            </a:r>
            <a:endParaRPr lang="cs-CZ" sz="800" dirty="0"/>
          </a:p>
        </p:txBody>
      </p:sp>
      <p:sp>
        <p:nvSpPr>
          <p:cNvPr id="44" name="Rectangle 65"/>
          <p:cNvSpPr>
            <a:spLocks noChangeArrowheads="1"/>
          </p:cNvSpPr>
          <p:nvPr/>
        </p:nvSpPr>
        <p:spPr bwMode="auto">
          <a:xfrm>
            <a:off x="3240579" y="3789239"/>
            <a:ext cx="2736899" cy="67605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Obec mohla zahájit renovace rozbitých silnic (již jsou ukončeny výkopové práce, které by mohly v opravené silnice později opět poškodit) </a:t>
            </a:r>
            <a:endParaRPr lang="cs-CZ" sz="800" dirty="0"/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6264820" y="4078809"/>
            <a:ext cx="2736899" cy="8043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Přispění ke zlepšení životního prostředí</a:t>
            </a:r>
            <a:endParaRPr lang="cs-CZ" sz="8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64920" y="1700808"/>
            <a:ext cx="2736404" cy="36004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Částečně přispění k tvorbě pracovních míst</a:t>
            </a:r>
            <a:endParaRPr lang="cs-CZ" sz="800" dirty="0"/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48920" y="263691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8896" y="317953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63" name="AutoShape 62"/>
          <p:cNvSpPr>
            <a:spLocks noChangeArrowheads="1"/>
          </p:cNvSpPr>
          <p:nvPr/>
        </p:nvSpPr>
        <p:spPr bwMode="auto">
          <a:xfrm>
            <a:off x="6048920" y="359903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65" name="AutoShape 62"/>
          <p:cNvSpPr>
            <a:spLocks noChangeArrowheads="1"/>
          </p:cNvSpPr>
          <p:nvPr/>
        </p:nvSpPr>
        <p:spPr bwMode="auto">
          <a:xfrm>
            <a:off x="6048920" y="464058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66" name="AutoShape 62"/>
          <p:cNvSpPr>
            <a:spLocks noChangeArrowheads="1"/>
          </p:cNvSpPr>
          <p:nvPr/>
        </p:nvSpPr>
        <p:spPr bwMode="auto">
          <a:xfrm>
            <a:off x="6032418" y="422108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505" y="4221088"/>
            <a:ext cx="2737494" cy="66206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800" dirty="0" smtClean="0"/>
              <a:t>Zlepšení životního prostředí</a:t>
            </a:r>
          </a:p>
          <a:p>
            <a:pPr algn="ctr"/>
            <a:endParaRPr lang="cs-CZ" sz="800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0581" y="2996950"/>
            <a:ext cx="2736899" cy="73427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800" dirty="0" smtClean="0"/>
              <a:t>Zjednodušení a úspory při stavbě rodinného domu (možnost připojení k veřejné kanalizační síti)</a:t>
            </a:r>
            <a:endParaRPr lang="cs-CZ" sz="800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0956" y="206141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73" name="AutoShape 62"/>
          <p:cNvSpPr>
            <a:spLocks noChangeArrowheads="1"/>
          </p:cNvSpPr>
          <p:nvPr/>
        </p:nvSpPr>
        <p:spPr bwMode="auto">
          <a:xfrm>
            <a:off x="3024560" y="263691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24536" y="306896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75" name="AutoShape 62"/>
          <p:cNvSpPr>
            <a:spLocks noChangeArrowheads="1"/>
          </p:cNvSpPr>
          <p:nvPr/>
        </p:nvSpPr>
        <p:spPr bwMode="auto">
          <a:xfrm>
            <a:off x="3024560" y="357301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24560" y="464058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52" name="AutoShape 62"/>
          <p:cNvSpPr>
            <a:spLocks noChangeArrowheads="1"/>
          </p:cNvSpPr>
          <p:nvPr/>
        </p:nvSpPr>
        <p:spPr bwMode="auto">
          <a:xfrm>
            <a:off x="6048896" y="184482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53" name="AutoShape 62"/>
          <p:cNvSpPr>
            <a:spLocks noChangeArrowheads="1"/>
          </p:cNvSpPr>
          <p:nvPr/>
        </p:nvSpPr>
        <p:spPr bwMode="auto">
          <a:xfrm>
            <a:off x="3024560" y="386739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54" name="AutoShape 62"/>
          <p:cNvSpPr>
            <a:spLocks noChangeArrowheads="1"/>
          </p:cNvSpPr>
          <p:nvPr/>
        </p:nvSpPr>
        <p:spPr bwMode="auto">
          <a:xfrm>
            <a:off x="6048449" y="386104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  <p:sp>
        <p:nvSpPr>
          <p:cNvPr id="55" name="AutoShape 62"/>
          <p:cNvSpPr>
            <a:spLocks noChangeArrowheads="1"/>
          </p:cNvSpPr>
          <p:nvPr/>
        </p:nvSpPr>
        <p:spPr bwMode="auto">
          <a:xfrm>
            <a:off x="3024560" y="429309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ctr"/>
            <a:endParaRPr lang="cs-CZ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sz="1000" dirty="0" smtClean="0"/>
              <a:t>Dostatečná informovanost a podpora ze strany SZIF</a:t>
            </a:r>
          </a:p>
          <a:p>
            <a:pPr lvl="2">
              <a:lnSpc>
                <a:spcPct val="130000"/>
              </a:lnSpc>
            </a:pPr>
            <a:r>
              <a:rPr lang="cs-CZ" sz="1000" dirty="0" smtClean="0"/>
              <a:t>S porovnáním s jinými dotačními programy nižší administrativní náročnost a vyšší intenzita podpory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hu-HU" sz="1000" noProof="0" dirty="0" smtClean="0">
                <a:latin typeface="Arial"/>
                <a:cs typeface="Arial" pitchFamily="34" charset="0"/>
              </a:rPr>
              <a:t>N/A</a:t>
            </a:r>
            <a:endParaRPr kumimoji="0" lang="en-GB" sz="10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kumimoji="0" lang="en-GB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59" r="23053"/>
          <a:stretch/>
        </p:blipFill>
        <p:spPr>
          <a:xfrm>
            <a:off x="5835859" y="1109312"/>
            <a:ext cx="3240360" cy="47833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"/>
          <p:cNvSpPr txBox="1">
            <a:spLocks/>
          </p:cNvSpPr>
          <p:nvPr/>
        </p:nvSpPr>
        <p:spPr bwMode="gray">
          <a:xfrm>
            <a:off x="216248" y="3940793"/>
            <a:ext cx="37927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 smtClean="0"/>
              <a:t>© 2014 KPMG </a:t>
            </a:r>
            <a:r>
              <a:rPr lang="en-GB" dirty="0" err="1" smtClean="0"/>
              <a:t>Česká</a:t>
            </a:r>
            <a:r>
              <a:rPr lang="en-GB" dirty="0" smtClean="0"/>
              <a:t> </a:t>
            </a:r>
            <a:r>
              <a:rPr lang="en-GB" dirty="0" err="1" smtClean="0"/>
              <a:t>republika</a:t>
            </a:r>
            <a:r>
              <a:rPr lang="en-GB" dirty="0" smtClean="0"/>
              <a:t>, </a:t>
            </a:r>
            <a:r>
              <a:rPr lang="en-GB" dirty="0" err="1" smtClean="0"/>
              <a:t>s.r.o</a:t>
            </a:r>
            <a:r>
              <a:rPr lang="en-GB" dirty="0" smtClean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KPMG name, logo and ‘cutting through complexity’ are registered trademarks or trademarks of KPMG International Cooperative (KPMG International).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149080"/>
            <a:ext cx="1800225" cy="187615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Zjednodušení a úspory při stavbě rodinného domu (možnost připojení k veřejné kanalizační síti)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Vytvoření pracovního místa na 0,5 úvazku (obsluha ČOV)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Nárůst počtu obyvatel z 553 v roce 2008 na 584 v roce 2013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Ekologické zpracování odpadních vod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Obec mohla zahájit renovace rozbitých silnic (již jsou ukončeny výkopové práce, které by mohly v opravené silnice později opět poškodit) 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708525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933181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1575" y="3779837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960143" y="4801270"/>
            <a:ext cx="9366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Květen 2009 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(Podpis dohody)</a:t>
            </a:r>
          </a:p>
          <a:p>
            <a:pPr marL="85725" indent="-85725" algn="ctr">
              <a:lnSpc>
                <a:spcPct val="130000"/>
              </a:lnSpc>
            </a:pPr>
            <a:r>
              <a:rPr lang="cs-CZ" sz="700" dirty="0" smtClean="0"/>
              <a:t>- </a:t>
            </a:r>
          </a:p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Listopad 2010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(Závěrečná žádost o platbu)</a:t>
            </a:r>
          </a:p>
          <a:p>
            <a:pPr marL="85725" indent="-85725">
              <a:lnSpc>
                <a:spcPct val="130000"/>
              </a:lnSpc>
            </a:pPr>
            <a:endParaRPr lang="cs-CZ" sz="800" dirty="0" smtClean="0"/>
          </a:p>
          <a:p>
            <a:pPr marL="85725" indent="-85725">
              <a:lnSpc>
                <a:spcPct val="130000"/>
              </a:lnSpc>
            </a:pPr>
            <a:r>
              <a:rPr lang="cs-CZ" sz="800" b="1" dirty="0" smtClean="0"/>
              <a:t> 18 měsíců</a:t>
            </a:r>
            <a:endParaRPr lang="cs-CZ" sz="8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2" y="4801270"/>
            <a:ext cx="1150689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Celkem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celkem 47 905 736 Kč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způsobilé 39 404 778 Kč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z PRV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 35 464 300 Kč 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Intenzita podpory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90 %</a:t>
            </a:r>
            <a:endParaRPr lang="cs-CZ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184800" y="4801270"/>
            <a:ext cx="1656210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2,6 km kanalizační sítě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Čistírna odpadních vod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78 přípojek k rodinným domům, tj. cca pro 410 obyvatel</a:t>
            </a:r>
          </a:p>
          <a:p>
            <a:pPr marL="0" lvl="1">
              <a:spcBef>
                <a:spcPts val="300"/>
              </a:spcBef>
            </a:pPr>
            <a:endParaRPr lang="cs-CZ" sz="700" dirty="0" smtClean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610016"/>
            <a:ext cx="1150689" cy="191253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Rozpočet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960143" y="4585370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Implementace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184105" y="4585370"/>
            <a:ext cx="165690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93902"/>
            <a:ext cx="1800225" cy="977180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endParaRPr lang="cs-CZ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Zlepšení kvality života obyvatel obce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Přispění k udržitelnému rozvoji obce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Přispění ke zlepšení životního prostředí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Částečně přispění k tvorbě pracovních míst</a:t>
            </a:r>
          </a:p>
          <a:p>
            <a:pPr>
              <a:lnSpc>
                <a:spcPct val="110000"/>
              </a:lnSpc>
            </a:pPr>
            <a:endParaRPr lang="cs-CZ" sz="700" dirty="0"/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3933056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91176821"/>
              </p:ext>
            </p:extLst>
          </p:nvPr>
        </p:nvGraphicFramePr>
        <p:xfrm>
          <a:off x="2952553" y="1129383"/>
          <a:ext cx="3456384" cy="155193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cs-CZ" sz="800" dirty="0" smtClean="0"/>
                        <a:t>Výstavba kanalizace</a:t>
                      </a:r>
                      <a:r>
                        <a:rPr lang="cs-CZ" sz="800" baseline="0" dirty="0" smtClean="0"/>
                        <a:t> a ČOV v obci Police </a:t>
                      </a:r>
                      <a:r>
                        <a:rPr lang="hu-HU" sz="800" baseline="0" dirty="0" smtClean="0"/>
                        <a:t>–  I. Etapa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Obnova a rozvoj vesnic, občanské vybavení a služby </a:t>
                      </a:r>
                      <a:b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</a:b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(322 – III.2.1.1)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Obec Police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obyvatel</a:t>
                      </a: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(2013):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584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Rozpočet obce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10 668 835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637408"/>
            <a:ext cx="1800225" cy="867244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Zlepšit nedostatečnou infrastrukturu</a:t>
            </a:r>
          </a:p>
          <a:p>
            <a:pPr marL="177800" lvl="1" indent="-84138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Absence ČOV</a:t>
            </a:r>
          </a:p>
          <a:p>
            <a:pPr marL="177800" lvl="1" indent="-84138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Rozbité silnice v obci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Zastavit úbytek počtu obyvatel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Snížit negativní vlivy na životní prostředí</a:t>
            </a:r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3501008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432682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3931221"/>
            <a:ext cx="1800225" cy="1014512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základních služeb a rozvoj investic zajistí vyšší atraktivitu venkovských oblastí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kvality života ve venkovských oblastí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endParaRPr lang="cs-CZ" sz="700" dirty="0" smtClean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94573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161633"/>
            <a:ext cx="1800225" cy="86360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Zlepšit infrastrukturu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Zlepšit kvalitu života obyvatel obce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Přispět ke zlepšení životního prostředí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3717032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2125273" y="1025381"/>
            <a:ext cx="829639" cy="812217"/>
          </a:xfrm>
          <a:prstGeom prst="bentConnector4">
            <a:avLst>
              <a:gd name="adj1" fmla="val 99884"/>
              <a:gd name="adj2" fmla="val 52216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2097981" y="1774301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Police</a:t>
            </a:r>
            <a:endParaRPr lang="cs-CZ" sz="9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4" b="9392"/>
          <a:stretch/>
        </p:blipFill>
        <p:spPr>
          <a:xfrm>
            <a:off x="2951964" y="2780928"/>
            <a:ext cx="3440038" cy="17576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497" y="1031910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78355" y="1196752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Obec Police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br>
              <a:rPr lang="cs-CZ" sz="1000" b="1" dirty="0" smtClean="0"/>
            </a:br>
            <a:r>
              <a:rPr lang="cs-CZ" sz="1000" dirty="0" smtClean="0"/>
              <a:t>Police, okres Vsetín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Počet obyvatel </a:t>
            </a:r>
            <a:r>
              <a:rPr lang="cs-CZ" sz="1000" dirty="0" smtClean="0"/>
              <a:t>(2013)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584</a:t>
            </a:r>
          </a:p>
          <a:p>
            <a:pPr lvl="0" defTabSz="76200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cs-CZ" sz="1000" b="1" dirty="0" smtClean="0"/>
              <a:t>Roční rozpočet </a:t>
            </a:r>
            <a:r>
              <a:rPr lang="cs-CZ" sz="1000" dirty="0" smtClean="0"/>
              <a:t>(2013)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10 668 835 Kč</a:t>
            </a:r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 smtClean="0"/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Police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56534" y="3207812"/>
            <a:ext cx="3456384" cy="2885483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sz="1000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Nezaměstnanost v obci cca 7 – 8 %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Dojížďka za prací do větších měst, hlavně do Valašské Meziříčí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Uspokojivá dopravní obslužnost – vlak a autobus 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 obci se nachází MŠ a 1. stupeň ZŠ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 obci má své sídlo MAS Kelečsko-Lešensko-</a:t>
            </a:r>
            <a:r>
              <a:rPr lang="cs-CZ" sz="1000" dirty="0" err="1" smtClean="0"/>
              <a:t>Starojicko</a:t>
            </a:r>
            <a:endParaRPr lang="cs-CZ" sz="1000" dirty="0" smtClean="0"/>
          </a:p>
          <a:p>
            <a:pPr lvl="2">
              <a:spcBef>
                <a:spcPts val="300"/>
              </a:spcBef>
            </a:pPr>
            <a:endParaRPr lang="cs-CZ" sz="1000" dirty="0" smtClean="0"/>
          </a:p>
          <a:p>
            <a:pPr>
              <a:spcBef>
                <a:spcPts val="300"/>
              </a:spcBef>
            </a:pPr>
            <a:r>
              <a:rPr lang="cs-CZ" sz="1000" dirty="0" smtClean="0"/>
              <a:t>Vývoj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 2. polovině 90. let byl postaven veřejný vodovod, následovala plynofikace a jako poslední obci chyběla kanalizační síť s ČOV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S přípravou projektu začali již v roce 2001, poprvé (neúspěšně) žádali v roce 2006</a:t>
            </a:r>
            <a:endParaRPr lang="cs-CZ" sz="1000" dirty="0"/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4769752" y="1358330"/>
            <a:ext cx="1121622" cy="716586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918270" y="2277434"/>
            <a:ext cx="108000" cy="13068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aphicFrame>
        <p:nvGraphicFramePr>
          <p:cNvPr id="10" name="Chart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1801167"/>
              </p:ext>
            </p:extLst>
          </p:nvPr>
        </p:nvGraphicFramePr>
        <p:xfrm>
          <a:off x="5832872" y="2492896"/>
          <a:ext cx="3114352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561064" y="5229200"/>
            <a:ext cx="136815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800" i="1" dirty="0" smtClean="0"/>
              <a:t>Zdroj: ČSÚ, stav 31. 12. 2014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124744"/>
            <a:ext cx="7159546" cy="3168352"/>
          </a:xfrm>
        </p:spPr>
        <p:txBody>
          <a:bodyPr>
            <a:normAutofit/>
          </a:bodyPr>
          <a:lstStyle/>
          <a:p>
            <a:pPr lvl="2"/>
            <a:r>
              <a:rPr lang="cs-CZ" dirty="0" smtClean="0"/>
              <a:t>Již v 90. letech začala obec s budováním potřebné infrastruktury. V roce 1997 byl vybudován veřejný vodovod a následně proběhla i plynofikace obce. S přípravou na vybudování kanalizační sítě s vlastní čistírnou odpadních vod započala obec v roce 2001, kdy začala vykupovat potřebné pozemky a zpracovávat potřebný projekt.</a:t>
            </a:r>
          </a:p>
          <a:p>
            <a:pPr lvl="2"/>
            <a:r>
              <a:rPr lang="cs-CZ" dirty="0" smtClean="0"/>
              <a:t>V nevyhovujícím stavu se nacházely i místní komunikace procházející obcí, nicméně obec nechtěla investovat do jejich oprav před tím, než bude </a:t>
            </a:r>
            <a:r>
              <a:rPr lang="cs-CZ" dirty="0" err="1" smtClean="0"/>
              <a:t>dovybudována</a:t>
            </a:r>
            <a:r>
              <a:rPr lang="cs-CZ" dirty="0" smtClean="0"/>
              <a:t> i kanalizační síť, neboť následné výkopové práce by nově zrekonstruované povrchy komunikací opět poničily.</a:t>
            </a:r>
          </a:p>
          <a:p>
            <a:pPr marL="0" lvl="2" indent="0">
              <a:buNone/>
            </a:pPr>
            <a:endParaRPr lang="cs-CZ" dirty="0" smtClean="0"/>
          </a:p>
          <a:p>
            <a:pPr lvl="2"/>
            <a:r>
              <a:rPr lang="cs-CZ" dirty="0" smtClean="0"/>
              <a:t>Obec Police má charakter malé obce s poměrně soustředěnou zástavbou v zahradách. V obci před realizací projektu existoval pouze systém dešťové kanalizace. Pro likvidaci splaškových vod majitelé a provozovatelé jednotlivých nemovitostí používali vlastní septiky nebo bezodtokové jímky s přepadem do dešťové kanalizace nebo do trativodu. V obci neexistovala soustavná kanalizační síť odvádějící splaškové vody k jejich likvidaci.</a:t>
            </a:r>
          </a:p>
          <a:p>
            <a:pPr marL="0" lvl="2" indent="0">
              <a:buNone/>
            </a:pPr>
            <a:endParaRPr lang="cs-CZ" dirty="0" smtClean="0"/>
          </a:p>
          <a:p>
            <a:pPr lvl="2"/>
            <a:r>
              <a:rPr lang="cs-CZ" dirty="0" smtClean="0"/>
              <a:t>Obec se stejně jako obdobně veliké obce v rámci celé ČR potýkala s postupným úbytkem obyvatel, kteří odcházeli často za prací do větších měst.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60046" y="1124744"/>
            <a:ext cx="1584325" cy="302433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>
              <a:lnSpc>
                <a:spcPct val="130000"/>
              </a:lnSpc>
            </a:pPr>
            <a:r>
              <a:rPr lang="cs-CZ" sz="1000" b="1" dirty="0"/>
              <a:t>Nedostatečná infrastruktura</a:t>
            </a:r>
            <a:endParaRPr lang="en-US" sz="1000" b="1" dirty="0"/>
          </a:p>
          <a:p>
            <a:pPr marL="177800" lvl="1" indent="-84138">
              <a:lnSpc>
                <a:spcPct val="130000"/>
              </a:lnSpc>
              <a:buFontTx/>
              <a:buChar char="•"/>
            </a:pPr>
            <a:r>
              <a:rPr lang="cs-CZ" sz="1000" b="1" dirty="0"/>
              <a:t>Absence ČOV</a:t>
            </a:r>
            <a:endParaRPr lang="en-US" sz="1000" b="1" dirty="0"/>
          </a:p>
          <a:p>
            <a:pPr marL="177800" lvl="1" indent="-84138">
              <a:lnSpc>
                <a:spcPct val="130000"/>
              </a:lnSpc>
              <a:buFontTx/>
              <a:buChar char="•"/>
            </a:pPr>
            <a:r>
              <a:rPr lang="cs-CZ" sz="1000" b="1" dirty="0"/>
              <a:t>Rozbité silnice v obci</a:t>
            </a:r>
            <a:endParaRPr lang="en-US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/>
              <a:t/>
            </a:r>
            <a:br>
              <a:rPr lang="hu-HU" sz="1000" b="1" dirty="0"/>
            </a:br>
            <a:r>
              <a:rPr lang="hu-HU" sz="1000" b="1" dirty="0" smtClean="0"/>
              <a:t>Negativní vliv na  ŽP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b="1" dirty="0" smtClean="0"/>
              <a:t>Úbytek </a:t>
            </a:r>
            <a:r>
              <a:rPr lang="cs-CZ" sz="1000" b="1" dirty="0"/>
              <a:t>počtu obyvatel</a:t>
            </a:r>
            <a:endParaRPr lang="en-US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160046" y="242088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160046" y="3356992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79208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cs-CZ" dirty="0" smtClean="0"/>
              <a:t>Zlepšení základních služeb a rozvoj investic zajistí vyšší atraktivitu venkovských oblastí</a:t>
            </a:r>
          </a:p>
          <a:p>
            <a:pPr>
              <a:lnSpc>
                <a:spcPct val="120000"/>
              </a:lnSpc>
            </a:pPr>
            <a:r>
              <a:rPr lang="cs-CZ" dirty="0" smtClean="0"/>
              <a:t>Zlepšení kvality života ve venkovských oblastí</a:t>
            </a:r>
          </a:p>
          <a:p>
            <a:pPr lvl="2">
              <a:defRPr/>
            </a:pPr>
            <a:r>
              <a:rPr lang="cs-CZ" dirty="0" smtClean="0"/>
              <a:t>Cílem opatření jsou investice do základní vodohospodářské infrastruktury obcí (vodovody, kanalizace, ČOV) a ostatní technické infrastruktury.</a:t>
            </a:r>
          </a:p>
          <a:p>
            <a:pPr lvl="2">
              <a:defRPr/>
            </a:pPr>
            <a:endParaRPr lang="cs-CZ" dirty="0" smtClean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492896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projektu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2996952"/>
            <a:ext cx="6583482" cy="72008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Vybudování kanalizace a ČOV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Projekt řeší vybudování splaškového kanalizačního systému a mechanicko-biologické čistírny odpadních vod.</a:t>
            </a: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84784"/>
            <a:ext cx="2088000" cy="50405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30000"/>
              </a:lnSpc>
            </a:pPr>
            <a:r>
              <a:rPr lang="cs-CZ" sz="1000" b="1" dirty="0" smtClean="0"/>
              <a:t>Nedostatečná infrastruktura</a:t>
            </a:r>
            <a:endParaRPr lang="cs-CZ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247" y="3022915"/>
            <a:ext cx="2088232" cy="50405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Negativní vliv na ŽP</a:t>
            </a:r>
            <a:endParaRPr lang="cs-CZ" sz="1000" b="1" dirty="0"/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216248" y="2060848"/>
            <a:ext cx="2088000" cy="36004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Úbytek počtu obyvatel</a:t>
            </a:r>
            <a:endParaRPr lang="cs-CZ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a technická implementace</a:t>
            </a:r>
            <a:endParaRPr lang="cs-CZ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26855" y="2636614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Celková doba trvání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25 měsíců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10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Implementační fáze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18 měsíců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6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Celkový rozpočet</a:t>
            </a:r>
          </a:p>
          <a:p>
            <a:pPr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Celkem 47 905 736 Kč</a:t>
            </a:r>
            <a:br>
              <a:rPr lang="cs-CZ" sz="1000" dirty="0" smtClean="0"/>
            </a:br>
            <a:r>
              <a:rPr lang="cs-CZ" sz="1000" dirty="0" smtClean="0"/>
              <a:t>Způsobilé 39 925 578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10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Podpora z PRV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35 464 300 Kč</a:t>
            </a:r>
            <a:endParaRPr lang="cs-CZ" sz="10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10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Intenzita podpory</a:t>
            </a:r>
            <a:br>
              <a:rPr lang="cs-CZ" sz="1000" b="1" dirty="0" smtClean="0"/>
            </a:br>
            <a:r>
              <a:rPr lang="cs-CZ" sz="1000" dirty="0" smtClean="0"/>
              <a:t>90 %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75497" y="2865883"/>
            <a:ext cx="7159546" cy="3024336"/>
          </a:xfrm>
        </p:spPr>
        <p:txBody>
          <a:bodyPr>
            <a:normAutofit/>
          </a:bodyPr>
          <a:lstStyle/>
          <a:p>
            <a:r>
              <a:rPr lang="cs-CZ" sz="1000" dirty="0" smtClean="0"/>
              <a:t>Projektová žádost</a:t>
            </a:r>
          </a:p>
          <a:p>
            <a:pPr lvl="2"/>
            <a:r>
              <a:rPr lang="cs-CZ" sz="1000" dirty="0" smtClean="0"/>
              <a:t>Obec započala přípravu projektu (výkup pozemků, projektový dokumentace) již v roce 2001, prvně žádala již 2006 (zamítnuto z důvodu nepravomocného stavebního povolení v době registrace žádosti), pro další výzvu měli projektovou žádost již pečlivě připravenou</a:t>
            </a:r>
          </a:p>
          <a:p>
            <a:endParaRPr lang="cs-CZ" sz="1000" dirty="0" smtClean="0"/>
          </a:p>
          <a:p>
            <a:r>
              <a:rPr lang="cs-CZ" sz="1000" dirty="0" smtClean="0"/>
              <a:t>Technická implementace</a:t>
            </a:r>
          </a:p>
          <a:p>
            <a:pPr lvl="2"/>
            <a:r>
              <a:rPr lang="cs-CZ" sz="1000" dirty="0" smtClean="0"/>
              <a:t>Během implementační fáze se nevyskytly problémy</a:t>
            </a:r>
          </a:p>
          <a:p>
            <a:pPr lvl="2"/>
            <a:r>
              <a:rPr lang="cs-CZ" sz="1000" dirty="0" smtClean="0"/>
              <a:t>Stavba trvala cca 13 měsíců</a:t>
            </a:r>
          </a:p>
          <a:p>
            <a:pPr lvl="2"/>
            <a:endParaRPr lang="cs-CZ" sz="1000" dirty="0" smtClean="0"/>
          </a:p>
          <a:p>
            <a:r>
              <a:rPr lang="cs-CZ" sz="1000" dirty="0" smtClean="0"/>
              <a:t>Finanční implementace</a:t>
            </a:r>
          </a:p>
          <a:p>
            <a:pPr lvl="2"/>
            <a:r>
              <a:rPr lang="cs-CZ" sz="1000" dirty="0" smtClean="0"/>
              <a:t>Dotace byly vyplacenou ve dvou platbách – platby přišly včas (cca do dvou týdnů)</a:t>
            </a:r>
          </a:p>
          <a:p>
            <a:pPr lvl="2"/>
            <a:r>
              <a:rPr lang="cs-CZ" sz="1000" dirty="0" smtClean="0"/>
              <a:t>Původní rozpočet byl ve výši 60 mil. Kč, dle výzvy bylo možno žádat max. 40 mil. Kč, museli tedy projekt rozdělit do dvou etap a v této zahrnout pouze páteřní větve</a:t>
            </a:r>
          </a:p>
          <a:p>
            <a:pPr lvl="2"/>
            <a:r>
              <a:rPr lang="cs-CZ" sz="1000" dirty="0" smtClean="0"/>
              <a:t>Žádat z PRV bylo pro ně výhodnější, než např. z OP ŽP, neboť PRV nabízí pro obce vyšší intenzitu podpory</a:t>
            </a:r>
            <a:endParaRPr lang="cs-CZ" sz="1000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764451" y="1185819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793403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7645285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689415" y="141941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7515815" y="1404037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89639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4228754" y="2034952"/>
            <a:ext cx="869701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Říjen 2008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Zaregistrování žádosti</a:t>
            </a:r>
            <a:endParaRPr lang="cs-CZ" sz="900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4896768" y="1749202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5330667" y="2034952"/>
            <a:ext cx="754782" cy="673968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Květen 2009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Rozhodnutí o udělení podpory</a:t>
            </a:r>
            <a:endParaRPr lang="cs-CZ" sz="900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83039" y="141111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363901" y="2032729"/>
            <a:ext cx="1152128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Květen a  Listopad 2010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Dvě žádosti o platbu</a:t>
            </a:r>
            <a:endParaRPr lang="cs-CZ" sz="9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122341" y="143219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237757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838629" y="141111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941521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6327597" y="1925414"/>
            <a:ext cx="320713" cy="0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Line 25"/>
          <p:cNvSpPr>
            <a:spLocks noChangeShapeType="1"/>
          </p:cNvSpPr>
          <p:nvPr/>
        </p:nvSpPr>
        <p:spPr bwMode="auto">
          <a:xfrm flipV="1">
            <a:off x="6648310" y="1749201"/>
            <a:ext cx="0" cy="296731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5524213" y="1749202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 flipV="1">
            <a:off x="6317246" y="1757139"/>
            <a:ext cx="0" cy="162229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8497168" y="128184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8392225" y="141941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2013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50" r="64142" b="34250"/>
          <a:stretch/>
        </p:blipFill>
        <p:spPr>
          <a:xfrm>
            <a:off x="589732" y="922398"/>
            <a:ext cx="2705806" cy="16599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104680" y="1844824"/>
            <a:ext cx="64807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>
            <a:off x="4752752" y="1844824"/>
            <a:ext cx="0" cy="2257425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432048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4104680" y="1628800"/>
            <a:ext cx="108012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11" name="Straight Connector 10"/>
          <p:cNvCxnSpPr>
            <a:stCxn id="10" idx="0"/>
          </p:cNvCxnSpPr>
          <p:nvPr/>
        </p:nvCxnSpPr>
        <p:spPr>
          <a:xfrm flipH="1">
            <a:off x="4392712" y="2060848"/>
            <a:ext cx="893" cy="1512168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endParaRPr lang="cs-CZ" dirty="0" smtClean="0"/>
          </a:p>
          <a:p>
            <a:pPr lvl="1">
              <a:spcBef>
                <a:spcPts val="300"/>
              </a:spcBef>
            </a:pPr>
            <a:r>
              <a:rPr lang="cs-CZ" b="1" dirty="0" smtClean="0">
                <a:solidFill>
                  <a:srgbClr val="00338D"/>
                </a:solidFill>
              </a:rPr>
              <a:t>Kanalizace včetně ČOV</a:t>
            </a:r>
          </a:p>
          <a:p>
            <a:pPr lvl="2"/>
            <a:r>
              <a:rPr lang="cs-CZ" dirty="0" smtClean="0"/>
              <a:t>2,6 km kanalizační sítě</a:t>
            </a:r>
          </a:p>
          <a:p>
            <a:pPr lvl="2"/>
            <a:r>
              <a:rPr lang="cs-CZ" dirty="0" smtClean="0"/>
              <a:t>Čistírna odpadních vod</a:t>
            </a:r>
          </a:p>
          <a:p>
            <a:pPr lvl="2"/>
            <a:r>
              <a:rPr lang="cs-CZ" dirty="0" smtClean="0"/>
              <a:t>78 přípojek k rodinným domům, tj. cca pro 410 obyvatel</a:t>
            </a: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4104680" y="2060848"/>
            <a:ext cx="28892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6" t="16442" r="1576" b="-2375"/>
          <a:stretch/>
        </p:blipFill>
        <p:spPr>
          <a:xfrm>
            <a:off x="5091656" y="3501381"/>
            <a:ext cx="3910682" cy="25145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" b="20441"/>
          <a:stretch/>
        </p:blipFill>
        <p:spPr>
          <a:xfrm>
            <a:off x="5184800" y="1111147"/>
            <a:ext cx="3816424" cy="2089312"/>
          </a:xfrm>
          <a:prstGeom prst="rect">
            <a:avLst/>
          </a:prstGeom>
        </p:spPr>
      </p:pic>
      <p:pic>
        <p:nvPicPr>
          <p:cNvPr id="1026" name="Picture 2" descr="http://www.cobbler.cz/media/42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52"/>
          <a:stretch/>
        </p:blipFill>
        <p:spPr bwMode="auto">
          <a:xfrm>
            <a:off x="322421" y="3442597"/>
            <a:ext cx="4096926" cy="251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80728"/>
            <a:ext cx="7272808" cy="2952328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50" b="1" dirty="0" smtClean="0"/>
              <a:t>Zjednodušení a úspory při stavbě rodinného domu: </a:t>
            </a:r>
            <a:r>
              <a:rPr lang="cs-CZ" sz="1050" dirty="0" smtClean="0"/>
              <a:t>nově</a:t>
            </a:r>
            <a:r>
              <a:rPr lang="cs-CZ" sz="1050" b="1" dirty="0" smtClean="0"/>
              <a:t> </a:t>
            </a:r>
            <a:r>
              <a:rPr lang="cs-CZ" sz="1050" dirty="0" smtClean="0"/>
              <a:t>postavené domy se mohou napojit na veřejnou kanalizační síť a nemusí budovat vlastní jímky či septiky.</a:t>
            </a:r>
            <a:endParaRPr lang="cs-CZ" sz="1050" b="1" dirty="0" smtClean="0"/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Vytvoření pracovního místa: </a:t>
            </a:r>
            <a:r>
              <a:rPr lang="cs-CZ" sz="1050" dirty="0" smtClean="0"/>
              <a:t>obec zaměstnává nově na 0,5 úvazku pracovníka, který se stará o provoz a údržbu ČOV a celé kanalizační sítě.</a:t>
            </a:r>
            <a:endParaRPr lang="cs-CZ" sz="1050" b="1" dirty="0" smtClean="0"/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Nárůst počtu obyvatel: </a:t>
            </a:r>
            <a:r>
              <a:rPr lang="cs-CZ" sz="1050" dirty="0" smtClean="0"/>
              <a:t>Zlepšující se infrastruktura v kombinaci s dobrou dopravní obslužností přilákala do obce mladé rodiny s dětmi. Počet obyvatel v důsledku toho lehce vzrostl z 553 v roce 2008 na 584 v roce 2013.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Ekologické zpracování odpadních vod: </a:t>
            </a:r>
            <a:r>
              <a:rPr lang="cs-CZ" sz="1050" dirty="0" smtClean="0"/>
              <a:t>Soukromé jímky či septiky s přepadem do dešťové kanalizace byly nahrazeny moderní čistírnou odpadních vod, která odpadní vody ekologickou cestou zpracovává a dále již vypouští  nezávadnou vodu.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Renovace místních komunikací: </a:t>
            </a:r>
            <a:r>
              <a:rPr lang="cs-CZ" sz="1050" dirty="0" smtClean="0"/>
              <a:t>V návaznosti na dokončení hlavních výkopových prací v obci (vybudování kanalizace a před tím i vodovodu a plynovodu) mohla obec začít investovat do renovací povrchů místních komunikací, které byly v neuspokojivém stavu.</a:t>
            </a:r>
          </a:p>
          <a:p>
            <a:pPr marL="0" lvl="2" indent="0">
              <a:spcBef>
                <a:spcPts val="400"/>
              </a:spcBef>
              <a:buNone/>
            </a:pPr>
            <a:endParaRPr lang="hu-HU" sz="1050" dirty="0"/>
          </a:p>
          <a:p>
            <a:pPr marL="0" lvl="2" indent="0">
              <a:spcBef>
                <a:spcPts val="400"/>
              </a:spcBef>
              <a:buNone/>
            </a:pPr>
            <a:endParaRPr lang="hu-HU" sz="1050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80831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  <a:endParaRPr lang="en-GB" sz="1000" b="1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4149080"/>
            <a:ext cx="1584325" cy="180020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u-H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4221088"/>
            <a:ext cx="7159546" cy="172819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Zlepšení kvality života obyvatel obce: </a:t>
            </a:r>
            <a:r>
              <a:rPr lang="cs-CZ" sz="1050" dirty="0" err="1" smtClean="0">
                <a:cs typeface="Arial" pitchFamily="34" charset="0"/>
              </a:rPr>
              <a:t>Dovybudování</a:t>
            </a:r>
            <a:r>
              <a:rPr lang="cs-CZ" sz="1050" dirty="0" smtClean="0">
                <a:cs typeface="Arial" pitchFamily="34" charset="0"/>
              </a:rPr>
              <a:t> potřebné infrastruktury mělo významný pozitivní vliv na kvalitu života obyvatel obce.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Přispění k udržitelnému rozvoji obce: </a:t>
            </a:r>
            <a:r>
              <a:rPr lang="cs-CZ" sz="1050" dirty="0" smtClean="0">
                <a:cs typeface="Arial" pitchFamily="34" charset="0"/>
              </a:rPr>
              <a:t>Dostatečná nabídka základní infrastruktury zvyšuje atraktivnost obce pro výstavbu nových rodinných domů, což přispívá k udržitelnému rozvoji obce a působí proti jejímu vylidňování.</a:t>
            </a:r>
            <a:endParaRPr lang="cs-CZ" sz="1050" b="1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Přispění ke zlepšení životního prostředí: </a:t>
            </a:r>
            <a:r>
              <a:rPr lang="cs-CZ" sz="1050" dirty="0" smtClean="0">
                <a:cs typeface="Arial" pitchFamily="34" charset="0"/>
              </a:rPr>
              <a:t>Odpadní vody jsou nově ekologicky zpracovávány  na místo jejich vypouštění do dešťové kanalizace, což má významný pozitivní vliv na kvalitu životního prostředí.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Částečně přispění k tvorbě pracovních míst: </a:t>
            </a:r>
            <a:r>
              <a:rPr lang="cs-CZ" sz="1050" dirty="0" smtClean="0">
                <a:cs typeface="Arial" pitchFamily="34" charset="0"/>
              </a:rPr>
              <a:t>V návaznosti na výstavbu ČOV vznikla potřeba její odborné obsluhy a údržby, čímž došlo k vytvoření nového pracovního místa v obci.</a:t>
            </a:r>
            <a:endParaRPr lang="cs-CZ" sz="105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Mrtvá váha a multiplikační efekt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556792"/>
            <a:ext cx="7159546" cy="1296144"/>
          </a:xfrm>
        </p:spPr>
        <p:txBody>
          <a:bodyPr>
            <a:noAutofit/>
          </a:bodyPr>
          <a:lstStyle/>
          <a:p>
            <a:r>
              <a:rPr lang="cs-CZ" dirty="0" smtClean="0"/>
              <a:t>Mrtvá váha</a:t>
            </a:r>
          </a:p>
          <a:p>
            <a:pPr lvl="2"/>
            <a:r>
              <a:rPr lang="cs-CZ" dirty="0" smtClean="0"/>
              <a:t>Rozpočet projektu byl více  jak 4x vyšší než roční rozpočet obce, tj. obec by nebyla bez dotace schopna tuto investici realizovat. </a:t>
            </a:r>
          </a:p>
          <a:p>
            <a:pPr lvl="2"/>
            <a:r>
              <a:rPr lang="cs-CZ" dirty="0" smtClean="0"/>
              <a:t>Efekt mrtvé váhy je tedy zde hodnocen jako velice nízký.</a:t>
            </a:r>
          </a:p>
        </p:txBody>
      </p:sp>
      <p:sp>
        <p:nvSpPr>
          <p:cNvPr id="5" name="Oval 4"/>
          <p:cNvSpPr/>
          <p:nvPr/>
        </p:nvSpPr>
        <p:spPr>
          <a:xfrm>
            <a:off x="1223145" y="4077122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2400" dirty="0" smtClean="0">
                <a:solidFill>
                  <a:schemeClr val="bg1"/>
                </a:solidFill>
              </a:rPr>
              <a:t>+</a:t>
            </a:r>
            <a:endParaRPr lang="cs-CZ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43645" y="4221584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cs-CZ" sz="1000" b="1" dirty="0"/>
          </a:p>
        </p:txBody>
      </p:sp>
      <p:sp>
        <p:nvSpPr>
          <p:cNvPr id="8" name="Oval 7"/>
          <p:cNvSpPr/>
          <p:nvPr/>
        </p:nvSpPr>
        <p:spPr>
          <a:xfrm>
            <a:off x="1080344" y="1845767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>
                <a:solidFill>
                  <a:schemeClr val="bg1"/>
                </a:solidFill>
              </a:rPr>
              <a:t>Projekt bez PRV</a:t>
            </a:r>
            <a:endParaRPr lang="cs-CZ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43645" y="1845767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cs-CZ" sz="1000" b="1" dirty="0"/>
          </a:p>
        </p:txBody>
      </p:sp>
      <p:sp>
        <p:nvSpPr>
          <p:cNvPr id="10" name="Equal 9"/>
          <p:cNvSpPr/>
          <p:nvPr/>
        </p:nvSpPr>
        <p:spPr>
          <a:xfrm>
            <a:off x="864320" y="2061667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935807" y="422158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935807" y="4508922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935807" y="479784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cs-CZ" dirty="0"/>
          </a:p>
        </p:txBody>
      </p:sp>
      <p:sp>
        <p:nvSpPr>
          <p:cNvPr id="14" name="Oval 13"/>
          <p:cNvSpPr/>
          <p:nvPr/>
        </p:nvSpPr>
        <p:spPr>
          <a:xfrm>
            <a:off x="1223145" y="4437484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2400" dirty="0" smtClean="0">
                <a:solidFill>
                  <a:schemeClr val="bg1"/>
                </a:solidFill>
              </a:rPr>
              <a:t>+</a:t>
            </a:r>
            <a:endParaRPr lang="cs-CZ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23145" y="4797847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2400" dirty="0" smtClean="0">
                <a:solidFill>
                  <a:schemeClr val="bg1"/>
                </a:solidFill>
              </a:rPr>
              <a:t>+</a:t>
            </a:r>
            <a:endParaRPr lang="cs-CZ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012" y="179749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4320" y="3933106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1944440" y="3861048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Multiplikační efekt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Dodavatelem stavby byla lokální firma, která zaměstnává místní lidi.</a:t>
            </a:r>
            <a:endParaRPr lang="cs-CZ" sz="1100" noProof="0" dirty="0" smtClean="0"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V návaznosti na rozšíření nabídky základní infrastruktury vzrostla atraktivita obce pro stavbu nových domů, v souvislosti s čímž se v posledních letech mírně zvýšil počet obyvatel, což může mít za následek mírné zvýšení daňových příjmů obce.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Multiplikační efekt je hodnocen jako střední.</a:t>
            </a:r>
            <a:endParaRPr lang="cs-CZ" sz="1100" noProof="0" dirty="0" smtClean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4621</TotalTime>
  <Words>1501</Words>
  <Application>Microsoft Office PowerPoint</Application>
  <PresentationFormat>Custom</PresentationFormat>
  <Paragraphs>259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Výstavba kanalizace a ČOV v obci Police – I. etapa (322 – III.2.1.1)</vt:lpstr>
      <vt:lpstr>Shrnutí projektu</vt:lpstr>
      <vt:lpstr>Profil příjemce</vt:lpstr>
      <vt:lpstr>Hlavní potřeby</vt:lpstr>
      <vt:lpstr>Cíle projektu</vt:lpstr>
      <vt:lpstr>Finanční a technická implementace</vt:lpstr>
      <vt:lpstr>Výstupy projektu</vt:lpstr>
      <vt:lpstr>Výsledky a dopady</vt:lpstr>
      <vt:lpstr>Mrtvá váha a multiplikační efekt</vt:lpstr>
      <vt:lpstr>Indikátory projektu</vt:lpstr>
      <vt:lpstr>Naplnění cílů projektu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343</cp:revision>
  <dcterms:created xsi:type="dcterms:W3CDTF">2010-10-28T16:39:49Z</dcterms:created>
  <dcterms:modified xsi:type="dcterms:W3CDTF">2015-07-30T16:35:08Z</dcterms:modified>
</cp:coreProperties>
</file>