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79" r:id="rId4"/>
    <p:sldId id="280" r:id="rId5"/>
    <p:sldId id="281" r:id="rId6"/>
    <p:sldId id="272" r:id="rId7"/>
    <p:sldId id="273" r:id="rId8"/>
    <p:sldId id="274" r:id="rId9"/>
    <p:sldId id="282" r:id="rId10"/>
    <p:sldId id="283" r:id="rId11"/>
    <p:sldId id="276" r:id="rId12"/>
    <p:sldId id="277" r:id="rId13"/>
    <p:sldId id="284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rkoblihova\Desktop\PRV\grafy_obyv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8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cs-CZ" sz="1000" b="1" dirty="0">
                <a:solidFill>
                  <a:srgbClr val="00338D"/>
                </a:solidFill>
              </a:rPr>
              <a:t>Věková struktura obyvatelstva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8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Sheet1!$F$7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9BCA4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Sheet1!$E$25:$E$27</c:f>
              <c:strCache>
                <c:ptCount val="3"/>
                <c:pt idx="0">
                  <c:v>0 - 14</c:v>
                </c:pt>
                <c:pt idx="1">
                  <c:v>15 - 64</c:v>
                </c:pt>
                <c:pt idx="2">
                  <c:v>65+</c:v>
                </c:pt>
              </c:strCache>
            </c:strRef>
          </c:cat>
          <c:val>
            <c:numRef>
              <c:f>Sheet1!$F$25:$F$27</c:f>
              <c:numCache>
                <c:formatCode>General</c:formatCode>
                <c:ptCount val="3"/>
                <c:pt idx="0">
                  <c:v>7</c:v>
                </c:pt>
                <c:pt idx="1">
                  <c:v>35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Sheet1!$G$7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rgbClr val="D67A4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Sheet1!$E$25:$E$27</c:f>
              <c:strCache>
                <c:ptCount val="3"/>
                <c:pt idx="0">
                  <c:v>0 - 14</c:v>
                </c:pt>
                <c:pt idx="1">
                  <c:v>15 - 64</c:v>
                </c:pt>
                <c:pt idx="2">
                  <c:v>65+</c:v>
                </c:pt>
              </c:strCache>
            </c:strRef>
          </c:cat>
          <c:val>
            <c:numRef>
              <c:f>Sheet1!$G$25:$G$27</c:f>
              <c:numCache>
                <c:formatCode>General</c:formatCode>
                <c:ptCount val="3"/>
                <c:pt idx="0">
                  <c:v>8</c:v>
                </c:pt>
                <c:pt idx="1">
                  <c:v>36</c:v>
                </c:pt>
                <c:pt idx="2">
                  <c:v>13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72425080"/>
        <c:axId val="172424688"/>
      </c:barChart>
      <c:catAx>
        <c:axId val="172425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Věk</a:t>
                </a:r>
                <a:endParaRPr lang="en-GB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2424688"/>
        <c:crosses val="autoZero"/>
        <c:auto val="1"/>
        <c:lblAlgn val="ctr"/>
        <c:lblOffset val="100"/>
        <c:noMultiLvlLbl val="0"/>
      </c:catAx>
      <c:valAx>
        <c:axId val="1724246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2425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 sz="900"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2560816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65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6887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202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3926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593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6906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040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065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0510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8" t="21264" r="388" b="16911"/>
          <a:stretch/>
        </p:blipFill>
        <p:spPr>
          <a:xfrm>
            <a:off x="-32274" y="2564904"/>
            <a:ext cx="9399556" cy="4358410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288257" y="2924944"/>
            <a:ext cx="266429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vypracována v roce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4"/>
            <a:ext cx="2689304" cy="1032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37" y="692696"/>
            <a:ext cx="1576888" cy="1059472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3804537" y="1922556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5678607" y="6231116"/>
            <a:ext cx="361474" cy="259200"/>
          </a:xfrm>
          <a:prstGeom prst="rect">
            <a:avLst/>
          </a:prstGeom>
        </p:spPr>
      </p:pic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2970545" y="6235599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 userDrawn="1"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1052736"/>
            <a:ext cx="2987039" cy="1584176"/>
          </a:xfrm>
        </p:spPr>
        <p:txBody>
          <a:bodyPr>
            <a:normAutofit/>
          </a:bodyPr>
          <a:lstStyle/>
          <a:p>
            <a:r>
              <a:rPr lang="hu-HU" dirty="0" smtClean="0"/>
              <a:t>Terénní úpravy návsi v Rakůvce</a:t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322 – III.2.1.1)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71948128"/>
              </p:ext>
            </p:extLst>
          </p:nvPr>
        </p:nvGraphicFramePr>
        <p:xfrm>
          <a:off x="504280" y="1772816"/>
          <a:ext cx="8351838" cy="1666989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79500"/>
                <a:gridCol w="2735263"/>
                <a:gridCol w="875754"/>
                <a:gridCol w="216024"/>
                <a:gridCol w="924347"/>
                <a:gridCol w="1008062"/>
                <a:gridCol w="1008063"/>
                <a:gridCol w="504825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hodnot indikátorů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hodnota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hodnota investice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4 989 995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4 989 995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</a:t>
                      </a:r>
                      <a:r>
                        <a:rPr lang="hu-HU" sz="1000" dirty="0" smtClean="0"/>
                        <a:t>4 989 995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9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lidí, kteří mají přístup k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lepším službám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104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106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+ 106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77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 projektu</a:t>
            </a:r>
            <a:endParaRPr lang="en-GB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48920" y="206084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4820" y="1916832"/>
            <a:ext cx="2736404" cy="358876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/>
              <a:t>Zlepšení kvality života v obci</a:t>
            </a:r>
            <a:endParaRPr lang="en-US" sz="800" dirty="0"/>
          </a:p>
        </p:txBody>
      </p:sp>
      <p:sp>
        <p:nvSpPr>
          <p:cNvPr id="33" name="Rectangle 55"/>
          <p:cNvSpPr>
            <a:spLocks noChangeArrowheads="1"/>
          </p:cNvSpPr>
          <p:nvPr/>
        </p:nvSpPr>
        <p:spPr bwMode="auto">
          <a:xfrm>
            <a:off x="6264820" y="2779764"/>
            <a:ext cx="2736404" cy="37261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/>
              <a:t>Zvýšení atraktivity pro turisty </a:t>
            </a:r>
            <a:br>
              <a:rPr lang="cs-CZ" sz="800" dirty="0"/>
            </a:br>
            <a:r>
              <a:rPr lang="cs-CZ" sz="800" dirty="0"/>
              <a:t>(např. cyklisty)</a:t>
            </a:r>
            <a:endParaRPr lang="en-US" sz="8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928243"/>
            <a:ext cx="2736899" cy="166875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800" dirty="0" smtClean="0"/>
              <a:t>Revitalizovat veřejnou plochu v centru obci, zmírnit tak některé necitlivé urbanistické zásahy provedené v minulosti a obnovit funkci návsi jako místa pro setkávání občanů a pořádání kulturně-společenských akcí.</a:t>
            </a:r>
            <a:endParaRPr lang="cs-CZ" sz="8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64820" y="2347716"/>
            <a:ext cx="2736404" cy="36004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/>
              <a:t>Vytvoření prostoru pro setkávání občanů a pro </a:t>
            </a:r>
            <a:r>
              <a:rPr lang="cs-CZ" sz="800" dirty="0" smtClean="0"/>
              <a:t>pořádání </a:t>
            </a:r>
            <a:r>
              <a:rPr lang="cs-CZ" sz="800" dirty="0"/>
              <a:t>kulturně-společenských akcí</a:t>
            </a:r>
          </a:p>
        </p:txBody>
      </p:sp>
      <p:sp>
        <p:nvSpPr>
          <p:cNvPr id="61" name="AutoShape 62"/>
          <p:cNvSpPr>
            <a:spLocks noChangeArrowheads="1"/>
          </p:cNvSpPr>
          <p:nvPr/>
        </p:nvSpPr>
        <p:spPr bwMode="auto">
          <a:xfrm>
            <a:off x="6048920" y="249403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48896" y="292494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40584" y="1916832"/>
            <a:ext cx="2736899" cy="168017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Výrazné zlepšení vizuální podoby a funkčnosti centra obce</a:t>
            </a:r>
            <a:endParaRPr lang="cs-CZ" sz="800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50088" y="272248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17" name="Rectangle 55"/>
          <p:cNvSpPr>
            <a:spLocks noChangeArrowheads="1"/>
          </p:cNvSpPr>
          <p:nvPr/>
        </p:nvSpPr>
        <p:spPr bwMode="auto">
          <a:xfrm>
            <a:off x="6264820" y="3224387"/>
            <a:ext cx="2736404" cy="37261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/>
              <a:t>Snazší následná údržba a snížení nákladů na el. energii u veřejného osvětlení</a:t>
            </a:r>
          </a:p>
        </p:txBody>
      </p:sp>
      <p:sp>
        <p:nvSpPr>
          <p:cNvPr id="18" name="AutoShape 62"/>
          <p:cNvSpPr>
            <a:spLocks noChangeArrowheads="1"/>
          </p:cNvSpPr>
          <p:nvPr/>
        </p:nvSpPr>
        <p:spPr bwMode="auto">
          <a:xfrm>
            <a:off x="6048896" y="336381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zkušenosti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cs-CZ" sz="2000" b="1" dirty="0" smtClean="0">
                <a:solidFill>
                  <a:schemeClr val="bg1"/>
                </a:solidFill>
              </a:rPr>
              <a:t>  +</a:t>
            </a:r>
            <a:endParaRPr lang="cs-CZ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cs-CZ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cs-CZ" sz="2000" b="1" dirty="0" smtClean="0">
                <a:solidFill>
                  <a:schemeClr val="bg1"/>
                </a:solidFill>
              </a:rPr>
              <a:t> – </a:t>
            </a:r>
            <a:endParaRPr lang="cs-CZ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cs-CZ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dirty="0" smtClean="0"/>
              <a:t>Bezproblémová komunikace se SZIF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Bezproblémová a adekvátní kontrola na místě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4293096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Měnění podmínek během realizace projektu (uznatelnost DPH) – vyřešilo se však ku prospěchu příjemce</a:t>
            </a:r>
            <a:endParaRPr kumimoji="0" lang="cs-CZ" sz="11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kumimoji="0" lang="cs-CZ" sz="1100" b="0" i="0" u="none" strike="noStrike" kern="1200" cap="none" spc="0" normalizeH="0" baseline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576" y="1278901"/>
            <a:ext cx="3333159" cy="44442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/>
          <p:cNvSpPr txBox="1">
            <a:spLocks/>
          </p:cNvSpPr>
          <p:nvPr/>
        </p:nvSpPr>
        <p:spPr bwMode="gray">
          <a:xfrm>
            <a:off x="216248" y="3940793"/>
            <a:ext cx="37927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mtClean="0"/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</a:p>
          <a:p>
            <a:pPr>
              <a:lnSpc>
                <a:spcPct val="150000"/>
              </a:lnSpc>
            </a:pPr>
            <a:r>
              <a:rPr lang="en-GB" smtClean="0"/>
              <a:t>The KPMG name, logo and ‘cutting through complexity’ are registered trademarks or trademarks of KPMG International Cooperative (KPMG International).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113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00118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437112"/>
            <a:ext cx="1800225" cy="158812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Výrazné zlepšení vizuální podoby a funkčnosti centra obce</a:t>
            </a:r>
            <a:endParaRPr lang="cs-CZ" sz="7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898610" y="5185608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5293220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6270" y="3920277"/>
            <a:ext cx="215553" cy="302296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135102" y="4801270"/>
            <a:ext cx="1122397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Červen 2009 </a:t>
            </a:r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(Podpisy dohody)</a:t>
            </a:r>
          </a:p>
          <a:p>
            <a:pPr marL="85725" indent="-85725" algn="ctr">
              <a:lnSpc>
                <a:spcPct val="130000"/>
              </a:lnSpc>
            </a:pPr>
            <a:r>
              <a:rPr lang="cs-CZ" sz="700" dirty="0" smtClean="0"/>
              <a:t>- </a:t>
            </a:r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July 2010</a:t>
            </a:r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(Závěrečná </a:t>
            </a:r>
            <a:r>
              <a:rPr lang="cs-CZ" sz="700" dirty="0" err="1" smtClean="0"/>
              <a:t>ŽoP</a:t>
            </a:r>
            <a:r>
              <a:rPr lang="cs-CZ" sz="700" dirty="0" smtClean="0"/>
              <a:t>)</a:t>
            </a:r>
          </a:p>
          <a:p>
            <a:pPr marL="85725" indent="-85725">
              <a:lnSpc>
                <a:spcPct val="130000"/>
              </a:lnSpc>
            </a:pPr>
            <a:endParaRPr lang="cs-CZ" sz="700" dirty="0" smtClean="0"/>
          </a:p>
          <a:p>
            <a:pPr marL="85725" indent="-85725">
              <a:lnSpc>
                <a:spcPct val="130000"/>
              </a:lnSpc>
            </a:pPr>
            <a:r>
              <a:rPr lang="cs-CZ" sz="700" b="1" dirty="0" smtClean="0"/>
              <a:t> 13 měsíců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1422" y="4801270"/>
            <a:ext cx="1341468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Celkový rozpočet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celkem 4 989 995 Kč</a:t>
            </a:r>
            <a:br>
              <a:rPr lang="cs-CZ" sz="700" dirty="0" smtClean="0"/>
            </a:br>
            <a:r>
              <a:rPr lang="cs-CZ" sz="700" dirty="0" smtClean="0"/>
              <a:t>způsobilé 4156 302 Kč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Podpora z PRV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    3 740 671 Kč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Intenzita podpory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90 %</a:t>
            </a:r>
            <a:endParaRPr lang="cs-CZ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544840" y="4801270"/>
            <a:ext cx="1296170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Revitalizace území 1000 m</a:t>
            </a:r>
            <a:r>
              <a:rPr lang="cs-CZ" sz="700" baseline="30000" dirty="0" smtClean="0"/>
              <a:t>2</a:t>
            </a: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Vysázení nových stromů</a:t>
            </a:r>
            <a:endParaRPr lang="cs-CZ" sz="700" baseline="30000" dirty="0" smtClean="0"/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Instalace městského  mobiliáře (lavičky, odpadkové koše,…)</a:t>
            </a:r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594397"/>
            <a:ext cx="1341468" cy="206873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Rozpočet projektu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4135103" y="4585370"/>
            <a:ext cx="1122396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Implementace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544840" y="4585370"/>
            <a:ext cx="1296170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85145"/>
            <a:ext cx="1800225" cy="1134759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Zlepšení kvality života v obci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Vytvoření prostoru pro setkávání občanů a pro pořádní kulturně-společenských akcí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Zvýšení atraktivity pro turisty </a:t>
            </a:r>
            <a:br>
              <a:rPr lang="cs-CZ" sz="700" dirty="0" smtClean="0"/>
            </a:br>
            <a:r>
              <a:rPr lang="cs-CZ" sz="700" dirty="0" smtClean="0"/>
              <a:t>(např. cyklisty)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Snazší následná údržba a snížení nákladů na el. energii u veřejného osvětlení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34455" y="4220839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92076091"/>
              </p:ext>
            </p:extLst>
          </p:nvPr>
        </p:nvGraphicFramePr>
        <p:xfrm>
          <a:off x="2952553" y="1129383"/>
          <a:ext cx="3456384" cy="155193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Projekt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cs-CZ" sz="800" dirty="0" smtClean="0"/>
                        <a:t>Terénní úpravy návsi v Rakůvce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Opatření</a:t>
                      </a:r>
                      <a:r>
                        <a:rPr kumimoji="0" lang="hu-H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kumimoji="0" lang="cs-CZ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Obnova a rozvoj vesnic, občanské vybavení a služby </a:t>
                      </a:r>
                      <a:br>
                        <a:rPr kumimoji="0" lang="cs-CZ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hu-H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(322 – III.2.1.1)</a:t>
                      </a:r>
                      <a:endParaRPr kumimoji="0" lang="en-GB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Obec Rakůvka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obyvatel</a:t>
                      </a: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106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rozpočet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1 535 530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projektu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785145"/>
            <a:ext cx="1800225" cy="878411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Revitalizace veřejných ploch v centru obce</a:t>
            </a:r>
            <a:endParaRPr lang="cs-CZ" sz="700" dirty="0"/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2" y="3665936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085219"/>
            <a:ext cx="1800225" cy="860514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základních služeb a rozvoj investic zajistí vyšší atraktivitu venkovských oblastí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kvality života ve venkovských oblastí</a:t>
            </a:r>
            <a:endParaRPr lang="cs-CZ" sz="700" dirty="0"/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2" y="4945733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projektu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161633"/>
            <a:ext cx="1800225" cy="86360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Revitalizovat veřejnou plochu v centru obci, zmírnit tak některé necitlivé urbanistické zásahy provedené v minulosti a obnovit funkci návsi jako místa pro setkávání občanů a pořádání kulturně-společenských akcí</a:t>
            </a:r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1849" y="3866233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2001050" y="818140"/>
            <a:ext cx="746621" cy="1143682"/>
          </a:xfrm>
          <a:prstGeom prst="bentConnector4">
            <a:avLst>
              <a:gd name="adj1" fmla="val 99508"/>
              <a:gd name="adj2" fmla="val 51574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766516" y="1691283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Rakůvka</a:t>
            </a:r>
            <a:endParaRPr lang="cs-CZ" sz="9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4" b="17386"/>
          <a:stretch/>
        </p:blipFill>
        <p:spPr>
          <a:xfrm>
            <a:off x="2959457" y="2708920"/>
            <a:ext cx="3447268" cy="18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100" b="1" dirty="0" smtClean="0"/>
              <a:t>Obec Rakůvka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Lokalita</a:t>
            </a:r>
            <a:br>
              <a:rPr lang="cs-CZ" sz="1050" b="1" dirty="0" smtClean="0"/>
            </a:br>
            <a:r>
              <a:rPr lang="cs-CZ" sz="1050" dirty="0" smtClean="0"/>
              <a:t>Rakůvka, okres Prostějov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Počet obyvatel </a:t>
            </a:r>
            <a:r>
              <a:rPr lang="cs-CZ" sz="1050" dirty="0" smtClean="0"/>
              <a:t>(2013):</a:t>
            </a:r>
            <a:r>
              <a:rPr lang="cs-CZ" sz="1050" b="1" dirty="0" smtClean="0"/>
              <a:t/>
            </a:r>
            <a:br>
              <a:rPr lang="cs-CZ" sz="1050" b="1" dirty="0" smtClean="0"/>
            </a:br>
            <a:r>
              <a:rPr lang="cs-CZ" sz="1050" dirty="0" smtClean="0"/>
              <a:t>106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Roční rozpočet </a:t>
            </a:r>
            <a:r>
              <a:rPr lang="cs-CZ" sz="1050" dirty="0" smtClean="0"/>
              <a:t>(2013)</a:t>
            </a:r>
            <a:r>
              <a:rPr lang="cs-CZ" sz="1050" b="1" dirty="0" smtClean="0"/>
              <a:t/>
            </a:r>
            <a:br>
              <a:rPr lang="cs-CZ" sz="1050" b="1" dirty="0" smtClean="0"/>
            </a:br>
            <a:r>
              <a:rPr lang="cs-CZ" sz="1050" dirty="0" smtClean="0"/>
              <a:t>1 535 530 Kč</a:t>
            </a:r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 smtClean="0"/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/>
          </a:p>
        </p:txBody>
      </p:sp>
      <p:grpSp>
        <p:nvGrpSpPr>
          <p:cNvPr id="6" name="Group 5"/>
          <p:cNvGrpSpPr/>
          <p:nvPr/>
        </p:nvGrpSpPr>
        <p:grpSpPr>
          <a:xfrm>
            <a:off x="2290168" y="1047800"/>
            <a:ext cx="4622824" cy="2052000"/>
            <a:chOff x="2218160" y="1047800"/>
            <a:chExt cx="4622824" cy="205200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8160" y="1047800"/>
              <a:ext cx="3570459" cy="2052000"/>
            </a:xfrm>
            <a:prstGeom prst="rect">
              <a:avLst/>
            </a:prstGeom>
          </p:spPr>
        </p:pic>
        <p:sp>
          <p:nvSpPr>
            <p:cNvPr id="9" name="Rectangle 67"/>
            <p:cNvSpPr>
              <a:spLocks noChangeArrowheads="1"/>
            </p:cNvSpPr>
            <p:nvPr/>
          </p:nvSpPr>
          <p:spPr bwMode="auto">
            <a:xfrm>
              <a:off x="5976888" y="1047800"/>
              <a:ext cx="864096" cy="216023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/>
            <a:lstStyle/>
            <a:p>
              <a:pPr algn="ctr"/>
              <a:r>
                <a:rPr lang="cs-CZ" sz="900" b="1" dirty="0" smtClean="0">
                  <a:solidFill>
                    <a:schemeClr val="bg1"/>
                  </a:solidFill>
                </a:rPr>
                <a:t>Rakůvka</a:t>
              </a:r>
              <a:endParaRPr lang="cs-CZ" sz="900" b="1" dirty="0">
                <a:solidFill>
                  <a:schemeClr val="bg1"/>
                </a:solidFill>
              </a:endParaRPr>
            </a:p>
          </p:txBody>
        </p:sp>
        <p:cxnSp>
          <p:nvCxnSpPr>
            <p:cNvPr id="14" name="Shape 69"/>
            <p:cNvCxnSpPr>
              <a:stCxn id="13" idx="0"/>
              <a:endCxn id="9" idx="1"/>
            </p:cNvCxnSpPr>
            <p:nvPr/>
          </p:nvCxnSpPr>
          <p:spPr>
            <a:xfrm rot="5400000" flipH="1" flipV="1">
              <a:off x="4876819" y="1032787"/>
              <a:ext cx="977044" cy="1223094"/>
            </a:xfrm>
            <a:prstGeom prst="bentConnector2">
              <a:avLst/>
            </a:prstGeom>
            <a:ln>
              <a:solidFill>
                <a:srgbClr val="747678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12"/>
            <p:cNvSpPr/>
            <p:nvPr/>
          </p:nvSpPr>
          <p:spPr>
            <a:xfrm>
              <a:off x="4699794" y="2132856"/>
              <a:ext cx="108000" cy="130680"/>
            </a:xfrm>
            <a:prstGeom prst="ellipse">
              <a:avLst/>
            </a:prstGeom>
            <a:solidFill>
              <a:srgbClr val="BE0027"/>
            </a:solidFill>
            <a:ln>
              <a:solidFill>
                <a:prstClr val="black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11" name="Text Placeholder 2"/>
          <p:cNvSpPr txBox="1">
            <a:spLocks/>
          </p:cNvSpPr>
          <p:nvPr/>
        </p:nvSpPr>
        <p:spPr bwMode="gray">
          <a:xfrm>
            <a:off x="2284984" y="3549204"/>
            <a:ext cx="3456384" cy="28854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1" kern="1200" noProof="0" dirty="0" smtClean="0">
                <a:solidFill>
                  <a:srgbClr val="00338D"/>
                </a:solidFill>
                <a:latin typeface="Arial"/>
                <a:ea typeface="+mn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>
              <a:spcBef>
                <a:spcPts val="300"/>
              </a:spcBef>
            </a:pPr>
            <a:r>
              <a:rPr lang="cs-CZ" dirty="0" smtClean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Nezaměstnanost v obci: v současnosti 3 osoby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Dojížďka za prací do větších měst (Litovel, Bohuslavice, Konice)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Obec součástí mikroregionu </a:t>
            </a:r>
            <a:r>
              <a:rPr lang="cs-CZ" sz="1000" dirty="0" err="1" smtClean="0"/>
              <a:t>Konicko</a:t>
            </a:r>
            <a:r>
              <a:rPr lang="cs-CZ" sz="1000" dirty="0" smtClean="0"/>
              <a:t>, regionu Haná</a:t>
            </a:r>
          </a:p>
          <a:p>
            <a:pPr lvl="2">
              <a:spcBef>
                <a:spcPts val="300"/>
              </a:spcBef>
            </a:pPr>
            <a:endParaRPr lang="cs-CZ" dirty="0" smtClean="0"/>
          </a:p>
          <a:p>
            <a:pPr>
              <a:spcBef>
                <a:spcPts val="300"/>
              </a:spcBef>
            </a:pPr>
            <a:r>
              <a:rPr lang="cs-CZ" dirty="0" smtClean="0"/>
              <a:t>Vývoj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Do obce byl zaveden vodovod (70. léta), plyn (2000), bezdrátový internet – z důležité infrastruktury chybí již jen splašková kanalizace a ČOV</a:t>
            </a:r>
            <a:endParaRPr lang="cs-CZ" sz="1000" dirty="0"/>
          </a:p>
        </p:txBody>
      </p:sp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17026360"/>
              </p:ext>
            </p:extLst>
          </p:nvPr>
        </p:nvGraphicFramePr>
        <p:xfrm>
          <a:off x="6048896" y="2924944"/>
          <a:ext cx="2894919" cy="2509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268760"/>
            <a:ext cx="7159546" cy="936104"/>
          </a:xfrm>
        </p:spPr>
        <p:txBody>
          <a:bodyPr>
            <a:normAutofit/>
          </a:bodyPr>
          <a:lstStyle/>
          <a:p>
            <a:pPr lvl="2"/>
            <a:r>
              <a:rPr lang="cs-CZ" dirty="0" smtClean="0"/>
              <a:t>Opakované necitlivé urbanistické zásahy měly za následek poničení původního charakteru a funkčnosti návsi </a:t>
            </a:r>
            <a:br>
              <a:rPr lang="cs-CZ" dirty="0" smtClean="0"/>
            </a:br>
            <a:r>
              <a:rPr lang="cs-CZ" dirty="0" smtClean="0"/>
              <a:t>v Rakůvce a negativní vliv na vzhled celé obce. Projekt navazoval na některé další již realizované projekty, které mají za cíl revitalizaci centra obce obnovu funkčnosti návsi.</a:t>
            </a:r>
          </a:p>
          <a:p>
            <a:pPr marL="0" lvl="2" indent="0">
              <a:buNone/>
            </a:pP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54289" y="1052737"/>
            <a:ext cx="1584325" cy="93610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/>
              <a:t>Revitalizace veřejných ploch v centru </a:t>
            </a:r>
            <a:r>
              <a:rPr lang="hu-HU" sz="1000" b="1" dirty="0" smtClean="0"/>
              <a:t>obce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4520" y="2492896"/>
            <a:ext cx="4357140" cy="2908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916832"/>
            <a:ext cx="6583482" cy="79208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cs-CZ" dirty="0" smtClean="0"/>
              <a:t>Zlepšení základních služeb a rozvoj investic zajistí vyšší atraktivitu venkovských oblastí</a:t>
            </a:r>
          </a:p>
          <a:p>
            <a:pPr>
              <a:lnSpc>
                <a:spcPct val="120000"/>
              </a:lnSpc>
            </a:pPr>
            <a:r>
              <a:rPr lang="cs-CZ" dirty="0" smtClean="0"/>
              <a:t>Zlepšení kvality života ve venkovských oblastí</a:t>
            </a:r>
          </a:p>
          <a:p>
            <a:pPr lvl="2">
              <a:defRPr/>
            </a:pPr>
            <a:r>
              <a:rPr lang="cs-CZ" dirty="0" smtClean="0"/>
              <a:t>Cílem opatření je mimo jiné </a:t>
            </a:r>
            <a:r>
              <a:rPr lang="cs-CZ" dirty="0"/>
              <a:t>b</a:t>
            </a:r>
            <a:r>
              <a:rPr lang="cs-CZ" dirty="0" smtClean="0"/>
              <a:t>udování a obnova místních komunikací (dopravní infrastruktura), zlepšení vzhledu obcí – úprava veřejných prostranství a pořízení územně plánovací dokumentace.</a:t>
            </a:r>
            <a:endParaRPr lang="cs-CZ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852936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 projektu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41277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3356992"/>
            <a:ext cx="6583482" cy="86409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Revitalizace centra obce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Revitalizovat veřejnou plochu v centru obci, zmírnit tak některé necitlivé urbanistické zásahy provedené v minulosti a obnovit funkci návsi jako místa pro setkávání občanů a pořádání kulturně-společenských akcí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144240" y="1424938"/>
            <a:ext cx="2088000" cy="2724141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Revitalizace veřejných ploch v centru obce</a:t>
            </a:r>
            <a:endParaRPr lang="cs-CZ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a technická implementace</a:t>
            </a:r>
            <a:endParaRPr lang="en-GB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/>
              <a:t>Celková doba </a:t>
            </a:r>
            <a:r>
              <a:rPr lang="cs-CZ" sz="1000" b="1" dirty="0" smtClean="0"/>
              <a:t>trvání</a:t>
            </a:r>
            <a:endParaRPr lang="cs-CZ" sz="1000" b="1" dirty="0"/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25 </a:t>
            </a:r>
            <a:r>
              <a:rPr lang="cs-CZ" sz="1000" dirty="0"/>
              <a:t>měsíců</a:t>
            </a:r>
            <a:endParaRPr lang="en-GB" sz="10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hu-HU" sz="1000" b="1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/>
              <a:t>Implementační </a:t>
            </a:r>
            <a:r>
              <a:rPr lang="cs-CZ" sz="1000" b="1" dirty="0" smtClean="0"/>
              <a:t>fáze</a:t>
            </a:r>
            <a:endParaRPr lang="hu-HU" sz="1000" b="1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6 </a:t>
            </a:r>
            <a:r>
              <a:rPr lang="cs-CZ" sz="1000" dirty="0"/>
              <a:t>měsíců</a:t>
            </a:r>
            <a:endParaRPr lang="en-GB" sz="10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hu-HU" sz="6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/>
              <a:t>Celkový rozpočet</a:t>
            </a:r>
            <a:endParaRPr lang="hu-HU" sz="1000" b="1" dirty="0"/>
          </a:p>
          <a:p>
            <a:pPr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hu-HU" sz="1000" dirty="0" smtClean="0"/>
              <a:t>Celkem 4 989 995 Kč</a:t>
            </a:r>
            <a:r>
              <a:rPr lang="hu-HU" sz="1000" dirty="0"/>
              <a:t/>
            </a:r>
            <a:br>
              <a:rPr lang="hu-HU" sz="1000" dirty="0"/>
            </a:br>
            <a:r>
              <a:rPr lang="hu-HU" sz="1000" dirty="0"/>
              <a:t>Způsobilé </a:t>
            </a:r>
            <a:r>
              <a:rPr lang="hu-HU" sz="1000" dirty="0" smtClean="0"/>
              <a:t>4 158 329 Kč</a:t>
            </a:r>
            <a:endParaRPr lang="hu-HU" sz="10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en-GB" sz="10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/>
              <a:t>Podpora z PRV</a:t>
            </a:r>
            <a:endParaRPr lang="hu-HU" sz="1000" b="1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hu-HU" sz="1000" dirty="0" smtClean="0"/>
              <a:t>3 740 671 </a:t>
            </a:r>
            <a:r>
              <a:rPr lang="cs-CZ" sz="1000" dirty="0" smtClean="0"/>
              <a:t>Kč</a:t>
            </a:r>
            <a:endParaRPr lang="en-GB" sz="1000" b="1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hu-HU" sz="1000" b="1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/>
              <a:t>Intenzita podpory</a:t>
            </a:r>
            <a:r>
              <a:rPr lang="en-GB" sz="1000" b="1" dirty="0"/>
              <a:t/>
            </a:r>
            <a:br>
              <a:rPr lang="en-GB" sz="1000" b="1" dirty="0"/>
            </a:br>
            <a:r>
              <a:rPr lang="cs-CZ" sz="1000" dirty="0"/>
              <a:t>90 </a:t>
            </a:r>
            <a:r>
              <a:rPr lang="en-GB" sz="1000" dirty="0"/>
              <a:t>%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 smtClean="0"/>
              <a:t>Projektová žádost</a:t>
            </a:r>
          </a:p>
          <a:p>
            <a:pPr lvl="2"/>
            <a:r>
              <a:rPr lang="cs-CZ" dirty="0" smtClean="0"/>
              <a:t>Žádost si příjemce zpracovával sám</a:t>
            </a:r>
          </a:p>
          <a:p>
            <a:pPr lvl="2"/>
            <a:r>
              <a:rPr lang="cs-CZ" dirty="0" smtClean="0"/>
              <a:t>Projekt měl příjemce připravený předem – má vytipované a připravené potřebné projekty, aby mohl flexibilně reagovat na vyhlášené výzvy</a:t>
            </a:r>
          </a:p>
          <a:p>
            <a:endParaRPr lang="cs-CZ" dirty="0" smtClean="0"/>
          </a:p>
          <a:p>
            <a:r>
              <a:rPr lang="cs-CZ" dirty="0" smtClean="0"/>
              <a:t>Technická implementace</a:t>
            </a:r>
          </a:p>
          <a:p>
            <a:pPr lvl="2"/>
            <a:r>
              <a:rPr lang="cs-CZ" dirty="0" smtClean="0"/>
              <a:t>Během technické implementace se nevyskytly žádné problémy</a:t>
            </a:r>
          </a:p>
          <a:p>
            <a:pPr lvl="2"/>
            <a:endParaRPr lang="cs-CZ" dirty="0" smtClean="0"/>
          </a:p>
          <a:p>
            <a:r>
              <a:rPr lang="cs-CZ" dirty="0" smtClean="0"/>
              <a:t>Finanční implementace</a:t>
            </a:r>
          </a:p>
          <a:p>
            <a:pPr lvl="2"/>
            <a:r>
              <a:rPr lang="cs-CZ" dirty="0" smtClean="0"/>
              <a:t>Nedošlo k žádnému prodlení platby</a:t>
            </a:r>
          </a:p>
          <a:p>
            <a:pPr lvl="2"/>
            <a:r>
              <a:rPr lang="cs-CZ" dirty="0" smtClean="0"/>
              <a:t> Částečnou komplikací byla změna podmínek u uznatelnosti DPH – původně mělo jít o způsobilý náklad, poté nikoliv, nakonec ale bylo rozhodnuto, že tato část nákladů bude proplacena ze státního rozpočtu, na příjemce to tedy nemělo vliv</a:t>
            </a:r>
            <a:endParaRPr lang="cs-C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5" b="18657"/>
          <a:stretch/>
        </p:blipFill>
        <p:spPr>
          <a:xfrm>
            <a:off x="215151" y="961957"/>
            <a:ext cx="3253034" cy="1672433"/>
          </a:xfrm>
          <a:prstGeom prst="rect">
            <a:avLst/>
          </a:prstGeom>
        </p:spPr>
      </p:pic>
      <p:sp>
        <p:nvSpPr>
          <p:cNvPr id="42" name="AutoShape 2"/>
          <p:cNvSpPr>
            <a:spLocks noChangeArrowheads="1"/>
          </p:cNvSpPr>
          <p:nvPr/>
        </p:nvSpPr>
        <p:spPr bwMode="auto">
          <a:xfrm>
            <a:off x="3764451" y="1185819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43" name="Line 7"/>
          <p:cNvSpPr>
            <a:spLocks noChangeShapeType="1"/>
          </p:cNvSpPr>
          <p:nvPr/>
        </p:nvSpPr>
        <p:spPr bwMode="auto">
          <a:xfrm flipV="1">
            <a:off x="3761270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44" name="Line 9"/>
          <p:cNvSpPr>
            <a:spLocks noChangeShapeType="1"/>
          </p:cNvSpPr>
          <p:nvPr/>
        </p:nvSpPr>
        <p:spPr bwMode="auto">
          <a:xfrm>
            <a:off x="6793403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45" name="Line 10"/>
          <p:cNvSpPr>
            <a:spLocks noChangeShapeType="1"/>
          </p:cNvSpPr>
          <p:nvPr/>
        </p:nvSpPr>
        <p:spPr bwMode="auto">
          <a:xfrm>
            <a:off x="7645285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46" name="Rectangle 30"/>
          <p:cNvSpPr>
            <a:spLocks noChangeArrowheads="1"/>
          </p:cNvSpPr>
          <p:nvPr/>
        </p:nvSpPr>
        <p:spPr bwMode="auto">
          <a:xfrm>
            <a:off x="6689415" y="141941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1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47" name="Rectangle 30"/>
          <p:cNvSpPr>
            <a:spLocks noChangeArrowheads="1"/>
          </p:cNvSpPr>
          <p:nvPr/>
        </p:nvSpPr>
        <p:spPr bwMode="auto">
          <a:xfrm>
            <a:off x="7515815" y="1404037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2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48" name="Line 9"/>
          <p:cNvSpPr>
            <a:spLocks noChangeShapeType="1"/>
          </p:cNvSpPr>
          <p:nvPr/>
        </p:nvSpPr>
        <p:spPr bwMode="auto">
          <a:xfrm>
            <a:off x="5089639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49" name="Text Box 24"/>
          <p:cNvSpPr txBox="1">
            <a:spLocks noChangeArrowheads="1"/>
          </p:cNvSpPr>
          <p:nvPr/>
        </p:nvSpPr>
        <p:spPr bwMode="auto">
          <a:xfrm>
            <a:off x="4228754" y="2034952"/>
            <a:ext cx="869701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Říjen 2008</a:t>
            </a:r>
            <a:endParaRPr lang="en-GB" sz="700" b="1" dirty="0" smtClean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Zaregistrování žádosti</a:t>
            </a:r>
            <a:endParaRPr lang="en-GB" sz="900" dirty="0"/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 flipV="1">
            <a:off x="4862900" y="1749202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51" name="Text Box 24"/>
          <p:cNvSpPr txBox="1">
            <a:spLocks noChangeArrowheads="1"/>
          </p:cNvSpPr>
          <p:nvPr/>
        </p:nvSpPr>
        <p:spPr bwMode="auto">
          <a:xfrm>
            <a:off x="5330667" y="2034952"/>
            <a:ext cx="754782" cy="673968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Červen 2009</a:t>
            </a:r>
            <a:endParaRPr lang="en-GB" sz="700" b="1" dirty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Rozhodnutí o udělení podpory</a:t>
            </a:r>
            <a:endParaRPr lang="en-GB" sz="900" dirty="0"/>
          </a:p>
        </p:txBody>
      </p:sp>
      <p:sp>
        <p:nvSpPr>
          <p:cNvPr id="52" name="Rectangle 30"/>
          <p:cNvSpPr>
            <a:spLocks noChangeArrowheads="1"/>
          </p:cNvSpPr>
          <p:nvPr/>
        </p:nvSpPr>
        <p:spPr bwMode="auto">
          <a:xfrm>
            <a:off x="4983039" y="141111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</a:t>
            </a:r>
            <a:r>
              <a:rPr lang="hu-HU" sz="800" b="1" dirty="0" smtClean="0"/>
              <a:t>09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6363901" y="2032729"/>
            <a:ext cx="1152128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Červenec 2010</a:t>
            </a:r>
            <a:endParaRPr lang="en-GB" sz="700" b="1" dirty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Žádost o platbu</a:t>
            </a:r>
            <a:endParaRPr lang="en-GB" sz="900" dirty="0"/>
          </a:p>
        </p:txBody>
      </p:sp>
      <p:sp>
        <p:nvSpPr>
          <p:cNvPr id="54" name="Rectangle 30"/>
          <p:cNvSpPr>
            <a:spLocks noChangeArrowheads="1"/>
          </p:cNvSpPr>
          <p:nvPr/>
        </p:nvSpPr>
        <p:spPr bwMode="auto">
          <a:xfrm>
            <a:off x="4122341" y="143219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200</a:t>
            </a:r>
            <a:r>
              <a:rPr lang="hu-HU" sz="800" b="1" dirty="0" smtClean="0"/>
              <a:t>8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55" name="Line 9"/>
          <p:cNvSpPr>
            <a:spLocks noChangeShapeType="1"/>
          </p:cNvSpPr>
          <p:nvPr/>
        </p:nvSpPr>
        <p:spPr bwMode="auto">
          <a:xfrm>
            <a:off x="4237757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57" name="Rectangle 30"/>
          <p:cNvSpPr>
            <a:spLocks noChangeArrowheads="1"/>
          </p:cNvSpPr>
          <p:nvPr/>
        </p:nvSpPr>
        <p:spPr bwMode="auto">
          <a:xfrm>
            <a:off x="5838629" y="141111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0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58" name="Line 9"/>
          <p:cNvSpPr>
            <a:spLocks noChangeShapeType="1"/>
          </p:cNvSpPr>
          <p:nvPr/>
        </p:nvSpPr>
        <p:spPr bwMode="auto">
          <a:xfrm>
            <a:off x="5941521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60" name="Line 25"/>
          <p:cNvSpPr>
            <a:spLocks noChangeShapeType="1"/>
          </p:cNvSpPr>
          <p:nvPr/>
        </p:nvSpPr>
        <p:spPr bwMode="auto">
          <a:xfrm flipV="1">
            <a:off x="6451271" y="1732268"/>
            <a:ext cx="0" cy="296731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61" name="Line 25"/>
          <p:cNvSpPr>
            <a:spLocks noChangeShapeType="1"/>
          </p:cNvSpPr>
          <p:nvPr/>
        </p:nvSpPr>
        <p:spPr bwMode="auto">
          <a:xfrm flipV="1">
            <a:off x="5544840" y="1741230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63" name="Line 10"/>
          <p:cNvSpPr>
            <a:spLocks noChangeShapeType="1"/>
          </p:cNvSpPr>
          <p:nvPr/>
        </p:nvSpPr>
        <p:spPr bwMode="auto">
          <a:xfrm>
            <a:off x="8497168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64" name="Rectangle 30"/>
          <p:cNvSpPr>
            <a:spLocks noChangeArrowheads="1"/>
          </p:cNvSpPr>
          <p:nvPr/>
        </p:nvSpPr>
        <p:spPr bwMode="auto">
          <a:xfrm>
            <a:off x="8392225" y="141941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/>
              <a:t>3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392712" y="1628800"/>
            <a:ext cx="36004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>
            <a:stCxn id="5" idx="0"/>
          </p:cNvCxnSpPr>
          <p:nvPr/>
        </p:nvCxnSpPr>
        <p:spPr>
          <a:xfrm>
            <a:off x="4752752" y="1628800"/>
            <a:ext cx="0" cy="2473449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52752" y="4102249"/>
            <a:ext cx="395541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3312592" y="1412776"/>
            <a:ext cx="1835701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r>
              <a:rPr lang="cs-CZ" dirty="0" smtClean="0"/>
              <a:t>Terénní úprava návsi</a:t>
            </a:r>
            <a:endParaRPr lang="en-GB" dirty="0" smtClean="0"/>
          </a:p>
          <a:p>
            <a:pPr lvl="2"/>
            <a:r>
              <a:rPr lang="hu-HU" dirty="0" smtClean="0"/>
              <a:t>Více jak 1000 m</a:t>
            </a:r>
            <a:r>
              <a:rPr lang="hu-HU" sz="1050" baseline="30000" dirty="0" smtClean="0"/>
              <a:t>2</a:t>
            </a:r>
            <a:r>
              <a:rPr lang="hu-HU" dirty="0" smtClean="0"/>
              <a:t> zrevitalizované plochy</a:t>
            </a:r>
          </a:p>
          <a:p>
            <a:pPr lvl="2"/>
            <a:r>
              <a:rPr lang="hu-HU" dirty="0" smtClean="0"/>
              <a:t>Instalace městského mobiliáře (lavičky, odpadkové koše, ...)</a:t>
            </a:r>
          </a:p>
          <a:p>
            <a:pPr lvl="2"/>
            <a:r>
              <a:rPr lang="hu-HU" dirty="0"/>
              <a:t>Rekonstruovaná požární nádrž</a:t>
            </a:r>
          </a:p>
          <a:p>
            <a:pPr lvl="2"/>
            <a:endParaRPr lang="en-GB" dirty="0" smtClean="0"/>
          </a:p>
          <a:p>
            <a:pPr>
              <a:spcBef>
                <a:spcPts val="2400"/>
              </a:spcBef>
            </a:pPr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 flipV="1">
            <a:off x="2160464" y="2023981"/>
            <a:ext cx="0" cy="1549036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58"/>
          <a:stretch/>
        </p:blipFill>
        <p:spPr>
          <a:xfrm>
            <a:off x="5148293" y="998387"/>
            <a:ext cx="3753562" cy="22842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49"/>
          <a:stretch/>
        </p:blipFill>
        <p:spPr>
          <a:xfrm>
            <a:off x="5148293" y="3537876"/>
            <a:ext cx="3755157" cy="238291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8" b="7870"/>
          <a:stretch/>
        </p:blipFill>
        <p:spPr>
          <a:xfrm>
            <a:off x="504280" y="3573017"/>
            <a:ext cx="3701528" cy="23477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141698"/>
            <a:ext cx="7272808" cy="1351198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50" b="1" dirty="0" smtClean="0"/>
              <a:t>Výrazné zlepšení vizuální podoby a funkčnosti centra obce: </a:t>
            </a:r>
            <a:r>
              <a:rPr lang="cs-CZ" sz="1050" dirty="0" smtClean="0"/>
              <a:t>Výsledkem terénních úprav návsi provedených v rámci projektu je výrazné zlepšení vizuální podoby návsi a obnova funkčnosti centra obce jako místa pro setkávání občanů a pro pořádání kulturně-společenských akcí.</a:t>
            </a:r>
            <a:endParaRPr lang="cs-CZ" sz="1050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249710"/>
            <a:ext cx="1584325" cy="1152127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2924944"/>
            <a:ext cx="1584325" cy="266429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cs-CZ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3140968"/>
            <a:ext cx="7159546" cy="223224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Zlepšení kvality života v obci:</a:t>
            </a:r>
            <a:r>
              <a:rPr lang="cs-CZ" sz="1050" dirty="0" smtClean="0">
                <a:cs typeface="Arial" pitchFamily="34" charset="0"/>
              </a:rPr>
              <a:t> Zlepšení vizuální podoby centra obce a zpevnění a rekonstrukce povrchů (snížení prašnosti) má pozitivní vliv na kvalitu života v obci.</a:t>
            </a:r>
            <a:br>
              <a:rPr lang="cs-CZ" sz="1050" dirty="0" smtClean="0">
                <a:cs typeface="Arial" pitchFamily="34" charset="0"/>
              </a:rPr>
            </a:br>
            <a:endParaRPr lang="cs-CZ" sz="1050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Vytvoření prostoru pro setkávání občanů a pro pořádní kulturně-společenských akcí: </a:t>
            </a:r>
            <a:r>
              <a:rPr lang="cs-CZ" sz="1050" dirty="0" smtClean="0">
                <a:cs typeface="Arial" pitchFamily="34" charset="0"/>
              </a:rPr>
              <a:t>Revitalizací došlo k obnově funkčnosti centra obce jako přirozeného prostoru pro setkávání občanů.</a:t>
            </a:r>
            <a:br>
              <a:rPr lang="cs-CZ" sz="1050" dirty="0" smtClean="0">
                <a:cs typeface="Arial" pitchFamily="34" charset="0"/>
              </a:rPr>
            </a:br>
            <a:endParaRPr lang="cs-CZ" sz="1050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Zvýšení atraktivity pro turisty (např. cyklisty): </a:t>
            </a:r>
            <a:r>
              <a:rPr lang="cs-CZ" sz="1050" dirty="0" smtClean="0">
                <a:cs typeface="Arial" pitchFamily="34" charset="0"/>
              </a:rPr>
              <a:t>Obec je v rámci mikroregionu </a:t>
            </a:r>
            <a:r>
              <a:rPr lang="cs-CZ" sz="1050" dirty="0" err="1" smtClean="0">
                <a:cs typeface="Arial" pitchFamily="34" charset="0"/>
              </a:rPr>
              <a:t>Hanácko</a:t>
            </a:r>
            <a:r>
              <a:rPr lang="cs-CZ" sz="1050" dirty="0" smtClean="0">
                <a:cs typeface="Arial" pitchFamily="34" charset="0"/>
              </a:rPr>
              <a:t> zapojena do programu pro cyklisty „Hanácký cestovatel” (sbírání razítek na různých místech). Renovovaná náves projíždějící cyklisty motivuje k zastavení a prohlídce obce.</a:t>
            </a:r>
            <a:br>
              <a:rPr lang="cs-CZ" sz="1050" dirty="0" smtClean="0">
                <a:cs typeface="Arial" pitchFamily="34" charset="0"/>
              </a:rPr>
            </a:br>
            <a:endParaRPr lang="cs-CZ" sz="1050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Snazší následná údržba a snížení nákladů na el. energii u veřejného osvětlení: </a:t>
            </a:r>
            <a:r>
              <a:rPr lang="cs-CZ" sz="1050" dirty="0" smtClean="0">
                <a:cs typeface="Arial" pitchFamily="34" charset="0"/>
              </a:rPr>
              <a:t>Renovované povrchy se snáze udržují a díky výměně veřejného osvětlení došlo ke snížení nákladů na elektrickou energii (cca 30 %).</a:t>
            </a:r>
            <a:endParaRPr lang="cs-CZ" sz="105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Mrtvá váha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1296144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 smtClean="0"/>
              <a:t>Rozpočet projektu byl více jak trojnásobný než roční rozpočet obce, obec by tedy nebyla ze svých prostředků schopna investici realizovat.</a:t>
            </a:r>
          </a:p>
          <a:p>
            <a:pPr lvl="2"/>
            <a:r>
              <a:rPr lang="cs-CZ" dirty="0" smtClean="0"/>
              <a:t>Efekt mrtvé váhy je hodnocen jako nízký.</a:t>
            </a:r>
          </a:p>
          <a:p>
            <a:pPr lvl="2"/>
            <a:endParaRPr lang="en-GB" dirty="0" smtClean="0"/>
          </a:p>
        </p:txBody>
      </p:sp>
      <p:sp>
        <p:nvSpPr>
          <p:cNvPr id="5" name="Oval 4"/>
          <p:cNvSpPr/>
          <p:nvPr/>
        </p:nvSpPr>
        <p:spPr>
          <a:xfrm>
            <a:off x="1655788" y="3716586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76288" y="3861048"/>
            <a:ext cx="720725" cy="719138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PRV.</a:t>
            </a:r>
            <a:endParaRPr lang="en-GB" sz="1000" b="1" dirty="0"/>
          </a:p>
        </p:txBody>
      </p:sp>
      <p:sp>
        <p:nvSpPr>
          <p:cNvPr id="8" name="Oval 7"/>
          <p:cNvSpPr/>
          <p:nvPr/>
        </p:nvSpPr>
        <p:spPr>
          <a:xfrm>
            <a:off x="1440384" y="1730819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>
                <a:solidFill>
                  <a:schemeClr val="bg1"/>
                </a:solidFill>
              </a:rPr>
              <a:t>Projekt bez PRV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503685" y="1730819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</a:t>
            </a:r>
            <a:endParaRPr lang="en-GB" sz="1000" b="1" dirty="0"/>
          </a:p>
        </p:txBody>
      </p:sp>
      <p:sp>
        <p:nvSpPr>
          <p:cNvPr id="10" name="Equal 9"/>
          <p:cNvSpPr/>
          <p:nvPr/>
        </p:nvSpPr>
        <p:spPr>
          <a:xfrm>
            <a:off x="1224360" y="1946719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1368450" y="3861048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1368450" y="4148386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1368450" y="4437311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655788" y="4076948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655788" y="4437311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65052" y="1682544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6963" y="3572570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2520504" y="3861048"/>
            <a:ext cx="6583482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Multiplikační efekt</a:t>
            </a:r>
            <a:endParaRPr kumimoji="0" lang="en-GB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Ve výběrovém řízení na realizaci stavby zvítězila lokální firma.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Multiplikační efekt je hodnocen jako střední.</a:t>
            </a:r>
            <a:endParaRPr lang="en-GB" sz="1100" noProof="0" dirty="0" smtClean="0"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4299</TotalTime>
  <Words>899</Words>
  <Application>Microsoft Office PowerPoint</Application>
  <PresentationFormat>Custom</PresentationFormat>
  <Paragraphs>202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Verdana</vt:lpstr>
      <vt:lpstr>Wingdings</vt:lpstr>
      <vt:lpstr>CREATE TALKBOOK A4</vt:lpstr>
      <vt:lpstr>Terénní úpravy návsi v Rakůvce (322 – III.2.1.1)</vt:lpstr>
      <vt:lpstr>Shrnutí projektu</vt:lpstr>
      <vt:lpstr>Profil příjemce</vt:lpstr>
      <vt:lpstr>Hlavní potřeby</vt:lpstr>
      <vt:lpstr>Cíle projektu</vt:lpstr>
      <vt:lpstr>Finanční a technická implementace</vt:lpstr>
      <vt:lpstr>Výstupy projektu</vt:lpstr>
      <vt:lpstr>Výsledky a dopady</vt:lpstr>
      <vt:lpstr>Mrtvá váha a multiplikační efekt</vt:lpstr>
      <vt:lpstr>Indikátory projektu</vt:lpstr>
      <vt:lpstr>Naplnění cílů projektu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315</cp:revision>
  <dcterms:created xsi:type="dcterms:W3CDTF">2010-10-28T16:39:49Z</dcterms:created>
  <dcterms:modified xsi:type="dcterms:W3CDTF">2015-07-30T16:34:41Z</dcterms:modified>
</cp:coreProperties>
</file>