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67" r:id="rId2"/>
    <p:sldId id="262" r:id="rId3"/>
    <p:sldId id="279" r:id="rId4"/>
    <p:sldId id="280" r:id="rId5"/>
    <p:sldId id="281" r:id="rId6"/>
    <p:sldId id="272" r:id="rId7"/>
    <p:sldId id="273" r:id="rId8"/>
    <p:sldId id="274" r:id="rId9"/>
    <p:sldId id="282" r:id="rId10"/>
    <p:sldId id="278" r:id="rId11"/>
    <p:sldId id="283" r:id="rId12"/>
    <p:sldId id="277" r:id="rId13"/>
    <p:sldId id="263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7091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69292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20 % svého úvazku tráví s kontrolními </a:t>
            </a:r>
            <a:r>
              <a:rPr lang="cs-CZ" sz="1100" dirty="0" smtClean="0">
                <a:latin typeface="Arial"/>
                <a:cs typeface="Arial" pitchFamily="34" charset="0"/>
              </a:rPr>
              <a:t>orgány (ne jen kvůli dotacím)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Podání žádostí u investičních projektů je administrativně náročný proces, nutnost doložit nepotřebné informace (příkladem je podání žádosti o dotaci už i se stavebním povolením)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Pravidla pro jednotlivé výzvy jsou zveřejněny jen 2-3 měsíce před odevzdáním žádostí – málo času na přípravu žádosti</a:t>
            </a:r>
            <a:endParaRPr lang="en-GB" sz="1100" dirty="0" smtClean="0">
              <a:cs typeface="Arial" pitchFamily="34" charset="0"/>
            </a:endParaRPr>
          </a:p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655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11887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9202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93926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7593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6906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1040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065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0510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2521"/>
            <a:ext cx="9370800" cy="4222800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4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2014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6048895" y="476672"/>
            <a:ext cx="2689304" cy="1032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015" y="476672"/>
            <a:ext cx="1537786" cy="10332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3978214" y="1639005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/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  <a:latin typeface="Arial"/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  <p:pic>
        <p:nvPicPr>
          <p:cNvPr id="26" name="Picture 25" descr="eu-flag-clip-art.jpg"/>
          <p:cNvPicPr>
            <a:picLocks noChangeAspect="1"/>
          </p:cNvPicPr>
          <p:nvPr userDrawn="1"/>
        </p:nvPicPr>
        <p:blipFill>
          <a:blip r:embed="rId20" cstate="screen"/>
          <a:stretch>
            <a:fillRect/>
          </a:stretch>
        </p:blipFill>
        <p:spPr>
          <a:xfrm>
            <a:off x="5544840" y="6232303"/>
            <a:ext cx="361474" cy="259200"/>
          </a:xfrm>
          <a:prstGeom prst="rect">
            <a:avLst/>
          </a:prstGeom>
        </p:spPr>
      </p:pic>
      <p:sp>
        <p:nvSpPr>
          <p:cNvPr id="27" name="TextBox 26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3105745" y="6232303"/>
            <a:ext cx="350863" cy="25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937748"/>
            <a:ext cx="2987039" cy="1584176"/>
          </a:xfrm>
        </p:spPr>
        <p:txBody>
          <a:bodyPr>
            <a:normAutofit fontScale="90000"/>
          </a:bodyPr>
          <a:lstStyle/>
          <a:p>
            <a:r>
              <a:rPr lang="hu-HU" dirty="0" smtClean="0"/>
              <a:t>Agroenvironmentální opatření na podporu Vinařství </a:t>
            </a:r>
            <a:r>
              <a:rPr lang="hu-HU" dirty="0"/>
              <a:t>Mutěnice s.r.o.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en-GB" b="0" dirty="0" smtClean="0"/>
              <a:t>(</a:t>
            </a:r>
            <a:r>
              <a:rPr lang="hu-HU" b="0" dirty="0" smtClean="0"/>
              <a:t>214 – II.1.3)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</a:t>
            </a:r>
            <a:endParaRPr lang="en-GB" dirty="0"/>
          </a:p>
        </p:txBody>
      </p:sp>
      <p:graphicFrame>
        <p:nvGraphicFramePr>
          <p:cNvPr id="7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0216460"/>
              </p:ext>
            </p:extLst>
          </p:nvPr>
        </p:nvGraphicFramePr>
        <p:xfrm>
          <a:off x="422275" y="1022348"/>
          <a:ext cx="8681711" cy="358225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22496"/>
                <a:gridCol w="3384045"/>
                <a:gridCol w="2160240"/>
                <a:gridCol w="1614930"/>
              </a:tblGrid>
              <a:tr h="297426">
                <a:tc gridSpan="4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Dosažený stav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Změna oproti 2010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plocha spadající pod Agro-</a:t>
                      </a:r>
                      <a:r>
                        <a:rPr lang="cs-CZ" sz="10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envi</a:t>
                      </a: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opatření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22,34 ha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Počet zaměstnanců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69 FTE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98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Oblast s úspěšným hospodařením s půdou přispívající ke: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biodiversity</a:t>
                      </a:r>
                      <a:endParaRPr lang="cs-CZ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zvýšení kvality vody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zmírnění změny klimatu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zvýšení kvality půdy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zamezení marginalizaci</a:t>
                      </a:r>
                      <a:r>
                        <a:rPr lang="hu-HU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 opouštění půdy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1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endParaRPr lang="cs-CZ" sz="1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– značné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Neutrální vliv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– značné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– značné zlepšení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Zmírnění poklesu biologické rozmanitosti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Neutrální vliv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kvality vody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Down Arrow 7"/>
          <p:cNvSpPr/>
          <p:nvPr/>
        </p:nvSpPr>
        <p:spPr>
          <a:xfrm rot="21600000">
            <a:off x="8245140" y="1736812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Down Arrow 10"/>
          <p:cNvSpPr/>
          <p:nvPr/>
        </p:nvSpPr>
        <p:spPr>
          <a:xfrm rot="16200000">
            <a:off x="8274122" y="3126305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Down Arrow 11"/>
          <p:cNvSpPr/>
          <p:nvPr/>
        </p:nvSpPr>
        <p:spPr>
          <a:xfrm rot="13849774">
            <a:off x="8274122" y="2672301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Down Arrow 13"/>
          <p:cNvSpPr/>
          <p:nvPr/>
        </p:nvSpPr>
        <p:spPr>
          <a:xfrm rot="10800000">
            <a:off x="8251888" y="3342794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5" name="Down Arrow 14"/>
          <p:cNvSpPr/>
          <p:nvPr/>
        </p:nvSpPr>
        <p:spPr>
          <a:xfrm rot="10800000">
            <a:off x="8249214" y="3574123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6" name="Down Arrow 15"/>
          <p:cNvSpPr/>
          <p:nvPr/>
        </p:nvSpPr>
        <p:spPr>
          <a:xfrm rot="16200000">
            <a:off x="8283835" y="3913561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7" name="Down Arrow 16"/>
          <p:cNvSpPr/>
          <p:nvPr/>
        </p:nvSpPr>
        <p:spPr>
          <a:xfrm rot="13849774">
            <a:off x="8277694" y="4287445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Down Arrow 17"/>
          <p:cNvSpPr/>
          <p:nvPr/>
        </p:nvSpPr>
        <p:spPr>
          <a:xfrm rot="21600000">
            <a:off x="8250952" y="2096199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Down Arrow 18"/>
          <p:cNvSpPr/>
          <p:nvPr/>
        </p:nvSpPr>
        <p:spPr>
          <a:xfrm rot="10800000">
            <a:off x="8251888" y="2899496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19740" y="1591079"/>
            <a:ext cx="2804777" cy="3175594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</a:t>
            </a:r>
            <a:endParaRPr lang="cs-CZ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6" name="AutoShape 24"/>
          <p:cNvSpPr>
            <a:spLocks noChangeArrowheads="1"/>
          </p:cNvSpPr>
          <p:nvPr/>
        </p:nvSpPr>
        <p:spPr bwMode="auto">
          <a:xfrm>
            <a:off x="6054973" y="551460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5084" y="4835603"/>
            <a:ext cx="2737494" cy="94298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Chránit a zlepšovat životní prostředí a krajinu (lokálně)</a:t>
            </a:r>
            <a:endParaRPr lang="cs-CZ" sz="900" dirty="0"/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68716" y="180890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25" name="AutoShape 78"/>
          <p:cNvSpPr>
            <a:spLocks noChangeArrowheads="1"/>
          </p:cNvSpPr>
          <p:nvPr/>
        </p:nvSpPr>
        <p:spPr bwMode="auto">
          <a:xfrm>
            <a:off x="6048896" y="495833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80744" y="4132721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Zachování pracovních míst</a:t>
            </a:r>
            <a:endParaRPr lang="cs-CZ" sz="900" dirty="0"/>
          </a:p>
        </p:txBody>
      </p:sp>
      <p:sp>
        <p:nvSpPr>
          <p:cNvPr id="35" name="Rectangle 55"/>
          <p:cNvSpPr>
            <a:spLocks noChangeArrowheads="1"/>
          </p:cNvSpPr>
          <p:nvPr/>
        </p:nvSpPr>
        <p:spPr bwMode="auto">
          <a:xfrm>
            <a:off x="6275561" y="4831771"/>
            <a:ext cx="2736404" cy="39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Příspěvek ke zlepšení životního prostředí a krajiny</a:t>
            </a:r>
            <a:endParaRPr lang="cs-CZ" sz="900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6275561" y="5381069"/>
            <a:ext cx="2736404" cy="39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Vyšší riziko možného výskytu více / nových škůdců</a:t>
            </a:r>
            <a:endParaRPr lang="cs-CZ" sz="900" dirty="0"/>
          </a:p>
        </p:txBody>
      </p:sp>
      <p:sp>
        <p:nvSpPr>
          <p:cNvPr id="42" name="Rectangle 65"/>
          <p:cNvSpPr>
            <a:spLocks noChangeArrowheads="1"/>
          </p:cNvSpPr>
          <p:nvPr/>
        </p:nvSpPr>
        <p:spPr bwMode="auto">
          <a:xfrm>
            <a:off x="3247800" y="4848152"/>
            <a:ext cx="2736899" cy="94298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Vyloučení chemické ochrany rostlin; využití schválených biologických přípravků</a:t>
            </a:r>
            <a:endParaRPr lang="cs-CZ" sz="900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1628800"/>
            <a:ext cx="2736899" cy="2352913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Integrovat </a:t>
            </a:r>
            <a:r>
              <a:rPr lang="cs-CZ" sz="900" dirty="0" err="1" smtClean="0"/>
              <a:t>agroenvironmentální</a:t>
            </a:r>
            <a:r>
              <a:rPr lang="cs-CZ" sz="900" dirty="0" smtClean="0"/>
              <a:t> postupy v zemědělství (s finanční podporou na hektar)</a:t>
            </a:r>
            <a:endParaRPr lang="cs-CZ" sz="900" dirty="0"/>
          </a:p>
        </p:txBody>
      </p:sp>
      <p:sp>
        <p:nvSpPr>
          <p:cNvPr id="48" name="Rectangle 65"/>
          <p:cNvSpPr>
            <a:spLocks noChangeArrowheads="1"/>
          </p:cNvSpPr>
          <p:nvPr/>
        </p:nvSpPr>
        <p:spPr bwMode="auto">
          <a:xfrm>
            <a:off x="6274466" y="2448831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Zlepšení kvality půdy</a:t>
            </a:r>
            <a:endParaRPr lang="cs-CZ" sz="900" dirty="0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275561" y="1595126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Více udržitelné využívání zemědělské půdy</a:t>
            </a:r>
            <a:endParaRPr lang="cs-CZ" sz="900" dirty="0"/>
          </a:p>
        </p:txBody>
      </p:sp>
      <p:sp>
        <p:nvSpPr>
          <p:cNvPr id="51" name="Rectangle 65"/>
          <p:cNvSpPr>
            <a:spLocks noChangeArrowheads="1"/>
          </p:cNvSpPr>
          <p:nvPr/>
        </p:nvSpPr>
        <p:spPr bwMode="auto">
          <a:xfrm>
            <a:off x="3264058" y="2412903"/>
            <a:ext cx="2736899" cy="64785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defRPr/>
            </a:pPr>
            <a:r>
              <a:rPr lang="cs-CZ" sz="900" dirty="0"/>
              <a:t>Snížení používaní hnojiv</a:t>
            </a:r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66038" y="266224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4" name="AutoShape 62"/>
          <p:cNvSpPr>
            <a:spLocks noChangeArrowheads="1"/>
          </p:cNvSpPr>
          <p:nvPr/>
        </p:nvSpPr>
        <p:spPr bwMode="auto">
          <a:xfrm>
            <a:off x="6062590" y="353731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6" name="AutoShape 62"/>
          <p:cNvSpPr>
            <a:spLocks noChangeArrowheads="1"/>
          </p:cNvSpPr>
          <p:nvPr/>
        </p:nvSpPr>
        <p:spPr bwMode="auto">
          <a:xfrm>
            <a:off x="6066759" y="434928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15084" y="4102658"/>
            <a:ext cx="2737494" cy="612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Zvýšit kvalitu výrobků</a:t>
            </a:r>
            <a:endParaRPr lang="cs-CZ" sz="900" dirty="0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49991" y="1628799"/>
            <a:ext cx="2736899" cy="59802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Vyloučení chemické ochrany rostlin; využití schválených biologických přípravků</a:t>
            </a:r>
          </a:p>
        </p:txBody>
      </p:sp>
      <p:sp>
        <p:nvSpPr>
          <p:cNvPr id="69" name="AutoShape 24"/>
          <p:cNvSpPr>
            <a:spLocks noChangeArrowheads="1"/>
          </p:cNvSpPr>
          <p:nvPr/>
        </p:nvSpPr>
        <p:spPr bwMode="auto">
          <a:xfrm>
            <a:off x="3034889" y="524474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24535" y="1776251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2" name="AutoShape 75"/>
          <p:cNvSpPr>
            <a:spLocks noChangeArrowheads="1"/>
          </p:cNvSpPr>
          <p:nvPr/>
        </p:nvSpPr>
        <p:spPr bwMode="auto">
          <a:xfrm>
            <a:off x="3024535" y="434021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4" name="AutoShape 62"/>
          <p:cNvSpPr>
            <a:spLocks noChangeArrowheads="1"/>
          </p:cNvSpPr>
          <p:nvPr/>
        </p:nvSpPr>
        <p:spPr bwMode="auto">
          <a:xfrm>
            <a:off x="3024535" y="238894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7" name="AutoShape 62"/>
          <p:cNvSpPr>
            <a:spLocks noChangeArrowheads="1"/>
          </p:cNvSpPr>
          <p:nvPr/>
        </p:nvSpPr>
        <p:spPr bwMode="auto">
          <a:xfrm>
            <a:off x="3014405" y="304851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8" name="AutoShape 62"/>
          <p:cNvSpPr>
            <a:spLocks noChangeArrowheads="1"/>
          </p:cNvSpPr>
          <p:nvPr/>
        </p:nvSpPr>
        <p:spPr bwMode="auto">
          <a:xfrm>
            <a:off x="3014555" y="367848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38" name="Rectangle 65"/>
          <p:cNvSpPr>
            <a:spLocks noChangeArrowheads="1"/>
          </p:cNvSpPr>
          <p:nvPr/>
        </p:nvSpPr>
        <p:spPr bwMode="auto">
          <a:xfrm>
            <a:off x="3247801" y="4102658"/>
            <a:ext cx="2736899" cy="612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Nižší výnosy z hroznů s lepší kvalitou</a:t>
            </a:r>
            <a:endParaRPr lang="cs-CZ" sz="900" dirty="0"/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3247800" y="3284826"/>
            <a:ext cx="2736899" cy="64785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Předvídatelnost výnosů</a:t>
            </a:r>
            <a:endParaRPr lang="cs-CZ" sz="900" dirty="0"/>
          </a:p>
        </p:txBody>
      </p:sp>
      <p:sp>
        <p:nvSpPr>
          <p:cNvPr id="44" name="Rectangle 55"/>
          <p:cNvSpPr>
            <a:spLocks noChangeArrowheads="1"/>
          </p:cNvSpPr>
          <p:nvPr/>
        </p:nvSpPr>
        <p:spPr bwMode="auto">
          <a:xfrm>
            <a:off x="6280418" y="3307187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Vyvážený chod firmy s životaschopnou úrovní příjmů</a:t>
            </a:r>
            <a:endParaRPr lang="cs-CZ" sz="900" dirty="0"/>
          </a:p>
        </p:txBody>
      </p:sp>
    </p:spTree>
    <p:extLst>
      <p:ext uri="{BB962C8B-B14F-4D97-AF65-F5344CB8AC3E}">
        <p14:creationId xmlns:p14="http://schemas.microsoft.com/office/powerpoint/2010/main" val="292231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194147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Pozitivní zkušenost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429000"/>
            <a:ext cx="1584325" cy="2519734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</a:t>
            </a: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2852" y="1052737"/>
            <a:ext cx="1587" cy="2194148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429000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3717032"/>
            <a:ext cx="0" cy="2231702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1762100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hu-HU" sz="1050" dirty="0" smtClean="0"/>
              <a:t>Používání bilogických prostředků na ochranu rostlin a méně hnojiv (stalo by se možná i </a:t>
            </a:r>
            <a:r>
              <a:rPr lang="hu-HU" sz="1050" smtClean="0"/>
              <a:t>bez těchto plateb)</a:t>
            </a:r>
            <a:endParaRPr lang="hu-HU" sz="1050" dirty="0" smtClean="0"/>
          </a:p>
          <a:p>
            <a:pPr lvl="2">
              <a:lnSpc>
                <a:spcPct val="130000"/>
              </a:lnSpc>
            </a:pPr>
            <a:r>
              <a:rPr lang="hu-HU" sz="1050" dirty="0" smtClean="0"/>
              <a:t>Při neúrodě se pomocí jisté dotace na plochu snižuje ztráta</a:t>
            </a:r>
          </a:p>
          <a:p>
            <a:pPr lvl="2">
              <a:lnSpc>
                <a:spcPct val="130000"/>
              </a:lnSpc>
            </a:pPr>
            <a:r>
              <a:rPr lang="cs-CZ" sz="1050" dirty="0" smtClean="0"/>
              <a:t>Poskytnuté prostředky v rámci dotací snižují rozdíly mezi námi a dalšími státy (např. Rakouskem)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6" y="3861048"/>
            <a:ext cx="3096344" cy="2087686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/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dirty="0" smtClean="0">
                <a:cs typeface="Arial" pitchFamily="34" charset="0"/>
              </a:rPr>
              <a:t>Zvýšené náklady z důvodu používání biologických (méně účinných) prostředků na ochranu rostlin (nutnost provést postřik rostlin víckrát - vyšší náklady na postřik, naftu, pracovní síly, atd.)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dirty="0">
                <a:cs typeface="Arial" pitchFamily="34" charset="0"/>
              </a:rPr>
              <a:t>V</a:t>
            </a:r>
            <a:r>
              <a:rPr lang="cs-CZ" sz="1050" dirty="0" smtClean="0">
                <a:cs typeface="Arial" pitchFamily="34" charset="0"/>
              </a:rPr>
              <a:t> </a:t>
            </a:r>
            <a:r>
              <a:rPr lang="cs-CZ" sz="1050" dirty="0">
                <a:cs typeface="Arial" pitchFamily="34" charset="0"/>
              </a:rPr>
              <a:t>posledních letech se začali ve vinici objevovat škůdci, </a:t>
            </a:r>
            <a:r>
              <a:rPr lang="cs-CZ" sz="1050" dirty="0" smtClean="0">
                <a:cs typeface="Arial" pitchFamily="34" charset="0"/>
              </a:rPr>
              <a:t>kteří se </a:t>
            </a:r>
            <a:r>
              <a:rPr lang="cs-CZ" sz="1050" dirty="0">
                <a:cs typeface="Arial" pitchFamily="34" charset="0"/>
              </a:rPr>
              <a:t>zde nevyskytovali posledních 10 let. V posledním roce bylo při rašení zasaženo chorobou 40 % vinné </a:t>
            </a:r>
            <a:r>
              <a:rPr lang="cs-CZ" sz="1050" dirty="0" smtClean="0">
                <a:cs typeface="Arial" pitchFamily="34" charset="0"/>
              </a:rPr>
              <a:t>révy</a:t>
            </a:r>
            <a:endParaRPr lang="cs-CZ" sz="1050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313" y="1052734"/>
            <a:ext cx="3385436" cy="48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3" y="3846241"/>
            <a:ext cx="3792745" cy="1584176"/>
          </a:xfrm>
        </p:spPr>
        <p:txBody>
          <a:bodyPr anchor="b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© 2014 KPMG </a:t>
            </a:r>
            <a:r>
              <a:rPr lang="en-US" dirty="0" err="1"/>
              <a:t>Česká</a:t>
            </a:r>
            <a:r>
              <a:rPr lang="en-US" dirty="0"/>
              <a:t> </a:t>
            </a:r>
            <a:r>
              <a:rPr lang="en-US" dirty="0" err="1"/>
              <a:t>republika</a:t>
            </a:r>
            <a:r>
              <a:rPr lang="en-US" dirty="0"/>
              <a:t>, </a:t>
            </a:r>
            <a:r>
              <a:rPr lang="en-US" dirty="0" err="1"/>
              <a:t>s.r.o</a:t>
            </a:r>
            <a:r>
              <a:rPr lang="en-US" dirty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The KPMG name, logo and ‘cutting through complexity’ are registered trademarks or trademarks of KPMG International Cooperative (KPMG International).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13941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512345"/>
            <a:ext cx="1800225" cy="1512888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Vyloučení chemické ochrany rostlin; využití schválených biologických přípravků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Snížení používaní hnojiv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Nižší výnosy z hroznů s lepší kvalitou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Předvídatelnost výnosů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Možnost naspořit na menší investice (strojní zařízení)</a:t>
            </a:r>
            <a:endParaRPr lang="cs-CZ" sz="7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619437" y="5232921"/>
            <a:ext cx="215900" cy="21619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78916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1575" y="4148633"/>
            <a:ext cx="215900" cy="14446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816822" y="4801270"/>
            <a:ext cx="9366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b="1" dirty="0" smtClean="0"/>
              <a:t>Rok 2010 – 2013</a:t>
            </a:r>
          </a:p>
          <a:p>
            <a:pPr marL="85725" indent="-85725">
              <a:lnSpc>
                <a:spcPct val="130000"/>
              </a:lnSpc>
            </a:pPr>
            <a:endParaRPr lang="cs-CZ" sz="700" dirty="0" smtClean="0">
              <a:solidFill>
                <a:srgbClr val="FF0000"/>
              </a:solidFill>
            </a:endParaRPr>
          </a:p>
          <a:p>
            <a:pPr marL="92075" indent="-920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700" dirty="0" smtClean="0"/>
              <a:t>Žádost o podporu je podávána každý rok</a:t>
            </a:r>
          </a:p>
          <a:p>
            <a:pPr indent="1588">
              <a:lnSpc>
                <a:spcPct val="130000"/>
              </a:lnSpc>
            </a:pPr>
            <a:endParaRPr lang="cs-CZ" sz="700" dirty="0" smtClean="0">
              <a:solidFill>
                <a:srgbClr val="FF0000"/>
              </a:solidFill>
            </a:endParaRPr>
          </a:p>
          <a:p>
            <a:pPr indent="1588">
              <a:lnSpc>
                <a:spcPct val="130000"/>
              </a:lnSpc>
            </a:pPr>
            <a:endParaRPr lang="cs-CZ" sz="700" dirty="0" smtClean="0">
              <a:solidFill>
                <a:srgbClr val="FF0000"/>
              </a:solidFill>
            </a:endParaRPr>
          </a:p>
          <a:p>
            <a:pPr indent="1588">
              <a:lnSpc>
                <a:spcPct val="130000"/>
              </a:lnSpc>
            </a:pPr>
            <a:endParaRPr lang="cs-CZ" sz="700" dirty="0">
              <a:solidFill>
                <a:srgbClr val="FF0000"/>
              </a:solidFill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21422" y="4801270"/>
            <a:ext cx="1079203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700" b="1" dirty="0" smtClean="0"/>
              <a:t>Podpora z PRV</a:t>
            </a:r>
          </a:p>
          <a:p>
            <a:pPr>
              <a:lnSpc>
                <a:spcPct val="150000"/>
              </a:lnSpc>
            </a:pPr>
            <a:r>
              <a:rPr lang="cs-CZ" sz="700" dirty="0" smtClean="0"/>
              <a:t>(platba na plochu)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2 766 tis. Kč (2010)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2 495 tis. Kč (2011)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1 870 tis. Kč (2012)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   286 tis. Kč (2013)</a:t>
            </a:r>
          </a:p>
          <a:p>
            <a:pPr marL="85725" indent="-85725">
              <a:lnSpc>
                <a:spcPct val="150000"/>
              </a:lnSpc>
            </a:pPr>
            <a:endParaRPr lang="cs-CZ" sz="700" dirty="0" smtClean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040785" y="4801270"/>
            <a:ext cx="18002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Integrovaná </a:t>
            </a:r>
            <a:r>
              <a:rPr lang="cs-CZ" sz="700" dirty="0"/>
              <a:t>produkce </a:t>
            </a:r>
            <a:r>
              <a:rPr lang="cs-CZ" sz="700" dirty="0" smtClean="0"/>
              <a:t>vinné révy (22 </a:t>
            </a:r>
            <a:r>
              <a:rPr lang="cs-CZ" sz="700" dirty="0"/>
              <a:t>hektarů v rámci </a:t>
            </a:r>
            <a:r>
              <a:rPr lang="cs-CZ" sz="700" dirty="0" err="1" smtClean="0"/>
              <a:t>Agroenvironmentálního</a:t>
            </a:r>
            <a:r>
              <a:rPr lang="cs-CZ" sz="700" dirty="0" smtClean="0"/>
              <a:t> opatření)</a:t>
            </a:r>
            <a:endParaRPr lang="cs-CZ" sz="700" dirty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Výroba </a:t>
            </a:r>
            <a:r>
              <a:rPr lang="cs-CZ" sz="700" dirty="0" smtClean="0"/>
              <a:t>vína (přibližně 8 </a:t>
            </a:r>
            <a:r>
              <a:rPr lang="cs-CZ" sz="700" dirty="0"/>
              <a:t>milionů lahví / rok</a:t>
            </a:r>
            <a:r>
              <a:rPr lang="cs-CZ" sz="700" dirty="0" smtClean="0"/>
              <a:t>)</a:t>
            </a:r>
            <a:endParaRPr lang="cs-CZ" sz="700" dirty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585370"/>
            <a:ext cx="1079204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Výplata plateb v letech</a:t>
            </a: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816822" y="4585370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Realizace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040785" y="4585370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80804"/>
            <a:ext cx="1800225" cy="1313229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Vyvážený chod firmy s životaschopnou úrovní příjmů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Zachování pracovních míst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Více udržitelné využívání zemědělské půdy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Příspěvek ke zlepšení životního prostředí a krajiny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Zlepšení kvality půdy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Vyšší riziko možného výskytu více / nových škůdců</a:t>
            </a:r>
            <a:endParaRPr lang="cs-CZ" sz="700" dirty="0"/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564904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7" y="4321089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cs-CZ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18859418"/>
              </p:ext>
            </p:extLst>
          </p:nvPr>
        </p:nvGraphicFramePr>
        <p:xfrm>
          <a:off x="2952553" y="1139258"/>
          <a:ext cx="3357613" cy="112972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357613"/>
              </a:tblGrid>
              <a:tr h="29366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lang="hu-HU" sz="800" dirty="0" smtClean="0"/>
                        <a:t>Agroenvironmentální opatření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(214 – II.1.3)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hu-HU" sz="800" dirty="0" smtClean="0"/>
                        <a:t>Vinařství Mutěnice s.r.o.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2014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69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obrat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397 mil. Kč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624941"/>
            <a:ext cx="1800225" cy="1474635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Nižší výnos z hroznů v důsledku plnění podmínek </a:t>
            </a:r>
            <a:r>
              <a:rPr lang="cs-CZ" sz="700" dirty="0" err="1" smtClean="0"/>
              <a:t>agroenvironmentálního</a:t>
            </a:r>
            <a:r>
              <a:rPr lang="cs-CZ" sz="700" dirty="0" smtClean="0"/>
              <a:t> zemědělství (např. omezení z hlediska prostředků, které mohou být použity na ochranu rostlin)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Potřeba finanční podpory na krytí ztrát spojených s omezeným využitím půdy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Zvýšené náklady na pracovní sílu způsobené menším používáním strojů v souvislosti s uplatňovanými agrotechnickými opatřeními</a:t>
            </a:r>
            <a:endParaRPr lang="cs-CZ" sz="700" dirty="0"/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3" y="4099576"/>
            <a:ext cx="215900" cy="180000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409041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512344"/>
            <a:ext cx="1800225" cy="500831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Udržitelné využití zemědělské půdy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 životního prostředí a krajiny</a:t>
            </a: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013176"/>
            <a:ext cx="1800225" cy="1012057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Integrovat </a:t>
            </a:r>
            <a:r>
              <a:rPr lang="cs-CZ" sz="700" dirty="0" err="1" smtClean="0"/>
              <a:t>agroenvironmentální</a:t>
            </a:r>
            <a:r>
              <a:rPr lang="cs-CZ" sz="700" dirty="0" smtClean="0"/>
              <a:t> postupy v zemědělství (s finanční podporou na hektar)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Zvýšit kvalitu výrobků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Chránit a zlepšovat životní prostředí a krajinu (lokálně)</a:t>
            </a:r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2" y="4296445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cs-CZ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1814172" y="1019876"/>
            <a:ext cx="1135236" cy="1128824"/>
          </a:xfrm>
          <a:prstGeom prst="bentConnector4">
            <a:avLst>
              <a:gd name="adj1" fmla="val 99845"/>
              <a:gd name="adj2" fmla="val 51595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781374" y="2079898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Mutěnice</a:t>
            </a:r>
            <a:endParaRPr lang="cs-CZ" sz="9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553" y="2492896"/>
            <a:ext cx="3456384" cy="1879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128" y="1047800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hu-HU" sz="1050" b="1" dirty="0" err="1"/>
              <a:t>Vinařství</a:t>
            </a:r>
            <a:r>
              <a:rPr lang="hu-HU" sz="1050" b="1" dirty="0"/>
              <a:t> </a:t>
            </a:r>
            <a:r>
              <a:rPr lang="hu-HU" sz="1050" b="1" dirty="0" err="1"/>
              <a:t>Mutěnice</a:t>
            </a:r>
            <a:r>
              <a:rPr lang="hu-HU" sz="1050" b="1" dirty="0"/>
              <a:t> </a:t>
            </a:r>
            <a:r>
              <a:rPr lang="hu-HU" sz="1050" b="1" dirty="0" err="1"/>
              <a:t>s.r.o</a:t>
            </a:r>
            <a:r>
              <a:rPr lang="hu-HU" sz="1050" b="1" dirty="0" smtClean="0"/>
              <a:t>.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Lokalita</a:t>
            </a:r>
            <a:r>
              <a:rPr lang="en-GB" sz="1000" b="1" dirty="0" smtClean="0"/>
              <a:t/>
            </a:r>
            <a:br>
              <a:rPr lang="en-GB" sz="1000" b="1" dirty="0" smtClean="0"/>
            </a:br>
            <a:r>
              <a:rPr lang="hu-HU" sz="1000" dirty="0" err="1" smtClean="0"/>
              <a:t>Mutěnice</a:t>
            </a:r>
            <a:endParaRPr lang="hu-HU" sz="100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Počet zaměstnanců</a:t>
            </a:r>
            <a:r>
              <a:rPr lang="en-GB" sz="1000" b="1" dirty="0" smtClean="0"/>
              <a:t> (</a:t>
            </a:r>
            <a:r>
              <a:rPr lang="hu-HU" sz="1000" b="1" dirty="0" smtClean="0"/>
              <a:t>2014</a:t>
            </a:r>
            <a:r>
              <a:rPr lang="en-GB" sz="1000" b="1" dirty="0" smtClean="0"/>
              <a:t>)</a:t>
            </a:r>
            <a:br>
              <a:rPr lang="en-GB" sz="1000" b="1" dirty="0" smtClean="0"/>
            </a:br>
            <a:r>
              <a:rPr lang="en-GB" sz="1000" dirty="0" smtClean="0"/>
              <a:t> </a:t>
            </a:r>
            <a:r>
              <a:rPr lang="cs-CZ" sz="1000" dirty="0" smtClean="0"/>
              <a:t>69</a:t>
            </a:r>
            <a:endParaRPr lang="en-GB" sz="100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defRPr/>
            </a:pPr>
            <a:r>
              <a:rPr lang="cs-CZ" sz="1000" b="1" dirty="0" smtClean="0"/>
              <a:t>Obrat </a:t>
            </a:r>
            <a:r>
              <a:rPr lang="en-GB" sz="1000" b="1" dirty="0" smtClean="0"/>
              <a:t>(</a:t>
            </a:r>
            <a:r>
              <a:rPr lang="cs-CZ" sz="1000" b="1" dirty="0" smtClean="0"/>
              <a:t>2013</a:t>
            </a:r>
            <a:r>
              <a:rPr lang="en-GB" sz="1000" b="1" dirty="0" smtClean="0"/>
              <a:t>)</a:t>
            </a:r>
            <a:br>
              <a:rPr lang="en-GB" sz="1000" b="1" dirty="0" smtClean="0"/>
            </a:br>
            <a:r>
              <a:rPr lang="cs-CZ" sz="1000" dirty="0" smtClean="0"/>
              <a:t>397 milionů</a:t>
            </a:r>
            <a:r>
              <a:rPr lang="en-GB" sz="1000" dirty="0" smtClean="0"/>
              <a:t> </a:t>
            </a:r>
            <a:r>
              <a:rPr lang="en-GB" sz="1000" dirty="0"/>
              <a:t>Kč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en-GB" sz="1000" dirty="0" smtClean="0"/>
              <a:t> </a:t>
            </a:r>
            <a:r>
              <a:rPr lang="cs-CZ" sz="1000" b="1" dirty="0" smtClean="0"/>
              <a:t>Hlavní aktivity</a:t>
            </a:r>
            <a:endParaRPr lang="en-GB" sz="1000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hu-HU" sz="1000" dirty="0" smtClean="0"/>
              <a:t>Výroba vína</a:t>
            </a:r>
            <a:endParaRPr lang="en-GB" sz="100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Hlavní produkty</a:t>
            </a:r>
            <a:endParaRPr lang="en-GB" sz="1000" b="1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hu-HU" sz="1000" dirty="0" smtClean="0"/>
              <a:t>Víno</a:t>
            </a:r>
          </a:p>
          <a:p>
            <a:pPr marL="360363" lvl="1" indent="-179388" defTabSz="571500" eaLnBrk="0" hangingPunct="0">
              <a:lnSpc>
                <a:spcPct val="125000"/>
              </a:lnSpc>
              <a:buSzPct val="85000"/>
              <a:buFont typeface="Arial" panose="020B0604020202020204" pitchFamily="34" charset="0"/>
              <a:buChar char="−"/>
              <a:tabLst>
                <a:tab pos="179388" algn="l"/>
              </a:tabLst>
              <a:defRPr/>
            </a:pPr>
            <a:r>
              <a:rPr lang="hu-HU" sz="1000" dirty="0" smtClean="0"/>
              <a:t>lahvové,</a:t>
            </a:r>
          </a:p>
          <a:p>
            <a:pPr marL="360363" lvl="1" indent="-179388" defTabSz="571500" eaLnBrk="0" hangingPunct="0">
              <a:lnSpc>
                <a:spcPct val="125000"/>
              </a:lnSpc>
              <a:buSzPct val="85000"/>
              <a:buFont typeface="Arial" panose="020B0604020202020204" pitchFamily="34" charset="0"/>
              <a:buChar char="−"/>
              <a:tabLst>
                <a:tab pos="179388" algn="l"/>
              </a:tabLst>
              <a:defRPr/>
            </a:pPr>
            <a:r>
              <a:rPr lang="hu-HU" sz="1000" dirty="0" smtClean="0"/>
              <a:t>sudové,</a:t>
            </a:r>
          </a:p>
          <a:p>
            <a:pPr marL="360363" lvl="1" indent="-179388" defTabSz="571500" eaLnBrk="0" hangingPunct="0">
              <a:lnSpc>
                <a:spcPct val="125000"/>
              </a:lnSpc>
              <a:buSzPct val="85000"/>
              <a:buFont typeface="Arial" panose="020B0604020202020204" pitchFamily="34" charset="0"/>
              <a:buChar char="−"/>
              <a:tabLst>
                <a:tab pos="179388" algn="l"/>
              </a:tabLst>
              <a:defRPr/>
            </a:pPr>
            <a:r>
              <a:rPr lang="hu-HU" sz="1000" dirty="0" smtClean="0"/>
              <a:t>tetra-pack,</a:t>
            </a:r>
          </a:p>
          <a:p>
            <a:pPr marL="360363" lvl="1" indent="-179388" defTabSz="571500" eaLnBrk="0" hangingPunct="0">
              <a:lnSpc>
                <a:spcPct val="125000"/>
              </a:lnSpc>
              <a:buSzPct val="85000"/>
              <a:buFont typeface="Arial" panose="020B0604020202020204" pitchFamily="34" charset="0"/>
              <a:buChar char="−"/>
              <a:tabLst>
                <a:tab pos="179388" algn="l"/>
              </a:tabLst>
              <a:defRPr/>
            </a:pPr>
            <a:r>
              <a:rPr lang="hu-HU" sz="1000" dirty="0" smtClean="0"/>
              <a:t>PET.</a:t>
            </a:r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Mutěnice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208781"/>
            <a:ext cx="3456384" cy="244827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dirty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dirty="0"/>
              <a:t>Z</a:t>
            </a:r>
            <a:r>
              <a:rPr lang="cs-CZ" dirty="0" smtClean="0"/>
              <a:t>aložena v roce 1997 </a:t>
            </a:r>
            <a:r>
              <a:rPr lang="cs-CZ" dirty="0"/>
              <a:t>pod názvem HUNGARIA VÍNO s.r.o</a:t>
            </a:r>
            <a:r>
              <a:rPr lang="cs-CZ" dirty="0" smtClean="0"/>
              <a:t>.</a:t>
            </a:r>
          </a:p>
          <a:p>
            <a:pPr lvl="2">
              <a:spcBef>
                <a:spcPts val="300"/>
              </a:spcBef>
            </a:pPr>
            <a:r>
              <a:rPr lang="cs-CZ" dirty="0"/>
              <a:t>V</a:t>
            </a:r>
            <a:r>
              <a:rPr lang="cs-CZ" dirty="0" smtClean="0"/>
              <a:t> </a:t>
            </a:r>
            <a:r>
              <a:rPr lang="cs-CZ" dirty="0"/>
              <a:t>roce 2001 došlo k přejmenování na nynější název Vinařství Mutěnice, s.r.o</a:t>
            </a:r>
            <a:r>
              <a:rPr lang="cs-CZ" dirty="0" smtClean="0"/>
              <a:t>.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Významný vzrůst tržeb a zaměstnanců</a:t>
            </a:r>
            <a:endParaRPr lang="cs-CZ" dirty="0"/>
          </a:p>
          <a:p>
            <a:pPr lvl="2">
              <a:spcBef>
                <a:spcPts val="300"/>
              </a:spcBef>
            </a:pPr>
            <a:endParaRPr lang="cs-CZ" dirty="0"/>
          </a:p>
          <a:p>
            <a:pPr>
              <a:spcBef>
                <a:spcPts val="300"/>
              </a:spcBef>
            </a:pPr>
            <a:r>
              <a:rPr lang="cs-CZ" dirty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roce 2012 do společnosti vstoupil investor </a:t>
            </a:r>
            <a:r>
              <a:rPr lang="cs-CZ" dirty="0"/>
              <a:t>TOTAL IMPORT s.r.o</a:t>
            </a:r>
            <a:r>
              <a:rPr lang="cs-CZ" dirty="0" smtClean="0"/>
              <a:t>. a započala restrukturalizace celé firmy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Snížení počtu zaměstnanců, zbavení se značné části vinic ( v roce 2010 - 208 ha x v roce 2013 už jen 22 ha)</a:t>
            </a:r>
            <a:endParaRPr lang="cs-CZ" dirty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88856" y="1412776"/>
            <a:ext cx="3456384" cy="44644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spcBef>
                <a:spcPts val="300"/>
              </a:spcBef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Konkurence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Templářské sklepy</a:t>
            </a:r>
            <a:r>
              <a:rPr lang="hu-HU" sz="1100" dirty="0">
                <a:cs typeface="Arial" pitchFamily="34" charset="0"/>
              </a:rPr>
              <a:t>, Znovín Znojmo </a:t>
            </a:r>
            <a:r>
              <a:rPr lang="hu-HU" sz="1100" dirty="0" smtClean="0">
                <a:cs typeface="Arial" pitchFamily="34" charset="0"/>
              </a:rPr>
              <a:t>a.s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Vína z Itálie a Španělska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en-GB" sz="1100" dirty="0"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Hlavní dodavatelé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Část vína je dovážena v cisternách z Itálie a Španělska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Čeští dodavatelé – lahve, tetrapaky, technika, auta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hu-HU" sz="1100" dirty="0"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Hlavní odběratelé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90 % velké obchodní řetězce (např. MAKRO, Tesco, Billa, Penny Market, atd.)</a:t>
            </a:r>
            <a:r>
              <a:rPr lang="cs-CZ" sz="1100" dirty="0">
                <a:cs typeface="Arial" pitchFamily="34" charset="0"/>
              </a:rPr>
              <a:t>, 10 % zbytek (</a:t>
            </a:r>
            <a:r>
              <a:rPr lang="cs-CZ" sz="1100" dirty="0" smtClean="0">
                <a:cs typeface="Arial" pitchFamily="34" charset="0"/>
              </a:rPr>
              <a:t>např. vinotéky, vinařské podniky, </a:t>
            </a:r>
            <a:r>
              <a:rPr lang="cs-CZ" sz="1100" dirty="0" err="1" smtClean="0">
                <a:cs typeface="Arial" pitchFamily="34" charset="0"/>
              </a:rPr>
              <a:t>gastro</a:t>
            </a:r>
            <a:r>
              <a:rPr lang="cs-CZ" sz="1100" dirty="0" smtClean="0">
                <a:cs typeface="Arial" pitchFamily="34" charset="0"/>
              </a:rPr>
              <a:t>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Vývoz vína na Slovensko</a:t>
            </a:r>
            <a:endParaRPr lang="hu-HU" sz="1100" dirty="0" smtClean="0"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hu-HU" sz="1100" b="1" dirty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r>
              <a:rPr lang="hu-HU" sz="1100" b="1" dirty="0">
                <a:solidFill>
                  <a:srgbClr val="00338D"/>
                </a:solidFill>
                <a:cs typeface="Arial" pitchFamily="34" charset="0"/>
              </a:rPr>
              <a:t>Ostatní</a:t>
            </a:r>
          </a:p>
          <a:p>
            <a:pPr marL="177800" marR="0" lvl="2" indent="-17780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cs typeface="Arial" pitchFamily="34" charset="0"/>
              </a:rPr>
              <a:t>Po finanční krizi šly ceny  vína dolů, příčina spočívá spíše ve špatné úrodě vína v celé Evropě</a:t>
            </a:r>
          </a:p>
          <a:p>
            <a:pPr marL="177800" marR="0" lvl="2" indent="-17780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dirty="0">
              <a:solidFill>
                <a:srgbClr val="FF0000"/>
              </a:solidFill>
              <a:cs typeface="Arial" pitchFamily="34" charset="0"/>
            </a:endParaRPr>
          </a:p>
        </p:txBody>
      </p:sp>
      <p:cxnSp>
        <p:nvCxnSpPr>
          <p:cNvPr id="14" name="Shape 69"/>
          <p:cNvCxnSpPr>
            <a:stCxn id="13" idx="0"/>
            <a:endCxn id="9" idx="1"/>
          </p:cNvCxnSpPr>
          <p:nvPr/>
        </p:nvCxnSpPr>
        <p:spPr>
          <a:xfrm rot="5400000" flipH="1" flipV="1">
            <a:off x="4298206" y="1354286"/>
            <a:ext cx="1589124" cy="1192176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442680" y="2744936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Základní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2"/>
            <a:endParaRPr lang="hu-HU" dirty="0" smtClean="0"/>
          </a:p>
          <a:p>
            <a:pPr lvl="2"/>
            <a:r>
              <a:rPr lang="cs-CZ" dirty="0"/>
              <a:t>Ztráty konkrétně plynou např. </a:t>
            </a:r>
            <a:r>
              <a:rPr lang="cs-CZ" dirty="0" smtClean="0"/>
              <a:t>z nepoužívání chemických prostředků na ochranu rostlin a používání pouze povolených biologických prostředků na ochranu rostlin, </a:t>
            </a:r>
            <a:r>
              <a:rPr lang="cs-CZ" dirty="0"/>
              <a:t>z předepsané intenzity </a:t>
            </a:r>
            <a:r>
              <a:rPr lang="cs-CZ" dirty="0" smtClean="0"/>
              <a:t>integrované produkce, </a:t>
            </a:r>
            <a:r>
              <a:rPr lang="cs-CZ" dirty="0"/>
              <a:t>atd.</a:t>
            </a:r>
            <a:endParaRPr lang="hu-HU" dirty="0" smtClean="0"/>
          </a:p>
          <a:p>
            <a:pPr marL="0" lvl="2" indent="0">
              <a:buNone/>
            </a:pPr>
            <a:endParaRPr lang="cs-CZ" dirty="0"/>
          </a:p>
          <a:p>
            <a:pPr marL="0" lvl="2" indent="0">
              <a:buNone/>
            </a:pPr>
            <a:endParaRPr lang="cs-CZ" dirty="0" smtClean="0"/>
          </a:p>
          <a:p>
            <a:pPr lvl="2"/>
            <a:endParaRPr lang="hu-HU" sz="600" dirty="0" smtClean="0"/>
          </a:p>
          <a:p>
            <a:pPr lvl="2"/>
            <a:r>
              <a:rPr lang="hu-HU" dirty="0"/>
              <a:t>Finanční kompenzace za ztráty související se vstupem do integrované produkce vinné révy</a:t>
            </a:r>
          </a:p>
          <a:p>
            <a:pPr lvl="2"/>
            <a:r>
              <a:rPr lang="hu-HU" dirty="0" smtClean="0"/>
              <a:t>Pravidelné </a:t>
            </a:r>
            <a:r>
              <a:rPr lang="hu-HU" dirty="0"/>
              <a:t>získávání dopředu známé výše finančních prostředků</a:t>
            </a:r>
            <a:endParaRPr lang="en-GB" dirty="0"/>
          </a:p>
          <a:p>
            <a:pPr lvl="2"/>
            <a:r>
              <a:rPr lang="cs-CZ" dirty="0"/>
              <a:t>Získání prostředků na financování </a:t>
            </a:r>
            <a:r>
              <a:rPr lang="cs-CZ" dirty="0" smtClean="0"/>
              <a:t>oprav </a:t>
            </a:r>
            <a:r>
              <a:rPr lang="cs-CZ" dirty="0"/>
              <a:t>a investic do nových strojů</a:t>
            </a:r>
          </a:p>
          <a:p>
            <a:pPr lvl="2"/>
            <a:endParaRPr lang="en-GB" dirty="0"/>
          </a:p>
          <a:p>
            <a:pPr lvl="2"/>
            <a:r>
              <a:rPr lang="cs-CZ" dirty="0" smtClean="0"/>
              <a:t>Zvýšené </a:t>
            </a:r>
            <a:r>
              <a:rPr lang="cs-CZ" dirty="0"/>
              <a:t>náklady na pracovní sílu způsobené menším používáním strojů v souvislosti s uplatňovanými agrotechnickými </a:t>
            </a:r>
            <a:r>
              <a:rPr lang="cs-CZ" dirty="0" smtClean="0"/>
              <a:t>opatřeními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63334" y="1052736"/>
            <a:ext cx="1690151" cy="30963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Nižší výnos z hroznů v důsledku použití pouze povolených biologických prostředků na ochranu rostlin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2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Potřeba finanční podpory na krytí ztrát spojených s omezeným využitím půdy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2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Zvýšené náklady na pracovní sílu 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216248" y="2204864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216248" y="3140968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1"/>
            <a:ext cx="6583482" cy="1127275"/>
          </a:xfrm>
        </p:spPr>
        <p:txBody>
          <a:bodyPr>
            <a:normAutofit/>
          </a:bodyPr>
          <a:lstStyle/>
          <a:p>
            <a:r>
              <a:rPr lang="cs-CZ" dirty="0" smtClean="0"/>
              <a:t>Udržitelné využití zemědělské půdy</a:t>
            </a:r>
          </a:p>
          <a:p>
            <a:pPr lvl="2">
              <a:defRPr/>
            </a:pPr>
            <a:r>
              <a:rPr lang="cs-CZ" dirty="0" smtClean="0"/>
              <a:t>Dodržování pravidel integrované produkce vinné révy</a:t>
            </a:r>
          </a:p>
          <a:p>
            <a:r>
              <a:rPr lang="cs-CZ" dirty="0" smtClean="0"/>
              <a:t>Zlepšení životního prostředí a krajiny</a:t>
            </a:r>
          </a:p>
          <a:p>
            <a:pPr lvl="2">
              <a:defRPr/>
            </a:pPr>
            <a:r>
              <a:rPr lang="cs-CZ" dirty="0" smtClean="0"/>
              <a:t>Využívání pouze certifikovaných biologických prostředků na </a:t>
            </a:r>
            <a:r>
              <a:rPr lang="cs-CZ" dirty="0"/>
              <a:t>ochranu rostlin, </a:t>
            </a:r>
            <a:r>
              <a:rPr lang="cs-CZ" dirty="0" smtClean="0"/>
              <a:t>menší </a:t>
            </a:r>
            <a:r>
              <a:rPr lang="cs-CZ" dirty="0"/>
              <a:t>spotřeba hnojiv</a:t>
            </a:r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2828798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Rozvojové cíle opatření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3284984"/>
            <a:ext cx="6583482" cy="2808312"/>
          </a:xfrm>
          <a:prstGeom prst="rect">
            <a:avLst/>
          </a:prstGeom>
        </p:spPr>
        <p:txBody>
          <a:bodyPr vert="horz" lIns="0" tIns="0" rIns="0" bIns="0" rtlCol="0">
            <a:normAutofit lnSpcReduction="10000"/>
          </a:bodyPr>
          <a:lstStyle/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Integrovat </a:t>
            </a:r>
            <a:r>
              <a:rPr lang="cs-CZ" sz="1100" b="1" dirty="0" err="1" smtClean="0">
                <a:solidFill>
                  <a:srgbClr val="00338D"/>
                </a:solidFill>
                <a:cs typeface="Arial" pitchFamily="34" charset="0"/>
              </a:rPr>
              <a:t>agroenvironmentální</a:t>
            </a: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 postupy v zemědělství (s finanční podporou na hektar)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Pravidelné finanční kompenzace za ztráty související se vstupem do integrované produkce vinné révy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Zvýšit kvalitu výrobků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Prostřednictvím používání pouze certifikovaných biologických prostředků na ochranu rostlin produkované hrozny mají vyšší kvalitu (produkce kvalitních surovin zabezpečuje nejvyšší požadavky na bezpečnost potravin)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Chránit a zlepšovat životní prostředí a krajinu (lokálně)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Dodržováním všech podmínek týkajících se integrované produkce vinné révy by mělo dojít ke zlepšení životního prostředí a krajiny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Zatraktivnit danou lokalitu pro turisty</a:t>
            </a: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7" y="1484784"/>
            <a:ext cx="2088000" cy="50405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Využití zemědělské půdy konvenčním způsobem</a:t>
            </a:r>
            <a:endParaRPr lang="cs-CZ" sz="1000" b="1" dirty="0"/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216248" y="2060848"/>
            <a:ext cx="2088000" cy="50405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Zhoršování kvality půdy</a:t>
            </a:r>
            <a:endParaRPr lang="cs-CZ" sz="1000" b="1" dirty="0"/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209755" y="4941683"/>
            <a:ext cx="2088232" cy="1033515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Potřeba finanční podpory na krytí ztrát spojených s omezeným využitím půdy</a:t>
            </a:r>
            <a:endParaRPr lang="cs-CZ" sz="1000" b="1" dirty="0"/>
          </a:p>
        </p:txBody>
      </p:sp>
      <p:sp>
        <p:nvSpPr>
          <p:cNvPr id="20" name="AutoShape 47"/>
          <p:cNvSpPr>
            <a:spLocks noChangeArrowheads="1"/>
          </p:cNvSpPr>
          <p:nvPr/>
        </p:nvSpPr>
        <p:spPr bwMode="auto">
          <a:xfrm>
            <a:off x="216248" y="3187573"/>
            <a:ext cx="2088232" cy="1033515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/>
              <a:t>Nižší výnos z hroznů v důsledku použití pouze povolených biologických prostředků na ochranu rostlin</a:t>
            </a:r>
          </a:p>
        </p:txBody>
      </p:sp>
      <p:sp>
        <p:nvSpPr>
          <p:cNvPr id="21" name="AutoShape 47"/>
          <p:cNvSpPr>
            <a:spLocks noChangeArrowheads="1"/>
          </p:cNvSpPr>
          <p:nvPr/>
        </p:nvSpPr>
        <p:spPr bwMode="auto">
          <a:xfrm>
            <a:off x="216247" y="4319014"/>
            <a:ext cx="2088232" cy="524743"/>
          </a:xfrm>
          <a:prstGeom prst="homePlate">
            <a:avLst>
              <a:gd name="adj" fmla="val 4764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Zvýšené náklady na pracovní sílu</a:t>
            </a:r>
            <a:endParaRPr lang="cs-CZ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podávání žádostí o platbu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>
              <a:lnSpc>
                <a:spcPct val="150000"/>
              </a:lnSpc>
            </a:pPr>
            <a:r>
              <a:rPr lang="cs-CZ" sz="1100" b="1" dirty="0" smtClean="0"/>
              <a:t>Podpora z PRV</a:t>
            </a:r>
          </a:p>
          <a:p>
            <a:pPr>
              <a:lnSpc>
                <a:spcPct val="150000"/>
              </a:lnSpc>
            </a:pPr>
            <a:r>
              <a:rPr lang="cs-CZ" sz="1100" dirty="0" smtClean="0"/>
              <a:t>(platba na plochu)</a:t>
            </a:r>
          </a:p>
          <a:p>
            <a:pPr>
              <a:lnSpc>
                <a:spcPct val="150000"/>
              </a:lnSpc>
            </a:pPr>
            <a:endParaRPr lang="cs-CZ" sz="1100" dirty="0" smtClean="0"/>
          </a:p>
          <a:p>
            <a:pPr marL="85725" indent="-85725">
              <a:lnSpc>
                <a:spcPct val="150000"/>
              </a:lnSpc>
            </a:pPr>
            <a:r>
              <a:rPr lang="cs-CZ" sz="1100" dirty="0" smtClean="0"/>
              <a:t>2 766 tis. Kč (2010)</a:t>
            </a:r>
          </a:p>
          <a:p>
            <a:pPr marL="85725" indent="-85725">
              <a:lnSpc>
                <a:spcPct val="150000"/>
              </a:lnSpc>
            </a:pPr>
            <a:r>
              <a:rPr lang="cs-CZ" sz="1100" dirty="0" smtClean="0"/>
              <a:t>2 495 tis. Kč (2011)</a:t>
            </a:r>
          </a:p>
          <a:p>
            <a:pPr marL="85725" indent="-85725">
              <a:lnSpc>
                <a:spcPct val="150000"/>
              </a:lnSpc>
            </a:pPr>
            <a:r>
              <a:rPr lang="cs-CZ" sz="1100" dirty="0" smtClean="0"/>
              <a:t>1 870 tis. Kč (2012)</a:t>
            </a:r>
          </a:p>
          <a:p>
            <a:pPr marL="85725" indent="-85725">
              <a:lnSpc>
                <a:spcPct val="150000"/>
              </a:lnSpc>
            </a:pPr>
            <a:r>
              <a:rPr lang="cs-CZ" sz="1100" dirty="0" smtClean="0"/>
              <a:t>   286 tis. Kč (2013)</a:t>
            </a:r>
            <a:endParaRPr lang="cs-CZ" sz="1100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924944"/>
            <a:ext cx="7159546" cy="3024336"/>
          </a:xfrm>
        </p:spPr>
        <p:txBody>
          <a:bodyPr>
            <a:normAutofit/>
          </a:bodyPr>
          <a:lstStyle/>
          <a:p>
            <a:r>
              <a:rPr lang="cs-CZ" dirty="0" smtClean="0"/>
              <a:t>Žádost o platbu</a:t>
            </a:r>
          </a:p>
          <a:p>
            <a:pPr lvl="2"/>
            <a:r>
              <a:rPr lang="cs-CZ" dirty="0" smtClean="0"/>
              <a:t>Žádost o platbu podává příjemce každoročně</a:t>
            </a:r>
          </a:p>
          <a:p>
            <a:pPr lvl="2">
              <a:spcAft>
                <a:spcPts val="800"/>
              </a:spcAft>
            </a:pPr>
            <a:r>
              <a:rPr lang="cs-CZ" dirty="0" smtClean="0"/>
              <a:t>O první platbu bylo žádáno v roce 2010</a:t>
            </a:r>
          </a:p>
          <a:p>
            <a:pPr lvl="2"/>
            <a:r>
              <a:rPr lang="cs-CZ" dirty="0" smtClean="0"/>
              <a:t>Příjemce žádá v rámci opatření II.1.3 (214) </a:t>
            </a:r>
            <a:r>
              <a:rPr lang="cs-CZ" dirty="0" err="1" smtClean="0"/>
              <a:t>Agroenvironmentální</a:t>
            </a:r>
            <a:r>
              <a:rPr lang="cs-CZ" dirty="0" smtClean="0"/>
              <a:t> opatření, </a:t>
            </a:r>
            <a:r>
              <a:rPr lang="cs-CZ" dirty="0" err="1" smtClean="0"/>
              <a:t>Podopatření</a:t>
            </a:r>
            <a:r>
              <a:rPr lang="cs-CZ" dirty="0" smtClean="0"/>
              <a:t> postupy šetrné k životnímu prostředí (II.1.3.1.), Titul integrovaná produkce (II.1.3.1.2), Management integrovaná produkce révy vinné (II.1.3.1.2.2)</a:t>
            </a:r>
          </a:p>
          <a:p>
            <a:pPr marL="0" lvl="2" indent="0">
              <a:buNone/>
            </a:pPr>
            <a:endParaRPr lang="cs-CZ" sz="1800" dirty="0" smtClean="0"/>
          </a:p>
          <a:p>
            <a:r>
              <a:rPr lang="cs-CZ" dirty="0" smtClean="0"/>
              <a:t>Finanční implementace</a:t>
            </a:r>
          </a:p>
          <a:p>
            <a:pPr lvl="2"/>
            <a:r>
              <a:rPr lang="cs-CZ" dirty="0" smtClean="0"/>
              <a:t>Platby přichází jednou ročně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676948" y="1196752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761270" y="1327878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197228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77329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6087969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2011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666403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2012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378371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2007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5045100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89297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935841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2009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359777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2008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4469036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5511905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2010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5621164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7349356" y="128781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7240097" y="141004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2013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7925420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7816161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2014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8501484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8392225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2015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pic>
        <p:nvPicPr>
          <p:cNvPr id="3" name="Picture 2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58" t="12182" b="13674"/>
          <a:stretch/>
        </p:blipFill>
        <p:spPr>
          <a:xfrm>
            <a:off x="216248" y="926414"/>
            <a:ext cx="3096000" cy="1684800"/>
          </a:xfrm>
          <a:prstGeom prst="rect">
            <a:avLst/>
          </a:prstGeom>
        </p:spPr>
      </p:pic>
      <p:sp>
        <p:nvSpPr>
          <p:cNvPr id="42" name="Text Box 24"/>
          <p:cNvSpPr txBox="1">
            <a:spLocks noChangeArrowheads="1"/>
          </p:cNvSpPr>
          <p:nvPr/>
        </p:nvSpPr>
        <p:spPr bwMode="auto">
          <a:xfrm>
            <a:off x="7375114" y="2016825"/>
            <a:ext cx="76201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Poslední platba</a:t>
            </a:r>
            <a:endParaRPr lang="cs-CZ" sz="900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5586774" y="1888849"/>
            <a:ext cx="1782379" cy="0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Line 25"/>
          <p:cNvSpPr>
            <a:spLocks noChangeShapeType="1"/>
          </p:cNvSpPr>
          <p:nvPr/>
        </p:nvSpPr>
        <p:spPr bwMode="auto">
          <a:xfrm flipV="1">
            <a:off x="7369886" y="1738168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5" name="Line 25"/>
          <p:cNvSpPr>
            <a:spLocks noChangeShapeType="1"/>
          </p:cNvSpPr>
          <p:nvPr/>
        </p:nvSpPr>
        <p:spPr bwMode="auto">
          <a:xfrm flipV="1">
            <a:off x="5588855" y="1745973"/>
            <a:ext cx="0" cy="28800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6" name="Line 25"/>
          <p:cNvSpPr>
            <a:spLocks noChangeShapeType="1"/>
          </p:cNvSpPr>
          <p:nvPr/>
        </p:nvSpPr>
        <p:spPr bwMode="auto">
          <a:xfrm flipV="1">
            <a:off x="6768500" y="1745974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7" name="Text Box 24"/>
          <p:cNvSpPr txBox="1">
            <a:spLocks noChangeArrowheads="1"/>
          </p:cNvSpPr>
          <p:nvPr/>
        </p:nvSpPr>
        <p:spPr bwMode="auto">
          <a:xfrm>
            <a:off x="6023165" y="2023918"/>
            <a:ext cx="90959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Celkem vyplaceno </a:t>
            </a:r>
            <a:br>
              <a:rPr lang="cs-CZ" sz="700" b="1" dirty="0" smtClean="0"/>
            </a:br>
            <a:r>
              <a:rPr lang="cs-CZ" sz="700" b="1" dirty="0" smtClean="0"/>
              <a:t>7 417 tisíc Kč</a:t>
            </a:r>
            <a:endParaRPr lang="cs-CZ" sz="900" dirty="0"/>
          </a:p>
        </p:txBody>
      </p:sp>
      <p:sp>
        <p:nvSpPr>
          <p:cNvPr id="48" name="Text Box 24"/>
          <p:cNvSpPr txBox="1">
            <a:spLocks noChangeArrowheads="1"/>
          </p:cNvSpPr>
          <p:nvPr/>
        </p:nvSpPr>
        <p:spPr bwMode="auto">
          <a:xfrm>
            <a:off x="4824760" y="2019556"/>
            <a:ext cx="76201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První platba</a:t>
            </a:r>
            <a:endParaRPr lang="cs-CZ" sz="900" dirty="0"/>
          </a:p>
        </p:txBody>
      </p:sp>
      <p:sp>
        <p:nvSpPr>
          <p:cNvPr id="49" name="Line 25"/>
          <p:cNvSpPr>
            <a:spLocks noChangeShapeType="1"/>
          </p:cNvSpPr>
          <p:nvPr/>
        </p:nvSpPr>
        <p:spPr bwMode="auto">
          <a:xfrm flipV="1">
            <a:off x="6185483" y="1745974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3816648" y="1556792"/>
            <a:ext cx="108012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4392712" y="1556792"/>
            <a:ext cx="0" cy="2016224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872208"/>
          </a:xfrm>
        </p:spPr>
        <p:txBody>
          <a:bodyPr/>
          <a:lstStyle/>
          <a:p>
            <a:r>
              <a:rPr lang="hu-HU" dirty="0" smtClean="0"/>
              <a:t>Šetrný způsob hospodaření ke složkám životního prostředí</a:t>
            </a:r>
            <a:endParaRPr lang="en-GB" dirty="0" smtClean="0"/>
          </a:p>
          <a:p>
            <a:pPr lvl="2"/>
            <a:r>
              <a:rPr lang="hu-HU" dirty="0"/>
              <a:t>Integrovaná produkce </a:t>
            </a:r>
            <a:r>
              <a:rPr lang="hu-HU" dirty="0">
                <a:solidFill>
                  <a:srgbClr val="BE0027"/>
                </a:solidFill>
              </a:rPr>
              <a:t>vinné révy </a:t>
            </a:r>
            <a:r>
              <a:rPr lang="hu-HU" dirty="0"/>
              <a:t>(22 hektarů v rámci Agroenvironmentálního opatření)</a:t>
            </a:r>
          </a:p>
          <a:p>
            <a:pPr lvl="2"/>
            <a:r>
              <a:rPr lang="cs-CZ" dirty="0"/>
              <a:t>Výroba </a:t>
            </a:r>
            <a:r>
              <a:rPr lang="cs-CZ" dirty="0">
                <a:solidFill>
                  <a:srgbClr val="BE0027"/>
                </a:solidFill>
              </a:rPr>
              <a:t>vína</a:t>
            </a:r>
            <a:r>
              <a:rPr lang="cs-CZ" dirty="0"/>
              <a:t> (přibližně 8 milionů lahví / rok</a:t>
            </a:r>
            <a:r>
              <a:rPr lang="cs-CZ" dirty="0" smtClean="0"/>
              <a:t>)</a:t>
            </a:r>
            <a:endParaRPr lang="en-GB" dirty="0" smtClean="0"/>
          </a:p>
          <a:p>
            <a:pPr lvl="2"/>
            <a:endParaRPr lang="en-GB" dirty="0"/>
          </a:p>
        </p:txBody>
      </p:sp>
      <p:pic>
        <p:nvPicPr>
          <p:cNvPr id="8" name="Picture 7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3" t="34250"/>
          <a:stretch/>
        </p:blipFill>
        <p:spPr>
          <a:xfrm>
            <a:off x="4883318" y="926649"/>
            <a:ext cx="4248000" cy="5044011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66" y="3282676"/>
            <a:ext cx="4248000" cy="2687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836712"/>
            <a:ext cx="7272808" cy="2571159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00" b="1" dirty="0"/>
              <a:t>Vyloučení chemické ochrany rostlin; využití schválených biologických přípravků:</a:t>
            </a:r>
            <a:r>
              <a:rPr lang="cs-CZ" sz="1000" dirty="0"/>
              <a:t> příjemce používá jen certifikované biologické přípravky. Kvalita veškerých </a:t>
            </a:r>
            <a:r>
              <a:rPr lang="cs-CZ" sz="1000" dirty="0" smtClean="0"/>
              <a:t>prostředků na ochranu rostlin (jejich </a:t>
            </a:r>
            <a:r>
              <a:rPr lang="cs-CZ" sz="1000" dirty="0"/>
              <a:t>složení) se během posledních 20 let výrazně </a:t>
            </a:r>
            <a:r>
              <a:rPr lang="cs-CZ" sz="1000" dirty="0" smtClean="0"/>
              <a:t>zlepšila. V návaznosti na používání jen biologických prostředků na ochranu rostlin došlo </a:t>
            </a:r>
            <a:r>
              <a:rPr lang="cs-CZ" sz="1000" dirty="0"/>
              <a:t>k častějšímu výskytu </a:t>
            </a:r>
            <a:r>
              <a:rPr lang="cs-CZ" sz="1000" dirty="0" smtClean="0"/>
              <a:t>škůdců.</a:t>
            </a:r>
            <a:endParaRPr lang="cs-CZ" sz="1000" dirty="0"/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Snížení používaní hnojiv:</a:t>
            </a:r>
            <a:r>
              <a:rPr lang="cs-CZ" sz="1000" dirty="0" smtClean="0"/>
              <a:t> jednou z podmínek získání dotace je snížení používaní hnojiv (maximálně do výše 50 kg N/ha).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Nižší výnosy z hroznů s lepší kvalitou: </a:t>
            </a:r>
            <a:r>
              <a:rPr lang="cs-CZ" sz="1000" dirty="0" smtClean="0"/>
              <a:t>v souvislosti s používáním jen povolených biologických prostředků na ochranu rostlin vinice nesou menší výnos, avšak produkované hrozny mají vyšší kvalitu.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Předvídatelnost výnosů: </a:t>
            </a:r>
            <a:r>
              <a:rPr lang="cs-CZ" sz="1000" dirty="0" smtClean="0"/>
              <a:t>prostřednictvím plateb je příjemce schopen předvídat minimální výši příjmů dostatečně dopředu. Získává tak pravidelně každoročně dodatečné finanční za integrovanou produkci vinné révy.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Možnost naspořit na menší investice (strojní zařízení): </a:t>
            </a:r>
            <a:r>
              <a:rPr lang="cs-CZ" sz="1000" dirty="0" smtClean="0"/>
              <a:t>pravidelné roční platby byly jedním ze zdrojů při nákupu nových zemědělských strojů, které umožňují rozvíjet zemědělskou činnost. Z důvodu významného snížení velikosti obhospodařované plochy vinic, se výrazně snížila i velikost dotace (mezi roky 2010 a 2013 o 90 %).</a:t>
            </a:r>
            <a:endParaRPr lang="cs-CZ" sz="1000" dirty="0">
              <a:solidFill>
                <a:srgbClr val="FF0000"/>
              </a:solidFill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917265"/>
            <a:ext cx="1584325" cy="2367719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356992"/>
            <a:ext cx="1584325" cy="266429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cs-CZ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3407870"/>
            <a:ext cx="7159546" cy="2541409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Vyvážený chod firmy s životaschopnou úrovní příjmů</a:t>
            </a:r>
            <a:r>
              <a:rPr lang="cs-CZ" sz="1000" b="1" dirty="0" smtClean="0"/>
              <a:t>: </a:t>
            </a:r>
            <a:r>
              <a:rPr lang="cs-CZ" sz="1000" dirty="0" smtClean="0"/>
              <a:t>v předešlých letech výše dotace pro příjemce znamenala dodatečný zdroj příjmů, který kompenzoval ztráty plynoucí z hospodaření v integrované produkci a zároveň se dala využít při nákupu nových strojů.</a:t>
            </a:r>
            <a:endParaRPr lang="cs-CZ" sz="1000" b="1" dirty="0" smtClean="0">
              <a:cs typeface="Arial" pitchFamily="34" charset="0"/>
            </a:endParaRP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Zachování pracovních míst</a:t>
            </a:r>
            <a:r>
              <a:rPr lang="cs-CZ" sz="1000" b="1" dirty="0" smtClean="0"/>
              <a:t>: </a:t>
            </a:r>
            <a:r>
              <a:rPr lang="cs-CZ" sz="1000" dirty="0" smtClean="0"/>
              <a:t>podpora v předešlých letech napomohla příjemci ke vyrovnání cash </a:t>
            </a:r>
            <a:r>
              <a:rPr lang="cs-CZ" sz="1000" dirty="0" err="1" smtClean="0"/>
              <a:t>flow</a:t>
            </a:r>
            <a:r>
              <a:rPr lang="cs-CZ" sz="1000" dirty="0" smtClean="0"/>
              <a:t> a k zajištění dostatečných (dodatečných) prostředků na výplatu mezd všech zaměstnanců.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Více udržitelné využívání zemědělské půdy</a:t>
            </a:r>
            <a:r>
              <a:rPr lang="cs-CZ" sz="1000" b="1" dirty="0" smtClean="0"/>
              <a:t>: </a:t>
            </a:r>
            <a:r>
              <a:rPr lang="cs-CZ" sz="1000" dirty="0" smtClean="0"/>
              <a:t>využívání pouze biologických prostředků na ochranu rostlin a méně hnojiv přispělo k výraznému zlepšení stavu půdy a vody, což podporuje udržitelné využívání zemědělské půdy, na kterou Vinařství </a:t>
            </a:r>
            <a:r>
              <a:rPr lang="cs-CZ" sz="1000" dirty="0" err="1" smtClean="0"/>
              <a:t>Mutěnico</a:t>
            </a:r>
            <a:r>
              <a:rPr lang="cs-CZ" sz="1000" dirty="0" smtClean="0"/>
              <a:t> získalo dotaci.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Příspěvek ke zlepšení životního prostředí a krajiny</a:t>
            </a:r>
            <a:r>
              <a:rPr lang="cs-CZ" sz="1000" b="1" dirty="0" smtClean="0"/>
              <a:t>: </a:t>
            </a:r>
            <a:r>
              <a:rPr lang="cs-CZ" sz="1000" dirty="0" smtClean="0"/>
              <a:t>dodržováním všech podmínek týkajících se integrované produkce vinné révy došlo ke zlepšení životního prostředí a krajiny, což se projevilo i na vzrůstající návštěvnosti krajiny ze strany turistů.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Zlepšení kvality půdy</a:t>
            </a:r>
            <a:r>
              <a:rPr lang="cs-CZ" sz="1000" b="1" dirty="0" smtClean="0"/>
              <a:t>: </a:t>
            </a:r>
            <a:r>
              <a:rPr lang="cs-CZ" sz="1000" dirty="0" smtClean="0"/>
              <a:t>výrazné zlepšení kvality půdy je spojeno s používáním jen povolených biologických prostředků </a:t>
            </a:r>
            <a:r>
              <a:rPr lang="cs-CZ" sz="1000" dirty="0"/>
              <a:t>na ochranu </a:t>
            </a:r>
            <a:r>
              <a:rPr lang="cs-CZ" sz="1000" dirty="0" smtClean="0"/>
              <a:t>rostlin a s menším využíváním hnojiv.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Vyšší riziko možného výskytu více / nových škůdců</a:t>
            </a:r>
            <a:r>
              <a:rPr lang="cs-CZ" sz="1000" b="1" dirty="0" smtClean="0"/>
              <a:t>: </a:t>
            </a:r>
            <a:r>
              <a:rPr lang="cs-CZ" sz="1000" dirty="0" smtClean="0"/>
              <a:t>v posledních letech se začali ve vinici objevovat škůdci, kteří zde nevyskytovali posledních 10 let. V posledním roce bylo při rašení zasaženo chorobou 40 % vinné révy.</a:t>
            </a:r>
            <a:endParaRPr lang="cs-CZ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Mrtvá váha a multiplikační efekt</a:t>
            </a:r>
            <a:endParaRPr lang="en-GB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556792"/>
            <a:ext cx="7159546" cy="1296144"/>
          </a:xfrm>
        </p:spPr>
        <p:txBody>
          <a:bodyPr>
            <a:noAutofit/>
          </a:bodyPr>
          <a:lstStyle/>
          <a:p>
            <a:r>
              <a:rPr lang="cs-CZ" dirty="0"/>
              <a:t>Efekt mrtvé váhy</a:t>
            </a:r>
            <a:endParaRPr lang="en-GB" dirty="0"/>
          </a:p>
          <a:p>
            <a:pPr lvl="2"/>
            <a:r>
              <a:rPr lang="cs-CZ" dirty="0"/>
              <a:t>Platba na plochu slouží jako kompenzace nákladů za implementaci </a:t>
            </a:r>
            <a:r>
              <a:rPr lang="cs-CZ" dirty="0" err="1"/>
              <a:t>agroenvironmentálních</a:t>
            </a:r>
            <a:r>
              <a:rPr lang="cs-CZ" dirty="0"/>
              <a:t> </a:t>
            </a:r>
            <a:r>
              <a:rPr lang="cs-CZ" dirty="0" smtClean="0"/>
              <a:t>opatření</a:t>
            </a:r>
          </a:p>
          <a:p>
            <a:pPr lvl="2"/>
            <a:r>
              <a:rPr lang="cs-CZ" dirty="0"/>
              <a:t>Příjemce by </a:t>
            </a:r>
            <a:r>
              <a:rPr lang="cs-CZ" dirty="0" smtClean="0"/>
              <a:t>požíval biologické prostředky na ochranu rostlin i v případě, kdyby dotaci nedostával, pokud by se ale opakoval velký problém se škůdci/chorobami jako v roce 2014 (40 % vinné révy bylo při rašení zasaženo chorobou), začal by znovu používat </a:t>
            </a:r>
            <a:r>
              <a:rPr lang="cs-CZ" dirty="0"/>
              <a:t>i více účinné chemické </a:t>
            </a:r>
            <a:r>
              <a:rPr lang="cs-CZ" dirty="0" smtClean="0"/>
              <a:t>prostředky.</a:t>
            </a:r>
            <a:endParaRPr lang="cs-CZ" dirty="0"/>
          </a:p>
          <a:p>
            <a:pPr lvl="2"/>
            <a:r>
              <a:rPr lang="cs-CZ" dirty="0" smtClean="0"/>
              <a:t>Efekt </a:t>
            </a:r>
            <a:r>
              <a:rPr lang="cs-CZ" dirty="0"/>
              <a:t>mrtvé váhy lze vyhodnotit jako střední</a:t>
            </a:r>
          </a:p>
        </p:txBody>
      </p:sp>
      <p:sp>
        <p:nvSpPr>
          <p:cNvPr id="20" name="Oval 19"/>
          <p:cNvSpPr/>
          <p:nvPr/>
        </p:nvSpPr>
        <p:spPr>
          <a:xfrm>
            <a:off x="1223145" y="3717082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25" name="Equal 24"/>
          <p:cNvSpPr/>
          <p:nvPr/>
        </p:nvSpPr>
        <p:spPr>
          <a:xfrm>
            <a:off x="864320" y="2061667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26" name="Down Arrow 25"/>
          <p:cNvSpPr/>
          <p:nvPr/>
        </p:nvSpPr>
        <p:spPr>
          <a:xfrm rot="16200000">
            <a:off x="935807" y="3861544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27" name="Down Arrow 26"/>
          <p:cNvSpPr/>
          <p:nvPr/>
        </p:nvSpPr>
        <p:spPr>
          <a:xfrm rot="16200000">
            <a:off x="935807" y="4148882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28" name="Down Arrow 27"/>
          <p:cNvSpPr/>
          <p:nvPr/>
        </p:nvSpPr>
        <p:spPr>
          <a:xfrm rot="16200000">
            <a:off x="935807" y="4437807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29" name="Oval 28"/>
          <p:cNvSpPr/>
          <p:nvPr/>
        </p:nvSpPr>
        <p:spPr>
          <a:xfrm>
            <a:off x="1223145" y="4077444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1223145" y="4437807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5012" y="1797492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64320" y="3573066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gray">
          <a:xfrm>
            <a:off x="1944440" y="3501008"/>
            <a:ext cx="7159546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Multiplikační efekt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/>
              <a:t>Spíše druhotné dopady </a:t>
            </a:r>
            <a:r>
              <a:rPr lang="cs-CZ" sz="1100" dirty="0" smtClean="0"/>
              <a:t>– zlepšení </a:t>
            </a:r>
            <a:r>
              <a:rPr lang="cs-CZ" sz="1100" dirty="0"/>
              <a:t>životního </a:t>
            </a:r>
            <a:r>
              <a:rPr lang="cs-CZ" sz="1100" dirty="0" smtClean="0"/>
              <a:t>prostředí (hlavně půdy a vody)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Zachováním </a:t>
            </a:r>
            <a:r>
              <a:rPr lang="cs-CZ" sz="1100" dirty="0"/>
              <a:t>počtu pracovních úvazků v dané oblasti nedochází k úbytku příjmů ostatním subjektům podnikajícím v ostatních službách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Celkově však k většímu multiplikačnímu efektu nedochází, takže jeho přínos je hodnocen jako nízký</a:t>
            </a:r>
            <a:endParaRPr lang="en-GB" sz="1100" dirty="0">
              <a:cs typeface="Arial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4709" y="3863676"/>
            <a:ext cx="828000" cy="828000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Podpořeno z PRV</a:t>
            </a:r>
            <a:endParaRPr lang="en-GB" sz="850" b="1" dirty="0"/>
          </a:p>
        </p:txBody>
      </p:sp>
      <p:sp>
        <p:nvSpPr>
          <p:cNvPr id="19" name="Oval 18"/>
          <p:cNvSpPr/>
          <p:nvPr/>
        </p:nvSpPr>
        <p:spPr>
          <a:xfrm>
            <a:off x="1080220" y="1825787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Bez </a:t>
            </a:r>
            <a:r>
              <a:rPr lang="cs-CZ" sz="850" b="1" dirty="0"/>
              <a:t>podpory PRV</a:t>
            </a:r>
            <a:endParaRPr lang="en-GB" sz="850" b="1" dirty="0"/>
          </a:p>
        </p:txBody>
      </p:sp>
      <p:sp>
        <p:nvSpPr>
          <p:cNvPr id="22" name="Oval 21"/>
          <p:cNvSpPr/>
          <p:nvPr/>
        </p:nvSpPr>
        <p:spPr>
          <a:xfrm>
            <a:off x="127954" y="1825786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S </a:t>
            </a:r>
            <a:r>
              <a:rPr lang="cs-CZ" sz="850" b="1" dirty="0"/>
              <a:t>podporou PRV</a:t>
            </a:r>
            <a:endParaRPr lang="en-GB" sz="850" b="1" dirty="0"/>
          </a:p>
        </p:txBody>
      </p:sp>
    </p:spTree>
    <p:extLst>
      <p:ext uri="{BB962C8B-B14F-4D97-AF65-F5344CB8AC3E}">
        <p14:creationId xmlns:p14="http://schemas.microsoft.com/office/powerpoint/2010/main" val="5609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5047</TotalTime>
  <Words>1841</Words>
  <Application>Microsoft Office PowerPoint</Application>
  <PresentationFormat>Custom</PresentationFormat>
  <Paragraphs>279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CREATE TALKBOOK A4</vt:lpstr>
      <vt:lpstr>Agroenvironmentální opatření na podporu Vinařství Mutěnice s.r.o. (214 – II.1.3)</vt:lpstr>
      <vt:lpstr>Shrnutí</vt:lpstr>
      <vt:lpstr>Profil příjemce</vt:lpstr>
      <vt:lpstr>Základní potřeby</vt:lpstr>
      <vt:lpstr>Cíle</vt:lpstr>
      <vt:lpstr>Harmonogram podávání žádostí o platbu</vt:lpstr>
      <vt:lpstr>Výstupy</vt:lpstr>
      <vt:lpstr>Výsledky a dopady</vt:lpstr>
      <vt:lpstr>Mrtvá váha a multiplikační efekt</vt:lpstr>
      <vt:lpstr>Indikátory</vt:lpstr>
      <vt:lpstr>Naplnění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433</cp:revision>
  <dcterms:created xsi:type="dcterms:W3CDTF">2010-10-28T16:39:49Z</dcterms:created>
  <dcterms:modified xsi:type="dcterms:W3CDTF">2015-07-30T16:33:37Z</dcterms:modified>
</cp:coreProperties>
</file>