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4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768" r:id="rId1"/>
  </p:sldMasterIdLst>
  <p:notesMasterIdLst>
    <p:notesMasterId r:id="rId15"/>
  </p:notesMasterIdLst>
  <p:sldIdLst>
    <p:sldId id="267" r:id="rId2"/>
    <p:sldId id="262" r:id="rId3"/>
    <p:sldId id="286" r:id="rId4"/>
    <p:sldId id="287" r:id="rId5"/>
    <p:sldId id="288" r:id="rId6"/>
    <p:sldId id="289" r:id="rId7"/>
    <p:sldId id="290" r:id="rId8"/>
    <p:sldId id="291" r:id="rId9"/>
    <p:sldId id="292" r:id="rId10"/>
    <p:sldId id="293" r:id="rId11"/>
    <p:sldId id="285" r:id="rId12"/>
    <p:sldId id="294" r:id="rId13"/>
    <p:sldId id="295" r:id="rId14"/>
  </p:sldIdLst>
  <p:sldSz cx="9361488" cy="6858000"/>
  <p:notesSz cx="6669088" cy="9928225"/>
  <p:custDataLst>
    <p:tags r:id="rId1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>
          <p15:clr>
            <a:srgbClr val="A4A3A4"/>
          </p15:clr>
        </p15:guide>
        <p15:guide id="2" orient="horz" pos="2296">
          <p15:clr>
            <a:srgbClr val="A4A3A4"/>
          </p15:clr>
        </p15:guide>
        <p15:guide id="3" orient="horz" pos="2387">
          <p15:clr>
            <a:srgbClr val="A4A3A4"/>
          </p15:clr>
        </p15:guide>
        <p15:guide id="4" orient="horz" pos="3884">
          <p15:clr>
            <a:srgbClr val="A4A3A4"/>
          </p15:clr>
        </p15:guide>
        <p15:guide id="5" pos="2906">
          <p15:clr>
            <a:srgbClr val="A4A3A4"/>
          </p15:clr>
        </p15:guide>
        <p15:guide id="6" pos="2991">
          <p15:clr>
            <a:srgbClr val="A4A3A4"/>
          </p15:clr>
        </p15:guide>
        <p15:guide id="7" pos="1491">
          <p15:clr>
            <a:srgbClr val="A4A3A4"/>
          </p15:clr>
        </p15:guide>
        <p15:guide id="8" pos="1578">
          <p15:clr>
            <a:srgbClr val="A4A3A4"/>
          </p15:clr>
        </p15:guide>
        <p15:guide id="9" pos="4406">
          <p15:clr>
            <a:srgbClr val="A4A3A4"/>
          </p15:clr>
        </p15:guide>
        <p15:guide id="10" pos="4320">
          <p15:clr>
            <a:srgbClr val="A4A3A4"/>
          </p15:clr>
        </p15:guide>
        <p15:guide id="11" pos="5735">
          <p15:clr>
            <a:srgbClr val="A4A3A4"/>
          </p15:clr>
        </p15:guide>
        <p15:guide id="12" pos="16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dobos" initials="b" lastIdx="4" clrIdx="0">
    <p:extLst>
      <p:ext uri="{19B8F6BF-5375-455C-9EA6-DF929625EA0E}">
        <p15:presenceInfo xmlns:p15="http://schemas.microsoft.com/office/powerpoint/2012/main" userId="bdobos" providerId="None"/>
      </p:ext>
    </p:extLst>
  </p:cmAuthor>
  <p:cmAuthor id="2" name="Koblihova, Romana" initials="RKB" lastIdx="1" clrIdx="1">
    <p:extLst>
      <p:ext uri="{19B8F6BF-5375-455C-9EA6-DF929625EA0E}">
        <p15:presenceInfo xmlns:p15="http://schemas.microsoft.com/office/powerpoint/2012/main" userId="Koblihova, Roman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E00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509" autoAdjust="0"/>
    <p:restoredTop sz="93369" autoAdjust="0"/>
  </p:normalViewPr>
  <p:slideViewPr>
    <p:cSldViewPr>
      <p:cViewPr varScale="1">
        <p:scale>
          <a:sx n="85" d="100"/>
          <a:sy n="85" d="100"/>
        </p:scale>
        <p:origin x="1603" y="53"/>
      </p:cViewPr>
      <p:guideLst>
        <p:guide orient="horz" pos="799"/>
        <p:guide orient="horz" pos="2296"/>
        <p:guide orient="horz" pos="2387"/>
        <p:guide orient="horz" pos="3884"/>
        <p:guide pos="2906"/>
        <p:guide pos="2991"/>
        <p:guide pos="1491"/>
        <p:guide pos="1578"/>
        <p:guide pos="4406"/>
        <p:guide pos="4320"/>
        <p:guide pos="5735"/>
        <p:guide pos="16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72ECFA-9217-4977-9421-A2AE06788043}" type="datetimeFigureOut">
              <a:rPr lang="hu-HU" smtClean="0"/>
              <a:pPr/>
              <a:t>2015.07.30.</a:t>
            </a:fld>
            <a:endParaRPr lang="hu-H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93750" y="744538"/>
            <a:ext cx="508158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750" y="4716463"/>
            <a:ext cx="5335588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825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D88308-C116-41C4-B7A3-53ABA804FE74}" type="slidenum">
              <a:rPr lang="hu-HU" smtClean="0"/>
              <a:pPr/>
              <a:t>‹#›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919659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0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5299837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9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4716713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10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2261671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11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5451768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12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0066667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1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3387437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2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2276747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3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000894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4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5959133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5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1841896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6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6403292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7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021976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8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1294863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fileserver\EU-TEL-CO\Advisory Projects\KPMG Czech Republic\097134_COG Czech RDP on-going and ex post\6_Working papers\6_7 First Interim report\Case_studies\Pictures\214_Morzina\SAM_1416.JPG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2636912"/>
            <a:ext cx="9361488" cy="4221088"/>
          </a:xfrm>
          <a:prstGeom prst="rect">
            <a:avLst/>
          </a:prstGeom>
          <a:noFill/>
        </p:spPr>
      </p:pic>
      <p:sp>
        <p:nvSpPr>
          <p:cNvPr id="42" name="Freeform 12"/>
          <p:cNvSpPr>
            <a:spLocks/>
          </p:cNvSpPr>
          <p:nvPr userDrawn="1"/>
        </p:nvSpPr>
        <p:spPr bwMode="gray">
          <a:xfrm>
            <a:off x="-10501" y="0"/>
            <a:ext cx="3611125" cy="3429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039"/>
              </a:cxn>
              <a:cxn ang="0">
                <a:pos x="2796" y="2039"/>
              </a:cxn>
              <a:cxn ang="0">
                <a:pos x="3400" y="0"/>
              </a:cxn>
              <a:cxn ang="0">
                <a:pos x="0" y="0"/>
              </a:cxn>
            </a:cxnLst>
            <a:rect l="0" t="0" r="r" b="b"/>
            <a:pathLst>
              <a:path w="3400" h="2039">
                <a:moveTo>
                  <a:pt x="0" y="0"/>
                </a:moveTo>
                <a:lnTo>
                  <a:pt x="0" y="2039"/>
                </a:lnTo>
                <a:lnTo>
                  <a:pt x="2796" y="2039"/>
                </a:lnTo>
                <a:lnTo>
                  <a:pt x="3400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algn="l" defTabSz="914400" rtl="0" eaLnBrk="1" latinLnBrk="0" hangingPunct="1">
              <a:spcBef>
                <a:spcPct val="50000"/>
              </a:spcBef>
              <a:defRPr/>
            </a:pPr>
            <a:endParaRPr lang="en-GB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8" name="Title 9"/>
          <p:cNvSpPr txBox="1">
            <a:spLocks/>
          </p:cNvSpPr>
          <p:nvPr userDrawn="1"/>
        </p:nvSpPr>
        <p:spPr bwMode="gray">
          <a:xfrm>
            <a:off x="288257" y="1052736"/>
            <a:ext cx="2952327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20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u-H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1" name="Title 9"/>
          <p:cNvSpPr txBox="1">
            <a:spLocks/>
          </p:cNvSpPr>
          <p:nvPr userDrawn="1"/>
        </p:nvSpPr>
        <p:spPr bwMode="gray">
          <a:xfrm>
            <a:off x="360264" y="2924944"/>
            <a:ext cx="2592288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1400" b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Případová studie 2014</a:t>
            </a:r>
            <a:br>
              <a:rPr kumimoji="0" lang="hu-HU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32" name="Group 19"/>
          <p:cNvGrpSpPr>
            <a:grpSpLocks/>
          </p:cNvGrpSpPr>
          <p:nvPr userDrawn="1"/>
        </p:nvGrpSpPr>
        <p:grpSpPr bwMode="gray">
          <a:xfrm>
            <a:off x="193412" y="-1"/>
            <a:ext cx="2021435" cy="1196753"/>
            <a:chOff x="68" y="0"/>
            <a:chExt cx="1723" cy="964"/>
          </a:xfrm>
        </p:grpSpPr>
        <p:sp>
          <p:nvSpPr>
            <p:cNvPr id="33" name="Freeform 8"/>
            <p:cNvSpPr>
              <a:spLocks noEditPoints="1"/>
            </p:cNvSpPr>
            <p:nvPr userDrawn="1"/>
          </p:nvSpPr>
          <p:spPr bwMode="gray">
            <a:xfrm>
              <a:off x="199" y="248"/>
              <a:ext cx="1423" cy="489"/>
            </a:xfrm>
            <a:custGeom>
              <a:avLst/>
              <a:gdLst>
                <a:gd name="T0" fmla="*/ 1974 w 4103"/>
                <a:gd name="T1" fmla="*/ 485 h 1409"/>
                <a:gd name="T2" fmla="*/ 2267 w 4103"/>
                <a:gd name="T3" fmla="*/ 697 h 1409"/>
                <a:gd name="T4" fmla="*/ 1655 w 4103"/>
                <a:gd name="T5" fmla="*/ 656 h 1409"/>
                <a:gd name="T6" fmla="*/ 1718 w 4103"/>
                <a:gd name="T7" fmla="*/ 424 h 1409"/>
                <a:gd name="T8" fmla="*/ 970 w 4103"/>
                <a:gd name="T9" fmla="*/ 697 h 1409"/>
                <a:gd name="T10" fmla="*/ 1169 w 4103"/>
                <a:gd name="T11" fmla="*/ 416 h 1409"/>
                <a:gd name="T12" fmla="*/ 719 w 4103"/>
                <a:gd name="T13" fmla="*/ 631 h 1409"/>
                <a:gd name="T14" fmla="*/ 751 w 4103"/>
                <a:gd name="T15" fmla="*/ 630 h 1409"/>
                <a:gd name="T16" fmla="*/ 202 w 4103"/>
                <a:gd name="T17" fmla="*/ 618 h 1409"/>
                <a:gd name="T18" fmla="*/ 180 w 4103"/>
                <a:gd name="T19" fmla="*/ 697 h 1409"/>
                <a:gd name="T20" fmla="*/ 1187 w 4103"/>
                <a:gd name="T21" fmla="*/ 416 h 1409"/>
                <a:gd name="T22" fmla="*/ 115 w 4103"/>
                <a:gd name="T23" fmla="*/ 906 h 1409"/>
                <a:gd name="T24" fmla="*/ 661 w 4103"/>
                <a:gd name="T25" fmla="*/ 715 h 1409"/>
                <a:gd name="T26" fmla="*/ 1145 w 4103"/>
                <a:gd name="T27" fmla="*/ 715 h 1409"/>
                <a:gd name="T28" fmla="*/ 1697 w 4103"/>
                <a:gd name="T29" fmla="*/ 863 h 1409"/>
                <a:gd name="T30" fmla="*/ 203 w 4103"/>
                <a:gd name="T31" fmla="*/ 1286 h 1409"/>
                <a:gd name="T32" fmla="*/ 250 w 4103"/>
                <a:gd name="T33" fmla="*/ 1328 h 1409"/>
                <a:gd name="T34" fmla="*/ 556 w 4103"/>
                <a:gd name="T35" fmla="*/ 1196 h 1409"/>
                <a:gd name="T36" fmla="*/ 340 w 4103"/>
                <a:gd name="T37" fmla="*/ 1196 h 1409"/>
                <a:gd name="T38" fmla="*/ 408 w 4103"/>
                <a:gd name="T39" fmla="*/ 1225 h 1409"/>
                <a:gd name="T40" fmla="*/ 514 w 4103"/>
                <a:gd name="T41" fmla="*/ 1225 h 1409"/>
                <a:gd name="T42" fmla="*/ 631 w 4103"/>
                <a:gd name="T43" fmla="*/ 1168 h 1409"/>
                <a:gd name="T44" fmla="*/ 794 w 4103"/>
                <a:gd name="T45" fmla="*/ 1220 h 1409"/>
                <a:gd name="T46" fmla="*/ 672 w 4103"/>
                <a:gd name="T47" fmla="*/ 1348 h 1409"/>
                <a:gd name="T48" fmla="*/ 847 w 4103"/>
                <a:gd name="T49" fmla="*/ 1359 h 1409"/>
                <a:gd name="T50" fmla="*/ 943 w 4103"/>
                <a:gd name="T51" fmla="*/ 1196 h 1409"/>
                <a:gd name="T52" fmla="*/ 1129 w 4103"/>
                <a:gd name="T53" fmla="*/ 1351 h 1409"/>
                <a:gd name="T54" fmla="*/ 1198 w 4103"/>
                <a:gd name="T55" fmla="*/ 1196 h 1409"/>
                <a:gd name="T56" fmla="*/ 1280 w 4103"/>
                <a:gd name="T57" fmla="*/ 1129 h 1409"/>
                <a:gd name="T58" fmla="*/ 1253 w 4103"/>
                <a:gd name="T59" fmla="*/ 1254 h 1409"/>
                <a:gd name="T60" fmla="*/ 1489 w 4103"/>
                <a:gd name="T61" fmla="*/ 1194 h 1409"/>
                <a:gd name="T62" fmla="*/ 1546 w 4103"/>
                <a:gd name="T63" fmla="*/ 1353 h 1409"/>
                <a:gd name="T64" fmla="*/ 1714 w 4103"/>
                <a:gd name="T65" fmla="*/ 1286 h 1409"/>
                <a:gd name="T66" fmla="*/ 1761 w 4103"/>
                <a:gd name="T67" fmla="*/ 1328 h 1409"/>
                <a:gd name="T68" fmla="*/ 1976 w 4103"/>
                <a:gd name="T69" fmla="*/ 1346 h 1409"/>
                <a:gd name="T70" fmla="*/ 1842 w 4103"/>
                <a:gd name="T71" fmla="*/ 1270 h 1409"/>
                <a:gd name="T72" fmla="*/ 1887 w 4103"/>
                <a:gd name="T73" fmla="*/ 1270 h 1409"/>
                <a:gd name="T74" fmla="*/ 2110 w 4103"/>
                <a:gd name="T75" fmla="*/ 1348 h 1409"/>
                <a:gd name="T76" fmla="*/ 87 w 4103"/>
                <a:gd name="T77" fmla="*/ 1221 h 1409"/>
                <a:gd name="T78" fmla="*/ 5 w 4103"/>
                <a:gd name="T79" fmla="*/ 1271 h 1409"/>
                <a:gd name="T80" fmla="*/ 2343 w 4103"/>
                <a:gd name="T81" fmla="*/ 1322 h 1409"/>
                <a:gd name="T82" fmla="*/ 2378 w 4103"/>
                <a:gd name="T83" fmla="*/ 1249 h 1409"/>
                <a:gd name="T84" fmla="*/ 2528 w 4103"/>
                <a:gd name="T85" fmla="*/ 1221 h 1409"/>
                <a:gd name="T86" fmla="*/ 2832 w 4103"/>
                <a:gd name="T87" fmla="*/ 1192 h 1409"/>
                <a:gd name="T88" fmla="*/ 2709 w 4103"/>
                <a:gd name="T89" fmla="*/ 1348 h 1409"/>
                <a:gd name="T90" fmla="*/ 2963 w 4103"/>
                <a:gd name="T91" fmla="*/ 1216 h 1409"/>
                <a:gd name="T92" fmla="*/ 2966 w 4103"/>
                <a:gd name="T93" fmla="*/ 1195 h 1409"/>
                <a:gd name="T94" fmla="*/ 3072 w 4103"/>
                <a:gd name="T95" fmla="*/ 1348 h 1409"/>
                <a:gd name="T96" fmla="*/ 3168 w 4103"/>
                <a:gd name="T97" fmla="*/ 1335 h 1409"/>
                <a:gd name="T98" fmla="*/ 3246 w 4103"/>
                <a:gd name="T99" fmla="*/ 1220 h 1409"/>
                <a:gd name="T100" fmla="*/ 3457 w 4103"/>
                <a:gd name="T101" fmla="*/ 1348 h 1409"/>
                <a:gd name="T102" fmla="*/ 3509 w 4103"/>
                <a:gd name="T103" fmla="*/ 1194 h 1409"/>
                <a:gd name="T104" fmla="*/ 3513 w 4103"/>
                <a:gd name="T105" fmla="*/ 1168 h 1409"/>
                <a:gd name="T106" fmla="*/ 3601 w 4103"/>
                <a:gd name="T107" fmla="*/ 1196 h 1409"/>
                <a:gd name="T108" fmla="*/ 3656 w 4103"/>
                <a:gd name="T109" fmla="*/ 1317 h 1409"/>
                <a:gd name="T110" fmla="*/ 3687 w 4103"/>
                <a:gd name="T111" fmla="*/ 1406 h 1409"/>
                <a:gd name="T112" fmla="*/ 3987 w 4103"/>
                <a:gd name="T113" fmla="*/ 1145 h 1409"/>
                <a:gd name="T114" fmla="*/ 4072 w 4103"/>
                <a:gd name="T115" fmla="*/ 1129 h 1409"/>
                <a:gd name="T116" fmla="*/ 3978 w 4103"/>
                <a:gd name="T117" fmla="*/ 1225 h 140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03"/>
                <a:gd name="T178" fmla="*/ 0 h 1409"/>
                <a:gd name="T179" fmla="*/ 4103 w 4103"/>
                <a:gd name="T180" fmla="*/ 1409 h 140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03" h="1409">
                  <a:moveTo>
                    <a:pt x="2267" y="697"/>
                  </a:moveTo>
                  <a:cubicBezTo>
                    <a:pt x="2149" y="697"/>
                    <a:pt x="2149" y="697"/>
                    <a:pt x="2149" y="697"/>
                  </a:cubicBezTo>
                  <a:cubicBezTo>
                    <a:pt x="2168" y="619"/>
                    <a:pt x="2168" y="619"/>
                    <a:pt x="2168" y="619"/>
                  </a:cubicBezTo>
                  <a:cubicBezTo>
                    <a:pt x="1930" y="619"/>
                    <a:pt x="1930" y="619"/>
                    <a:pt x="1930" y="619"/>
                  </a:cubicBezTo>
                  <a:cubicBezTo>
                    <a:pt x="1911" y="697"/>
                    <a:pt x="1911" y="697"/>
                    <a:pt x="1911" y="697"/>
                  </a:cubicBezTo>
                  <a:cubicBezTo>
                    <a:pt x="1796" y="697"/>
                    <a:pt x="1796" y="697"/>
                    <a:pt x="1796" y="697"/>
                  </a:cubicBezTo>
                  <a:cubicBezTo>
                    <a:pt x="1796" y="681"/>
                    <a:pt x="1796" y="681"/>
                    <a:pt x="1796" y="681"/>
                  </a:cubicBezTo>
                  <a:cubicBezTo>
                    <a:pt x="1798" y="672"/>
                    <a:pt x="1799" y="663"/>
                    <a:pt x="1802" y="653"/>
                  </a:cubicBezTo>
                  <a:cubicBezTo>
                    <a:pt x="1823" y="569"/>
                    <a:pt x="1878" y="485"/>
                    <a:pt x="1974" y="485"/>
                  </a:cubicBezTo>
                  <a:cubicBezTo>
                    <a:pt x="2012" y="485"/>
                    <a:pt x="2050" y="499"/>
                    <a:pt x="2045" y="552"/>
                  </a:cubicBezTo>
                  <a:cubicBezTo>
                    <a:pt x="2186" y="552"/>
                    <a:pt x="2186" y="552"/>
                    <a:pt x="2186" y="552"/>
                  </a:cubicBezTo>
                  <a:cubicBezTo>
                    <a:pt x="2192" y="527"/>
                    <a:pt x="2201" y="486"/>
                    <a:pt x="2174" y="447"/>
                  </a:cubicBezTo>
                  <a:cubicBezTo>
                    <a:pt x="2145" y="406"/>
                    <a:pt x="2084" y="389"/>
                    <a:pt x="2005" y="389"/>
                  </a:cubicBezTo>
                  <a:cubicBezTo>
                    <a:pt x="1949" y="389"/>
                    <a:pt x="1867" y="398"/>
                    <a:pt x="1796" y="444"/>
                  </a:cubicBezTo>
                  <a:cubicBezTo>
                    <a:pt x="1796" y="18"/>
                    <a:pt x="1796" y="18"/>
                    <a:pt x="1796" y="18"/>
                  </a:cubicBezTo>
                  <a:cubicBezTo>
                    <a:pt x="2267" y="18"/>
                    <a:pt x="2267" y="18"/>
                    <a:pt x="2267" y="18"/>
                  </a:cubicBezTo>
                  <a:cubicBezTo>
                    <a:pt x="2267" y="697"/>
                    <a:pt x="2267" y="697"/>
                    <a:pt x="2267" y="697"/>
                  </a:cubicBezTo>
                  <a:cubicBezTo>
                    <a:pt x="2267" y="697"/>
                    <a:pt x="2267" y="697"/>
                    <a:pt x="2267" y="697"/>
                  </a:cubicBezTo>
                  <a:close/>
                  <a:moveTo>
                    <a:pt x="1989" y="812"/>
                  </a:moveTo>
                  <a:cubicBezTo>
                    <a:pt x="1962" y="817"/>
                    <a:pt x="1936" y="820"/>
                    <a:pt x="1910" y="820"/>
                  </a:cubicBezTo>
                  <a:cubicBezTo>
                    <a:pt x="1842" y="820"/>
                    <a:pt x="1795" y="788"/>
                    <a:pt x="1794" y="715"/>
                  </a:cubicBezTo>
                  <a:cubicBezTo>
                    <a:pt x="2014" y="715"/>
                    <a:pt x="2014" y="715"/>
                    <a:pt x="2014" y="715"/>
                  </a:cubicBezTo>
                  <a:cubicBezTo>
                    <a:pt x="1989" y="812"/>
                    <a:pt x="1989" y="812"/>
                    <a:pt x="1989" y="812"/>
                  </a:cubicBezTo>
                  <a:cubicBezTo>
                    <a:pt x="1989" y="812"/>
                    <a:pt x="1989" y="812"/>
                    <a:pt x="1989" y="812"/>
                  </a:cubicBezTo>
                  <a:close/>
                  <a:moveTo>
                    <a:pt x="1718" y="424"/>
                  </a:moveTo>
                  <a:cubicBezTo>
                    <a:pt x="1718" y="521"/>
                    <a:pt x="1718" y="521"/>
                    <a:pt x="1718" y="521"/>
                  </a:cubicBezTo>
                  <a:cubicBezTo>
                    <a:pt x="1685" y="567"/>
                    <a:pt x="1665" y="616"/>
                    <a:pt x="1655" y="656"/>
                  </a:cubicBezTo>
                  <a:cubicBezTo>
                    <a:pt x="1651" y="670"/>
                    <a:pt x="1649" y="684"/>
                    <a:pt x="1648" y="697"/>
                  </a:cubicBezTo>
                  <a:cubicBezTo>
                    <a:pt x="1578" y="697"/>
                    <a:pt x="1578" y="697"/>
                    <a:pt x="1578" y="697"/>
                  </a:cubicBezTo>
                  <a:cubicBezTo>
                    <a:pt x="1637" y="417"/>
                    <a:pt x="1637" y="417"/>
                    <a:pt x="1637" y="417"/>
                  </a:cubicBezTo>
                  <a:cubicBezTo>
                    <a:pt x="1438" y="416"/>
                    <a:pt x="1438" y="416"/>
                    <a:pt x="1438" y="416"/>
                  </a:cubicBezTo>
                  <a:cubicBezTo>
                    <a:pt x="1260" y="697"/>
                    <a:pt x="1260" y="697"/>
                    <a:pt x="1260" y="697"/>
                  </a:cubicBezTo>
                  <a:cubicBezTo>
                    <a:pt x="1247" y="697"/>
                    <a:pt x="1247" y="697"/>
                    <a:pt x="1247" y="697"/>
                  </a:cubicBezTo>
                  <a:cubicBezTo>
                    <a:pt x="1247" y="18"/>
                    <a:pt x="1247" y="18"/>
                    <a:pt x="1247" y="18"/>
                  </a:cubicBezTo>
                  <a:cubicBezTo>
                    <a:pt x="1718" y="18"/>
                    <a:pt x="1718" y="18"/>
                    <a:pt x="1718" y="18"/>
                  </a:cubicBezTo>
                  <a:cubicBezTo>
                    <a:pt x="1718" y="424"/>
                    <a:pt x="1718" y="424"/>
                    <a:pt x="1718" y="424"/>
                  </a:cubicBezTo>
                  <a:cubicBezTo>
                    <a:pt x="1718" y="424"/>
                    <a:pt x="1718" y="424"/>
                    <a:pt x="1718" y="424"/>
                  </a:cubicBezTo>
                  <a:close/>
                  <a:moveTo>
                    <a:pt x="1455" y="697"/>
                  </a:moveTo>
                  <a:cubicBezTo>
                    <a:pt x="1384" y="697"/>
                    <a:pt x="1384" y="697"/>
                    <a:pt x="1384" y="697"/>
                  </a:cubicBezTo>
                  <a:cubicBezTo>
                    <a:pt x="1491" y="529"/>
                    <a:pt x="1491" y="529"/>
                    <a:pt x="1491" y="529"/>
                  </a:cubicBezTo>
                  <a:cubicBezTo>
                    <a:pt x="1455" y="697"/>
                    <a:pt x="1455" y="697"/>
                    <a:pt x="1455" y="697"/>
                  </a:cubicBezTo>
                  <a:cubicBezTo>
                    <a:pt x="1455" y="697"/>
                    <a:pt x="1455" y="697"/>
                    <a:pt x="1455" y="697"/>
                  </a:cubicBezTo>
                  <a:close/>
                  <a:moveTo>
                    <a:pt x="1169" y="416"/>
                  </a:moveTo>
                  <a:cubicBezTo>
                    <a:pt x="1051" y="416"/>
                    <a:pt x="1051" y="416"/>
                    <a:pt x="1051" y="416"/>
                  </a:cubicBezTo>
                  <a:cubicBezTo>
                    <a:pt x="970" y="697"/>
                    <a:pt x="970" y="697"/>
                    <a:pt x="970" y="697"/>
                  </a:cubicBezTo>
                  <a:cubicBezTo>
                    <a:pt x="845" y="697"/>
                    <a:pt x="845" y="697"/>
                    <a:pt x="845" y="697"/>
                  </a:cubicBezTo>
                  <a:cubicBezTo>
                    <a:pt x="909" y="674"/>
                    <a:pt x="948" y="629"/>
                    <a:pt x="960" y="562"/>
                  </a:cubicBezTo>
                  <a:cubicBezTo>
                    <a:pt x="970" y="510"/>
                    <a:pt x="965" y="476"/>
                    <a:pt x="944" y="451"/>
                  </a:cubicBezTo>
                  <a:cubicBezTo>
                    <a:pt x="912" y="413"/>
                    <a:pt x="848" y="416"/>
                    <a:pt x="792" y="416"/>
                  </a:cubicBezTo>
                  <a:cubicBezTo>
                    <a:pt x="782" y="416"/>
                    <a:pt x="698" y="416"/>
                    <a:pt x="698" y="416"/>
                  </a:cubicBezTo>
                  <a:cubicBezTo>
                    <a:pt x="698" y="18"/>
                    <a:pt x="698" y="18"/>
                    <a:pt x="698" y="18"/>
                  </a:cubicBezTo>
                  <a:cubicBezTo>
                    <a:pt x="1169" y="18"/>
                    <a:pt x="1169" y="18"/>
                    <a:pt x="1169" y="18"/>
                  </a:cubicBezTo>
                  <a:cubicBezTo>
                    <a:pt x="1169" y="416"/>
                    <a:pt x="1169" y="416"/>
                    <a:pt x="1169" y="416"/>
                  </a:cubicBezTo>
                  <a:cubicBezTo>
                    <a:pt x="1169" y="416"/>
                    <a:pt x="1169" y="416"/>
                    <a:pt x="1169" y="416"/>
                  </a:cubicBezTo>
                  <a:close/>
                  <a:moveTo>
                    <a:pt x="1094" y="697"/>
                  </a:moveTo>
                  <a:cubicBezTo>
                    <a:pt x="1143" y="521"/>
                    <a:pt x="1143" y="521"/>
                    <a:pt x="1143" y="521"/>
                  </a:cubicBezTo>
                  <a:cubicBezTo>
                    <a:pt x="1145" y="697"/>
                    <a:pt x="1145" y="697"/>
                    <a:pt x="1145" y="697"/>
                  </a:cubicBezTo>
                  <a:cubicBezTo>
                    <a:pt x="1094" y="697"/>
                    <a:pt x="1094" y="697"/>
                    <a:pt x="1094" y="697"/>
                  </a:cubicBezTo>
                  <a:cubicBezTo>
                    <a:pt x="1094" y="697"/>
                    <a:pt x="1094" y="697"/>
                    <a:pt x="1094" y="697"/>
                  </a:cubicBezTo>
                  <a:close/>
                  <a:moveTo>
                    <a:pt x="751" y="630"/>
                  </a:moveTo>
                  <a:cubicBezTo>
                    <a:pt x="751" y="630"/>
                    <a:pt x="751" y="630"/>
                    <a:pt x="751" y="630"/>
                  </a:cubicBezTo>
                  <a:cubicBezTo>
                    <a:pt x="746" y="630"/>
                    <a:pt x="741" y="631"/>
                    <a:pt x="736" y="631"/>
                  </a:cubicBezTo>
                  <a:cubicBezTo>
                    <a:pt x="729" y="631"/>
                    <a:pt x="724" y="631"/>
                    <a:pt x="719" y="631"/>
                  </a:cubicBezTo>
                  <a:cubicBezTo>
                    <a:pt x="689" y="631"/>
                    <a:pt x="689" y="631"/>
                    <a:pt x="689" y="631"/>
                  </a:cubicBezTo>
                  <a:cubicBezTo>
                    <a:pt x="703" y="579"/>
                    <a:pt x="703" y="579"/>
                    <a:pt x="703" y="579"/>
                  </a:cubicBezTo>
                  <a:cubicBezTo>
                    <a:pt x="709" y="554"/>
                    <a:pt x="709" y="554"/>
                    <a:pt x="709" y="554"/>
                  </a:cubicBezTo>
                  <a:cubicBezTo>
                    <a:pt x="725" y="494"/>
                    <a:pt x="725" y="494"/>
                    <a:pt x="725" y="494"/>
                  </a:cubicBezTo>
                  <a:cubicBezTo>
                    <a:pt x="732" y="494"/>
                    <a:pt x="739" y="494"/>
                    <a:pt x="746" y="494"/>
                  </a:cubicBezTo>
                  <a:cubicBezTo>
                    <a:pt x="769" y="494"/>
                    <a:pt x="769" y="494"/>
                    <a:pt x="769" y="494"/>
                  </a:cubicBezTo>
                  <a:cubicBezTo>
                    <a:pt x="809" y="494"/>
                    <a:pt x="834" y="496"/>
                    <a:pt x="843" y="509"/>
                  </a:cubicBezTo>
                  <a:cubicBezTo>
                    <a:pt x="850" y="518"/>
                    <a:pt x="849" y="535"/>
                    <a:pt x="841" y="560"/>
                  </a:cubicBezTo>
                  <a:cubicBezTo>
                    <a:pt x="827" y="603"/>
                    <a:pt x="809" y="626"/>
                    <a:pt x="751" y="630"/>
                  </a:cubicBezTo>
                  <a:moveTo>
                    <a:pt x="620" y="441"/>
                  </a:moveTo>
                  <a:cubicBezTo>
                    <a:pt x="613" y="465"/>
                    <a:pt x="613" y="465"/>
                    <a:pt x="613" y="465"/>
                  </a:cubicBezTo>
                  <a:cubicBezTo>
                    <a:pt x="545" y="689"/>
                    <a:pt x="545" y="689"/>
                    <a:pt x="545" y="689"/>
                  </a:cubicBezTo>
                  <a:cubicBezTo>
                    <a:pt x="542" y="697"/>
                    <a:pt x="542" y="697"/>
                    <a:pt x="542" y="697"/>
                  </a:cubicBezTo>
                  <a:cubicBezTo>
                    <a:pt x="321" y="697"/>
                    <a:pt x="321" y="697"/>
                    <a:pt x="321" y="697"/>
                  </a:cubicBezTo>
                  <a:cubicBezTo>
                    <a:pt x="303" y="661"/>
                    <a:pt x="303" y="661"/>
                    <a:pt x="303" y="661"/>
                  </a:cubicBezTo>
                  <a:cubicBezTo>
                    <a:pt x="542" y="417"/>
                    <a:pt x="542" y="417"/>
                    <a:pt x="542" y="417"/>
                  </a:cubicBezTo>
                  <a:cubicBezTo>
                    <a:pt x="389" y="417"/>
                    <a:pt x="389" y="417"/>
                    <a:pt x="389" y="417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62" y="417"/>
                    <a:pt x="262" y="417"/>
                    <a:pt x="262" y="417"/>
                  </a:cubicBezTo>
                  <a:cubicBezTo>
                    <a:pt x="149" y="417"/>
                    <a:pt x="149" y="417"/>
                    <a:pt x="149" y="417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620" y="18"/>
                    <a:pt x="620" y="18"/>
                    <a:pt x="620" y="18"/>
                  </a:cubicBezTo>
                  <a:cubicBezTo>
                    <a:pt x="620" y="441"/>
                    <a:pt x="620" y="441"/>
                    <a:pt x="620" y="441"/>
                  </a:cubicBezTo>
                  <a:cubicBezTo>
                    <a:pt x="620" y="441"/>
                    <a:pt x="620" y="441"/>
                    <a:pt x="620" y="441"/>
                  </a:cubicBezTo>
                  <a:close/>
                  <a:moveTo>
                    <a:pt x="178" y="697"/>
                  </a:moveTo>
                  <a:cubicBezTo>
                    <a:pt x="179" y="695"/>
                    <a:pt x="179" y="695"/>
                    <a:pt x="179" y="695"/>
                  </a:cubicBezTo>
                  <a:cubicBezTo>
                    <a:pt x="180" y="697"/>
                    <a:pt x="180" y="697"/>
                    <a:pt x="180" y="697"/>
                  </a:cubicBezTo>
                  <a:cubicBezTo>
                    <a:pt x="178" y="697"/>
                    <a:pt x="178" y="697"/>
                    <a:pt x="178" y="697"/>
                  </a:cubicBezTo>
                  <a:cubicBezTo>
                    <a:pt x="178" y="697"/>
                    <a:pt x="178" y="697"/>
                    <a:pt x="178" y="697"/>
                  </a:cubicBezTo>
                  <a:close/>
                  <a:moveTo>
                    <a:pt x="1778" y="0"/>
                  </a:moveTo>
                  <a:cubicBezTo>
                    <a:pt x="1778" y="457"/>
                    <a:pt x="1778" y="457"/>
                    <a:pt x="1778" y="457"/>
                  </a:cubicBezTo>
                  <a:cubicBezTo>
                    <a:pt x="1763" y="469"/>
                    <a:pt x="1749" y="483"/>
                    <a:pt x="1736" y="498"/>
                  </a:cubicBezTo>
                  <a:cubicBezTo>
                    <a:pt x="1736" y="0"/>
                    <a:pt x="1736" y="0"/>
                    <a:pt x="1736" y="0"/>
                  </a:cubicBezTo>
                  <a:cubicBezTo>
                    <a:pt x="1229" y="0"/>
                    <a:pt x="1229" y="0"/>
                    <a:pt x="1229" y="0"/>
                  </a:cubicBezTo>
                  <a:cubicBezTo>
                    <a:pt x="1229" y="416"/>
                    <a:pt x="1229" y="416"/>
                    <a:pt x="1229" y="416"/>
                  </a:cubicBezTo>
                  <a:cubicBezTo>
                    <a:pt x="1187" y="416"/>
                    <a:pt x="1187" y="416"/>
                    <a:pt x="1187" y="416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680" y="0"/>
                    <a:pt x="680" y="0"/>
                    <a:pt x="680" y="0"/>
                  </a:cubicBezTo>
                  <a:cubicBezTo>
                    <a:pt x="680" y="417"/>
                    <a:pt x="680" y="417"/>
                    <a:pt x="680" y="417"/>
                  </a:cubicBezTo>
                  <a:cubicBezTo>
                    <a:pt x="638" y="417"/>
                    <a:pt x="638" y="417"/>
                    <a:pt x="638" y="417"/>
                  </a:cubicBezTo>
                  <a:cubicBezTo>
                    <a:pt x="638" y="0"/>
                    <a:pt x="638" y="0"/>
                    <a:pt x="638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475"/>
                    <a:pt x="131" y="475"/>
                    <a:pt x="131" y="475"/>
                  </a:cubicBezTo>
                  <a:cubicBezTo>
                    <a:pt x="2" y="906"/>
                    <a:pt x="2" y="906"/>
                    <a:pt x="2" y="906"/>
                  </a:cubicBezTo>
                  <a:cubicBezTo>
                    <a:pt x="115" y="906"/>
                    <a:pt x="115" y="906"/>
                    <a:pt x="115" y="906"/>
                  </a:cubicBezTo>
                  <a:cubicBezTo>
                    <a:pt x="173" y="715"/>
                    <a:pt x="173" y="715"/>
                    <a:pt x="173" y="715"/>
                  </a:cubicBezTo>
                  <a:cubicBezTo>
                    <a:pt x="189" y="715"/>
                    <a:pt x="189" y="715"/>
                    <a:pt x="189" y="715"/>
                  </a:cubicBezTo>
                  <a:cubicBezTo>
                    <a:pt x="283" y="906"/>
                    <a:pt x="283" y="906"/>
                    <a:pt x="283" y="906"/>
                  </a:cubicBezTo>
                  <a:cubicBezTo>
                    <a:pt x="421" y="906"/>
                    <a:pt x="421" y="906"/>
                    <a:pt x="421" y="906"/>
                  </a:cubicBezTo>
                  <a:cubicBezTo>
                    <a:pt x="329" y="715"/>
                    <a:pt x="329" y="715"/>
                    <a:pt x="329" y="715"/>
                  </a:cubicBezTo>
                  <a:cubicBezTo>
                    <a:pt x="537" y="715"/>
                    <a:pt x="537" y="715"/>
                    <a:pt x="537" y="715"/>
                  </a:cubicBezTo>
                  <a:cubicBezTo>
                    <a:pt x="479" y="906"/>
                    <a:pt x="479" y="906"/>
                    <a:pt x="479" y="906"/>
                  </a:cubicBezTo>
                  <a:cubicBezTo>
                    <a:pt x="604" y="906"/>
                    <a:pt x="604" y="906"/>
                    <a:pt x="604" y="906"/>
                  </a:cubicBezTo>
                  <a:cubicBezTo>
                    <a:pt x="661" y="715"/>
                    <a:pt x="661" y="715"/>
                    <a:pt x="661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727" y="715"/>
                    <a:pt x="727" y="715"/>
                    <a:pt x="727" y="715"/>
                  </a:cubicBezTo>
                  <a:cubicBezTo>
                    <a:pt x="730" y="715"/>
                    <a:pt x="730" y="715"/>
                    <a:pt x="730" y="715"/>
                  </a:cubicBezTo>
                  <a:cubicBezTo>
                    <a:pt x="965" y="715"/>
                    <a:pt x="965" y="715"/>
                    <a:pt x="965" y="715"/>
                  </a:cubicBezTo>
                  <a:cubicBezTo>
                    <a:pt x="910" y="905"/>
                    <a:pt x="910" y="905"/>
                    <a:pt x="910" y="905"/>
                  </a:cubicBezTo>
                  <a:cubicBezTo>
                    <a:pt x="1035" y="905"/>
                    <a:pt x="1035" y="905"/>
                    <a:pt x="1035" y="905"/>
                  </a:cubicBezTo>
                  <a:cubicBezTo>
                    <a:pt x="1088" y="715"/>
                    <a:pt x="1088" y="715"/>
                    <a:pt x="1088" y="715"/>
                  </a:cubicBezTo>
                  <a:cubicBezTo>
                    <a:pt x="1145" y="715"/>
                    <a:pt x="1145" y="715"/>
                    <a:pt x="1145" y="715"/>
                  </a:cubicBezTo>
                  <a:cubicBezTo>
                    <a:pt x="1146" y="905"/>
                    <a:pt x="1146" y="905"/>
                    <a:pt x="1146" y="905"/>
                  </a:cubicBezTo>
                  <a:cubicBezTo>
                    <a:pt x="1252" y="905"/>
                    <a:pt x="1252" y="905"/>
                    <a:pt x="1252" y="905"/>
                  </a:cubicBezTo>
                  <a:cubicBezTo>
                    <a:pt x="1372" y="715"/>
                    <a:pt x="1372" y="715"/>
                    <a:pt x="1372" y="715"/>
                  </a:cubicBezTo>
                  <a:cubicBezTo>
                    <a:pt x="1451" y="715"/>
                    <a:pt x="1451" y="715"/>
                    <a:pt x="1451" y="715"/>
                  </a:cubicBezTo>
                  <a:cubicBezTo>
                    <a:pt x="1410" y="905"/>
                    <a:pt x="1410" y="905"/>
                    <a:pt x="1410" y="905"/>
                  </a:cubicBezTo>
                  <a:cubicBezTo>
                    <a:pt x="1534" y="905"/>
                    <a:pt x="1534" y="905"/>
                    <a:pt x="1534" y="905"/>
                  </a:cubicBezTo>
                  <a:cubicBezTo>
                    <a:pt x="1574" y="715"/>
                    <a:pt x="1574" y="715"/>
                    <a:pt x="1574" y="715"/>
                  </a:cubicBezTo>
                  <a:cubicBezTo>
                    <a:pt x="1645" y="715"/>
                    <a:pt x="1645" y="715"/>
                    <a:pt x="1645" y="715"/>
                  </a:cubicBezTo>
                  <a:cubicBezTo>
                    <a:pt x="1643" y="774"/>
                    <a:pt x="1658" y="827"/>
                    <a:pt x="1697" y="863"/>
                  </a:cubicBezTo>
                  <a:cubicBezTo>
                    <a:pt x="1745" y="907"/>
                    <a:pt x="1818" y="916"/>
                    <a:pt x="1872" y="916"/>
                  </a:cubicBezTo>
                  <a:cubicBezTo>
                    <a:pt x="1947" y="916"/>
                    <a:pt x="2024" y="905"/>
                    <a:pt x="2102" y="888"/>
                  </a:cubicBezTo>
                  <a:cubicBezTo>
                    <a:pt x="2145" y="715"/>
                    <a:pt x="2145" y="715"/>
                    <a:pt x="2145" y="715"/>
                  </a:cubicBezTo>
                  <a:cubicBezTo>
                    <a:pt x="2285" y="715"/>
                    <a:pt x="2285" y="715"/>
                    <a:pt x="2285" y="715"/>
                  </a:cubicBezTo>
                  <a:cubicBezTo>
                    <a:pt x="2285" y="0"/>
                    <a:pt x="2285" y="0"/>
                    <a:pt x="2285" y="0"/>
                  </a:cubicBezTo>
                  <a:cubicBezTo>
                    <a:pt x="1778" y="0"/>
                    <a:pt x="1778" y="0"/>
                    <a:pt x="1778" y="0"/>
                  </a:cubicBezTo>
                  <a:cubicBezTo>
                    <a:pt x="1778" y="0"/>
                    <a:pt x="1778" y="0"/>
                    <a:pt x="1778" y="0"/>
                  </a:cubicBezTo>
                  <a:close/>
                  <a:moveTo>
                    <a:pt x="222" y="1195"/>
                  </a:moveTo>
                  <a:cubicBezTo>
                    <a:pt x="203" y="1286"/>
                    <a:pt x="203" y="1286"/>
                    <a:pt x="203" y="1286"/>
                  </a:cubicBezTo>
                  <a:cubicBezTo>
                    <a:pt x="200" y="1299"/>
                    <a:pt x="196" y="1320"/>
                    <a:pt x="220" y="1320"/>
                  </a:cubicBezTo>
                  <a:cubicBezTo>
                    <a:pt x="249" y="1320"/>
                    <a:pt x="253" y="1298"/>
                    <a:pt x="259" y="1272"/>
                  </a:cubicBezTo>
                  <a:cubicBezTo>
                    <a:pt x="275" y="1195"/>
                    <a:pt x="275" y="1195"/>
                    <a:pt x="275" y="1195"/>
                  </a:cubicBezTo>
                  <a:cubicBezTo>
                    <a:pt x="321" y="1195"/>
                    <a:pt x="321" y="1195"/>
                    <a:pt x="321" y="1195"/>
                  </a:cubicBezTo>
                  <a:cubicBezTo>
                    <a:pt x="300" y="1296"/>
                    <a:pt x="300" y="1296"/>
                    <a:pt x="300" y="1296"/>
                  </a:cubicBezTo>
                  <a:cubicBezTo>
                    <a:pt x="294" y="1329"/>
                    <a:pt x="293" y="1333"/>
                    <a:pt x="292" y="1337"/>
                  </a:cubicBezTo>
                  <a:cubicBezTo>
                    <a:pt x="292" y="1341"/>
                    <a:pt x="291" y="1344"/>
                    <a:pt x="291" y="1348"/>
                  </a:cubicBezTo>
                  <a:cubicBezTo>
                    <a:pt x="247" y="1348"/>
                    <a:pt x="247" y="1348"/>
                    <a:pt x="247" y="1348"/>
                  </a:cubicBezTo>
                  <a:cubicBezTo>
                    <a:pt x="250" y="1328"/>
                    <a:pt x="250" y="1328"/>
                    <a:pt x="250" y="1328"/>
                  </a:cubicBezTo>
                  <a:cubicBezTo>
                    <a:pt x="244" y="1334"/>
                    <a:pt x="229" y="1352"/>
                    <a:pt x="200" y="1352"/>
                  </a:cubicBezTo>
                  <a:cubicBezTo>
                    <a:pt x="179" y="1352"/>
                    <a:pt x="164" y="1343"/>
                    <a:pt x="158" y="1331"/>
                  </a:cubicBezTo>
                  <a:cubicBezTo>
                    <a:pt x="151" y="1319"/>
                    <a:pt x="155" y="1297"/>
                    <a:pt x="157" y="1290"/>
                  </a:cubicBezTo>
                  <a:cubicBezTo>
                    <a:pt x="177" y="1195"/>
                    <a:pt x="177" y="1195"/>
                    <a:pt x="177" y="1195"/>
                  </a:cubicBezTo>
                  <a:cubicBezTo>
                    <a:pt x="222" y="1195"/>
                    <a:pt x="222" y="1195"/>
                    <a:pt x="222" y="1195"/>
                  </a:cubicBezTo>
                  <a:cubicBezTo>
                    <a:pt x="222" y="1195"/>
                    <a:pt x="222" y="1195"/>
                    <a:pt x="222" y="1195"/>
                  </a:cubicBezTo>
                  <a:close/>
                  <a:moveTo>
                    <a:pt x="514" y="1225"/>
                  </a:moveTo>
                  <a:cubicBezTo>
                    <a:pt x="550" y="1225"/>
                    <a:pt x="550" y="1225"/>
                    <a:pt x="550" y="1225"/>
                  </a:cubicBezTo>
                  <a:cubicBezTo>
                    <a:pt x="556" y="1196"/>
                    <a:pt x="556" y="1196"/>
                    <a:pt x="556" y="1196"/>
                  </a:cubicBezTo>
                  <a:cubicBezTo>
                    <a:pt x="520" y="1196"/>
                    <a:pt x="520" y="1196"/>
                    <a:pt x="520" y="1196"/>
                  </a:cubicBezTo>
                  <a:cubicBezTo>
                    <a:pt x="530" y="1149"/>
                    <a:pt x="530" y="1149"/>
                    <a:pt x="530" y="1149"/>
                  </a:cubicBezTo>
                  <a:cubicBezTo>
                    <a:pt x="482" y="1166"/>
                    <a:pt x="482" y="1166"/>
                    <a:pt x="482" y="1166"/>
                  </a:cubicBezTo>
                  <a:cubicBezTo>
                    <a:pt x="475" y="1196"/>
                    <a:pt x="475" y="1196"/>
                    <a:pt x="475" y="1196"/>
                  </a:cubicBezTo>
                  <a:cubicBezTo>
                    <a:pt x="414" y="1196"/>
                    <a:pt x="414" y="1196"/>
                    <a:pt x="414" y="1196"/>
                  </a:cubicBezTo>
                  <a:cubicBezTo>
                    <a:pt x="424" y="1149"/>
                    <a:pt x="424" y="1149"/>
                    <a:pt x="424" y="1149"/>
                  </a:cubicBezTo>
                  <a:cubicBezTo>
                    <a:pt x="376" y="1166"/>
                    <a:pt x="376" y="1166"/>
                    <a:pt x="376" y="1166"/>
                  </a:cubicBezTo>
                  <a:cubicBezTo>
                    <a:pt x="369" y="1196"/>
                    <a:pt x="369" y="1196"/>
                    <a:pt x="369" y="1196"/>
                  </a:cubicBezTo>
                  <a:cubicBezTo>
                    <a:pt x="340" y="1196"/>
                    <a:pt x="340" y="1196"/>
                    <a:pt x="340" y="1196"/>
                  </a:cubicBezTo>
                  <a:cubicBezTo>
                    <a:pt x="333" y="1225"/>
                    <a:pt x="333" y="1225"/>
                    <a:pt x="333" y="1225"/>
                  </a:cubicBezTo>
                  <a:cubicBezTo>
                    <a:pt x="363" y="1225"/>
                    <a:pt x="363" y="1225"/>
                    <a:pt x="363" y="1225"/>
                  </a:cubicBezTo>
                  <a:cubicBezTo>
                    <a:pt x="345" y="1310"/>
                    <a:pt x="345" y="1310"/>
                    <a:pt x="345" y="1310"/>
                  </a:cubicBezTo>
                  <a:cubicBezTo>
                    <a:pt x="342" y="1322"/>
                    <a:pt x="336" y="1351"/>
                    <a:pt x="382" y="1351"/>
                  </a:cubicBezTo>
                  <a:cubicBezTo>
                    <a:pt x="389" y="1351"/>
                    <a:pt x="402" y="1350"/>
                    <a:pt x="417" y="1346"/>
                  </a:cubicBezTo>
                  <a:cubicBezTo>
                    <a:pt x="424" y="1317"/>
                    <a:pt x="424" y="1317"/>
                    <a:pt x="424" y="1317"/>
                  </a:cubicBezTo>
                  <a:cubicBezTo>
                    <a:pt x="418" y="1317"/>
                    <a:pt x="415" y="1317"/>
                    <a:pt x="408" y="1317"/>
                  </a:cubicBezTo>
                  <a:cubicBezTo>
                    <a:pt x="388" y="1317"/>
                    <a:pt x="391" y="1309"/>
                    <a:pt x="393" y="1295"/>
                  </a:cubicBezTo>
                  <a:cubicBezTo>
                    <a:pt x="408" y="1225"/>
                    <a:pt x="408" y="1225"/>
                    <a:pt x="408" y="1225"/>
                  </a:cubicBezTo>
                  <a:cubicBezTo>
                    <a:pt x="469" y="1225"/>
                    <a:pt x="469" y="1225"/>
                    <a:pt x="469" y="1225"/>
                  </a:cubicBezTo>
                  <a:cubicBezTo>
                    <a:pt x="451" y="1310"/>
                    <a:pt x="451" y="1310"/>
                    <a:pt x="451" y="1310"/>
                  </a:cubicBezTo>
                  <a:cubicBezTo>
                    <a:pt x="448" y="1322"/>
                    <a:pt x="442" y="1351"/>
                    <a:pt x="488" y="1351"/>
                  </a:cubicBezTo>
                  <a:cubicBezTo>
                    <a:pt x="495" y="1351"/>
                    <a:pt x="508" y="1350"/>
                    <a:pt x="523" y="1346"/>
                  </a:cubicBezTo>
                  <a:cubicBezTo>
                    <a:pt x="530" y="1317"/>
                    <a:pt x="530" y="1317"/>
                    <a:pt x="530" y="1317"/>
                  </a:cubicBezTo>
                  <a:cubicBezTo>
                    <a:pt x="524" y="1317"/>
                    <a:pt x="521" y="1317"/>
                    <a:pt x="514" y="1317"/>
                  </a:cubicBezTo>
                  <a:cubicBezTo>
                    <a:pt x="494" y="1317"/>
                    <a:pt x="496" y="1309"/>
                    <a:pt x="499" y="1295"/>
                  </a:cubicBezTo>
                  <a:cubicBezTo>
                    <a:pt x="514" y="1225"/>
                    <a:pt x="514" y="1225"/>
                    <a:pt x="514" y="1225"/>
                  </a:cubicBezTo>
                  <a:cubicBezTo>
                    <a:pt x="514" y="1225"/>
                    <a:pt x="514" y="1225"/>
                    <a:pt x="514" y="1225"/>
                  </a:cubicBezTo>
                  <a:close/>
                  <a:moveTo>
                    <a:pt x="579" y="1194"/>
                  </a:moveTo>
                  <a:cubicBezTo>
                    <a:pt x="624" y="1194"/>
                    <a:pt x="624" y="1194"/>
                    <a:pt x="624" y="1194"/>
                  </a:cubicBezTo>
                  <a:cubicBezTo>
                    <a:pt x="591" y="1348"/>
                    <a:pt x="591" y="1348"/>
                    <a:pt x="591" y="1348"/>
                  </a:cubicBezTo>
                  <a:cubicBezTo>
                    <a:pt x="546" y="1348"/>
                    <a:pt x="546" y="1348"/>
                    <a:pt x="546" y="1348"/>
                  </a:cubicBezTo>
                  <a:cubicBezTo>
                    <a:pt x="579" y="1194"/>
                    <a:pt x="579" y="1194"/>
                    <a:pt x="579" y="1194"/>
                  </a:cubicBezTo>
                  <a:cubicBezTo>
                    <a:pt x="579" y="1194"/>
                    <a:pt x="579" y="1194"/>
                    <a:pt x="579" y="1194"/>
                  </a:cubicBezTo>
                  <a:close/>
                  <a:moveTo>
                    <a:pt x="591" y="1129"/>
                  </a:moveTo>
                  <a:cubicBezTo>
                    <a:pt x="640" y="1129"/>
                    <a:pt x="640" y="1129"/>
                    <a:pt x="640" y="1129"/>
                  </a:cubicBezTo>
                  <a:cubicBezTo>
                    <a:pt x="631" y="1168"/>
                    <a:pt x="631" y="1168"/>
                    <a:pt x="631" y="1168"/>
                  </a:cubicBezTo>
                  <a:cubicBezTo>
                    <a:pt x="583" y="1168"/>
                    <a:pt x="583" y="1168"/>
                    <a:pt x="583" y="1168"/>
                  </a:cubicBezTo>
                  <a:cubicBezTo>
                    <a:pt x="591" y="1129"/>
                    <a:pt x="591" y="1129"/>
                    <a:pt x="591" y="1129"/>
                  </a:cubicBezTo>
                  <a:cubicBezTo>
                    <a:pt x="591" y="1129"/>
                    <a:pt x="591" y="1129"/>
                    <a:pt x="591" y="1129"/>
                  </a:cubicBezTo>
                  <a:close/>
                  <a:moveTo>
                    <a:pt x="653" y="1222"/>
                  </a:moveTo>
                  <a:cubicBezTo>
                    <a:pt x="654" y="1221"/>
                    <a:pt x="657" y="1205"/>
                    <a:pt x="659" y="1194"/>
                  </a:cubicBezTo>
                  <a:cubicBezTo>
                    <a:pt x="702" y="1194"/>
                    <a:pt x="702" y="1194"/>
                    <a:pt x="702" y="1194"/>
                  </a:cubicBezTo>
                  <a:cubicBezTo>
                    <a:pt x="698" y="1217"/>
                    <a:pt x="698" y="1217"/>
                    <a:pt x="698" y="1217"/>
                  </a:cubicBezTo>
                  <a:cubicBezTo>
                    <a:pt x="704" y="1210"/>
                    <a:pt x="720" y="1191"/>
                    <a:pt x="753" y="1191"/>
                  </a:cubicBezTo>
                  <a:cubicBezTo>
                    <a:pt x="784" y="1191"/>
                    <a:pt x="793" y="1209"/>
                    <a:pt x="794" y="1220"/>
                  </a:cubicBezTo>
                  <a:cubicBezTo>
                    <a:pt x="796" y="1229"/>
                    <a:pt x="795" y="1236"/>
                    <a:pt x="789" y="1265"/>
                  </a:cubicBezTo>
                  <a:cubicBezTo>
                    <a:pt x="771" y="1348"/>
                    <a:pt x="771" y="1348"/>
                    <a:pt x="771" y="1348"/>
                  </a:cubicBezTo>
                  <a:cubicBezTo>
                    <a:pt x="725" y="1348"/>
                    <a:pt x="725" y="1348"/>
                    <a:pt x="725" y="1348"/>
                  </a:cubicBezTo>
                  <a:cubicBezTo>
                    <a:pt x="746" y="1253"/>
                    <a:pt x="746" y="1253"/>
                    <a:pt x="746" y="1253"/>
                  </a:cubicBezTo>
                  <a:cubicBezTo>
                    <a:pt x="747" y="1246"/>
                    <a:pt x="748" y="1241"/>
                    <a:pt x="746" y="1236"/>
                  </a:cubicBezTo>
                  <a:cubicBezTo>
                    <a:pt x="745" y="1230"/>
                    <a:pt x="739" y="1223"/>
                    <a:pt x="728" y="1223"/>
                  </a:cubicBezTo>
                  <a:cubicBezTo>
                    <a:pt x="718" y="1223"/>
                    <a:pt x="708" y="1227"/>
                    <a:pt x="702" y="1235"/>
                  </a:cubicBezTo>
                  <a:cubicBezTo>
                    <a:pt x="698" y="1239"/>
                    <a:pt x="694" y="1246"/>
                    <a:pt x="691" y="1258"/>
                  </a:cubicBezTo>
                  <a:cubicBezTo>
                    <a:pt x="672" y="1348"/>
                    <a:pt x="672" y="1348"/>
                    <a:pt x="672" y="1348"/>
                  </a:cubicBezTo>
                  <a:cubicBezTo>
                    <a:pt x="627" y="1348"/>
                    <a:pt x="627" y="1348"/>
                    <a:pt x="627" y="1348"/>
                  </a:cubicBezTo>
                  <a:cubicBezTo>
                    <a:pt x="653" y="1222"/>
                    <a:pt x="653" y="1222"/>
                    <a:pt x="653" y="1222"/>
                  </a:cubicBezTo>
                  <a:cubicBezTo>
                    <a:pt x="653" y="1222"/>
                    <a:pt x="653" y="1222"/>
                    <a:pt x="653" y="1222"/>
                  </a:cubicBezTo>
                  <a:close/>
                  <a:moveTo>
                    <a:pt x="985" y="1196"/>
                  </a:moveTo>
                  <a:cubicBezTo>
                    <a:pt x="981" y="1207"/>
                    <a:pt x="978" y="1218"/>
                    <a:pt x="975" y="1233"/>
                  </a:cubicBezTo>
                  <a:cubicBezTo>
                    <a:pt x="951" y="1346"/>
                    <a:pt x="951" y="1346"/>
                    <a:pt x="951" y="1346"/>
                  </a:cubicBezTo>
                  <a:cubicBezTo>
                    <a:pt x="939" y="1403"/>
                    <a:pt x="891" y="1409"/>
                    <a:pt x="861" y="1409"/>
                  </a:cubicBezTo>
                  <a:cubicBezTo>
                    <a:pt x="839" y="1409"/>
                    <a:pt x="797" y="1406"/>
                    <a:pt x="804" y="1359"/>
                  </a:cubicBezTo>
                  <a:cubicBezTo>
                    <a:pt x="847" y="1359"/>
                    <a:pt x="847" y="1359"/>
                    <a:pt x="847" y="1359"/>
                  </a:cubicBezTo>
                  <a:cubicBezTo>
                    <a:pt x="847" y="1362"/>
                    <a:pt x="847" y="1367"/>
                    <a:pt x="850" y="1372"/>
                  </a:cubicBezTo>
                  <a:cubicBezTo>
                    <a:pt x="852" y="1376"/>
                    <a:pt x="858" y="1380"/>
                    <a:pt x="869" y="1380"/>
                  </a:cubicBezTo>
                  <a:cubicBezTo>
                    <a:pt x="883" y="1380"/>
                    <a:pt x="896" y="1374"/>
                    <a:pt x="902" y="1360"/>
                  </a:cubicBezTo>
                  <a:cubicBezTo>
                    <a:pt x="905" y="1353"/>
                    <a:pt x="906" y="1347"/>
                    <a:pt x="912" y="1324"/>
                  </a:cubicBezTo>
                  <a:cubicBezTo>
                    <a:pt x="893" y="1343"/>
                    <a:pt x="877" y="1345"/>
                    <a:pt x="866" y="1345"/>
                  </a:cubicBezTo>
                  <a:cubicBezTo>
                    <a:pt x="822" y="1345"/>
                    <a:pt x="809" y="1307"/>
                    <a:pt x="817" y="1270"/>
                  </a:cubicBezTo>
                  <a:cubicBezTo>
                    <a:pt x="825" y="1231"/>
                    <a:pt x="855" y="1194"/>
                    <a:pt x="899" y="1194"/>
                  </a:cubicBezTo>
                  <a:cubicBezTo>
                    <a:pt x="927" y="1194"/>
                    <a:pt x="934" y="1209"/>
                    <a:pt x="937" y="1216"/>
                  </a:cubicBezTo>
                  <a:cubicBezTo>
                    <a:pt x="943" y="1196"/>
                    <a:pt x="943" y="1196"/>
                    <a:pt x="943" y="1196"/>
                  </a:cubicBezTo>
                  <a:cubicBezTo>
                    <a:pt x="985" y="1196"/>
                    <a:pt x="985" y="1196"/>
                    <a:pt x="985" y="1196"/>
                  </a:cubicBezTo>
                  <a:cubicBezTo>
                    <a:pt x="985" y="1196"/>
                    <a:pt x="985" y="1196"/>
                    <a:pt x="985" y="1196"/>
                  </a:cubicBezTo>
                  <a:close/>
                  <a:moveTo>
                    <a:pt x="883" y="1315"/>
                  </a:moveTo>
                  <a:cubicBezTo>
                    <a:pt x="914" y="1315"/>
                    <a:pt x="922" y="1277"/>
                    <a:pt x="924" y="1271"/>
                  </a:cubicBezTo>
                  <a:cubicBezTo>
                    <a:pt x="927" y="1253"/>
                    <a:pt x="930" y="1224"/>
                    <a:pt x="903" y="1224"/>
                  </a:cubicBezTo>
                  <a:cubicBezTo>
                    <a:pt x="886" y="1224"/>
                    <a:pt x="869" y="1237"/>
                    <a:pt x="862" y="1270"/>
                  </a:cubicBezTo>
                  <a:cubicBezTo>
                    <a:pt x="861" y="1277"/>
                    <a:pt x="853" y="1315"/>
                    <a:pt x="883" y="1315"/>
                  </a:cubicBezTo>
                  <a:moveTo>
                    <a:pt x="1164" y="1346"/>
                  </a:moveTo>
                  <a:cubicBezTo>
                    <a:pt x="1149" y="1350"/>
                    <a:pt x="1136" y="1351"/>
                    <a:pt x="1129" y="1351"/>
                  </a:cubicBezTo>
                  <a:cubicBezTo>
                    <a:pt x="1083" y="1351"/>
                    <a:pt x="1089" y="1322"/>
                    <a:pt x="1092" y="1310"/>
                  </a:cubicBezTo>
                  <a:cubicBezTo>
                    <a:pt x="1110" y="1225"/>
                    <a:pt x="1110" y="1225"/>
                    <a:pt x="1110" y="1225"/>
                  </a:cubicBezTo>
                  <a:cubicBezTo>
                    <a:pt x="1080" y="1225"/>
                    <a:pt x="1080" y="1225"/>
                    <a:pt x="1080" y="1225"/>
                  </a:cubicBezTo>
                  <a:cubicBezTo>
                    <a:pt x="1087" y="1196"/>
                    <a:pt x="1087" y="1196"/>
                    <a:pt x="1087" y="1196"/>
                  </a:cubicBezTo>
                  <a:cubicBezTo>
                    <a:pt x="1116" y="1196"/>
                    <a:pt x="1116" y="1196"/>
                    <a:pt x="1116" y="1196"/>
                  </a:cubicBezTo>
                  <a:cubicBezTo>
                    <a:pt x="1123" y="1166"/>
                    <a:pt x="1123" y="1166"/>
                    <a:pt x="1123" y="1166"/>
                  </a:cubicBezTo>
                  <a:cubicBezTo>
                    <a:pt x="1171" y="1149"/>
                    <a:pt x="1171" y="1149"/>
                    <a:pt x="1171" y="1149"/>
                  </a:cubicBezTo>
                  <a:cubicBezTo>
                    <a:pt x="1161" y="1196"/>
                    <a:pt x="1161" y="1196"/>
                    <a:pt x="1161" y="1196"/>
                  </a:cubicBezTo>
                  <a:cubicBezTo>
                    <a:pt x="1198" y="1196"/>
                    <a:pt x="1198" y="1196"/>
                    <a:pt x="1198" y="1196"/>
                  </a:cubicBezTo>
                  <a:cubicBezTo>
                    <a:pt x="1191" y="1225"/>
                    <a:pt x="1191" y="1225"/>
                    <a:pt x="1191" y="1225"/>
                  </a:cubicBezTo>
                  <a:cubicBezTo>
                    <a:pt x="1155" y="1225"/>
                    <a:pt x="1155" y="1225"/>
                    <a:pt x="1155" y="1225"/>
                  </a:cubicBezTo>
                  <a:cubicBezTo>
                    <a:pt x="1140" y="1295"/>
                    <a:pt x="1140" y="1295"/>
                    <a:pt x="1140" y="1295"/>
                  </a:cubicBezTo>
                  <a:cubicBezTo>
                    <a:pt x="1137" y="1309"/>
                    <a:pt x="1135" y="1317"/>
                    <a:pt x="1155" y="1317"/>
                  </a:cubicBezTo>
                  <a:cubicBezTo>
                    <a:pt x="1162" y="1317"/>
                    <a:pt x="1165" y="1317"/>
                    <a:pt x="1171" y="1317"/>
                  </a:cubicBezTo>
                  <a:cubicBezTo>
                    <a:pt x="1164" y="1346"/>
                    <a:pt x="1164" y="1346"/>
                    <a:pt x="1164" y="1346"/>
                  </a:cubicBezTo>
                  <a:cubicBezTo>
                    <a:pt x="1164" y="1346"/>
                    <a:pt x="1164" y="1346"/>
                    <a:pt x="1164" y="1346"/>
                  </a:cubicBezTo>
                  <a:close/>
                  <a:moveTo>
                    <a:pt x="1235" y="1129"/>
                  </a:moveTo>
                  <a:cubicBezTo>
                    <a:pt x="1280" y="1129"/>
                    <a:pt x="1280" y="1129"/>
                    <a:pt x="1280" y="1129"/>
                  </a:cubicBezTo>
                  <a:cubicBezTo>
                    <a:pt x="1261" y="1216"/>
                    <a:pt x="1261" y="1216"/>
                    <a:pt x="1261" y="1216"/>
                  </a:cubicBezTo>
                  <a:cubicBezTo>
                    <a:pt x="1268" y="1208"/>
                    <a:pt x="1283" y="1193"/>
                    <a:pt x="1311" y="1193"/>
                  </a:cubicBezTo>
                  <a:cubicBezTo>
                    <a:pt x="1334" y="1193"/>
                    <a:pt x="1346" y="1204"/>
                    <a:pt x="1351" y="1214"/>
                  </a:cubicBezTo>
                  <a:cubicBezTo>
                    <a:pt x="1355" y="1221"/>
                    <a:pt x="1356" y="1235"/>
                    <a:pt x="1352" y="1255"/>
                  </a:cubicBezTo>
                  <a:cubicBezTo>
                    <a:pt x="1332" y="1348"/>
                    <a:pt x="1332" y="1348"/>
                    <a:pt x="1332" y="1348"/>
                  </a:cubicBezTo>
                  <a:cubicBezTo>
                    <a:pt x="1288" y="1348"/>
                    <a:pt x="1288" y="1348"/>
                    <a:pt x="1288" y="1348"/>
                  </a:cubicBezTo>
                  <a:cubicBezTo>
                    <a:pt x="1307" y="1256"/>
                    <a:pt x="1307" y="1256"/>
                    <a:pt x="1307" y="1256"/>
                  </a:cubicBezTo>
                  <a:cubicBezTo>
                    <a:pt x="1309" y="1248"/>
                    <a:pt x="1314" y="1223"/>
                    <a:pt x="1289" y="1223"/>
                  </a:cubicBezTo>
                  <a:cubicBezTo>
                    <a:pt x="1276" y="1223"/>
                    <a:pt x="1259" y="1230"/>
                    <a:pt x="1253" y="1254"/>
                  </a:cubicBezTo>
                  <a:cubicBezTo>
                    <a:pt x="1234" y="1348"/>
                    <a:pt x="1234" y="1348"/>
                    <a:pt x="1234" y="1348"/>
                  </a:cubicBezTo>
                  <a:cubicBezTo>
                    <a:pt x="1189" y="1348"/>
                    <a:pt x="1189" y="1348"/>
                    <a:pt x="1189" y="1348"/>
                  </a:cubicBezTo>
                  <a:cubicBezTo>
                    <a:pt x="1235" y="1129"/>
                    <a:pt x="1235" y="1129"/>
                    <a:pt x="1235" y="1129"/>
                  </a:cubicBezTo>
                  <a:cubicBezTo>
                    <a:pt x="1235" y="1129"/>
                    <a:pt x="1235" y="1129"/>
                    <a:pt x="1235" y="1129"/>
                  </a:cubicBezTo>
                  <a:close/>
                  <a:moveTo>
                    <a:pt x="1387" y="1232"/>
                  </a:moveTo>
                  <a:cubicBezTo>
                    <a:pt x="1389" y="1225"/>
                    <a:pt x="1392" y="1203"/>
                    <a:pt x="1393" y="1194"/>
                  </a:cubicBezTo>
                  <a:cubicBezTo>
                    <a:pt x="1435" y="1194"/>
                    <a:pt x="1435" y="1194"/>
                    <a:pt x="1435" y="1194"/>
                  </a:cubicBezTo>
                  <a:cubicBezTo>
                    <a:pt x="1430" y="1223"/>
                    <a:pt x="1430" y="1223"/>
                    <a:pt x="1430" y="1223"/>
                  </a:cubicBezTo>
                  <a:cubicBezTo>
                    <a:pt x="1438" y="1211"/>
                    <a:pt x="1452" y="1192"/>
                    <a:pt x="1489" y="1194"/>
                  </a:cubicBezTo>
                  <a:cubicBezTo>
                    <a:pt x="1480" y="1234"/>
                    <a:pt x="1480" y="1234"/>
                    <a:pt x="1480" y="1234"/>
                  </a:cubicBezTo>
                  <a:cubicBezTo>
                    <a:pt x="1435" y="1230"/>
                    <a:pt x="1428" y="1253"/>
                    <a:pt x="1424" y="1273"/>
                  </a:cubicBezTo>
                  <a:cubicBezTo>
                    <a:pt x="1408" y="1348"/>
                    <a:pt x="1408" y="1348"/>
                    <a:pt x="1408" y="1348"/>
                  </a:cubicBezTo>
                  <a:cubicBezTo>
                    <a:pt x="1363" y="1348"/>
                    <a:pt x="1363" y="1348"/>
                    <a:pt x="1363" y="1348"/>
                  </a:cubicBezTo>
                  <a:cubicBezTo>
                    <a:pt x="1387" y="1232"/>
                    <a:pt x="1387" y="1232"/>
                    <a:pt x="1387" y="1232"/>
                  </a:cubicBezTo>
                  <a:cubicBezTo>
                    <a:pt x="1387" y="1232"/>
                    <a:pt x="1387" y="1232"/>
                    <a:pt x="1387" y="1232"/>
                  </a:cubicBezTo>
                  <a:close/>
                  <a:moveTo>
                    <a:pt x="1582" y="1191"/>
                  </a:moveTo>
                  <a:cubicBezTo>
                    <a:pt x="1637" y="1191"/>
                    <a:pt x="1654" y="1229"/>
                    <a:pt x="1644" y="1271"/>
                  </a:cubicBezTo>
                  <a:cubicBezTo>
                    <a:pt x="1635" y="1315"/>
                    <a:pt x="1602" y="1353"/>
                    <a:pt x="1546" y="1353"/>
                  </a:cubicBezTo>
                  <a:cubicBezTo>
                    <a:pt x="1503" y="1353"/>
                    <a:pt x="1474" y="1326"/>
                    <a:pt x="1485" y="1273"/>
                  </a:cubicBezTo>
                  <a:cubicBezTo>
                    <a:pt x="1493" y="1236"/>
                    <a:pt x="1521" y="1191"/>
                    <a:pt x="1582" y="1191"/>
                  </a:cubicBezTo>
                  <a:moveTo>
                    <a:pt x="1555" y="1322"/>
                  </a:moveTo>
                  <a:cubicBezTo>
                    <a:pt x="1574" y="1322"/>
                    <a:pt x="1590" y="1310"/>
                    <a:pt x="1599" y="1270"/>
                  </a:cubicBezTo>
                  <a:cubicBezTo>
                    <a:pt x="1603" y="1250"/>
                    <a:pt x="1605" y="1221"/>
                    <a:pt x="1575" y="1221"/>
                  </a:cubicBezTo>
                  <a:cubicBezTo>
                    <a:pt x="1543" y="1221"/>
                    <a:pt x="1534" y="1259"/>
                    <a:pt x="1531" y="1273"/>
                  </a:cubicBezTo>
                  <a:cubicBezTo>
                    <a:pt x="1524" y="1307"/>
                    <a:pt x="1532" y="1322"/>
                    <a:pt x="1555" y="1322"/>
                  </a:cubicBezTo>
                  <a:moveTo>
                    <a:pt x="1734" y="1195"/>
                  </a:moveTo>
                  <a:cubicBezTo>
                    <a:pt x="1714" y="1286"/>
                    <a:pt x="1714" y="1286"/>
                    <a:pt x="1714" y="1286"/>
                  </a:cubicBezTo>
                  <a:cubicBezTo>
                    <a:pt x="1711" y="1299"/>
                    <a:pt x="1707" y="1320"/>
                    <a:pt x="1731" y="1320"/>
                  </a:cubicBezTo>
                  <a:cubicBezTo>
                    <a:pt x="1760" y="1320"/>
                    <a:pt x="1765" y="1298"/>
                    <a:pt x="1770" y="1272"/>
                  </a:cubicBezTo>
                  <a:cubicBezTo>
                    <a:pt x="1786" y="1195"/>
                    <a:pt x="1786" y="1195"/>
                    <a:pt x="1786" y="1195"/>
                  </a:cubicBezTo>
                  <a:cubicBezTo>
                    <a:pt x="1833" y="1195"/>
                    <a:pt x="1833" y="1195"/>
                    <a:pt x="1833" y="1195"/>
                  </a:cubicBezTo>
                  <a:cubicBezTo>
                    <a:pt x="1811" y="1296"/>
                    <a:pt x="1811" y="1296"/>
                    <a:pt x="1811" y="1296"/>
                  </a:cubicBezTo>
                  <a:cubicBezTo>
                    <a:pt x="1805" y="1329"/>
                    <a:pt x="1804" y="1333"/>
                    <a:pt x="1804" y="1337"/>
                  </a:cubicBezTo>
                  <a:cubicBezTo>
                    <a:pt x="1803" y="1341"/>
                    <a:pt x="1802" y="1344"/>
                    <a:pt x="1802" y="1348"/>
                  </a:cubicBezTo>
                  <a:cubicBezTo>
                    <a:pt x="1758" y="1348"/>
                    <a:pt x="1758" y="1348"/>
                    <a:pt x="1758" y="1348"/>
                  </a:cubicBezTo>
                  <a:cubicBezTo>
                    <a:pt x="1761" y="1328"/>
                    <a:pt x="1761" y="1328"/>
                    <a:pt x="1761" y="1328"/>
                  </a:cubicBezTo>
                  <a:cubicBezTo>
                    <a:pt x="1756" y="1334"/>
                    <a:pt x="1740" y="1352"/>
                    <a:pt x="1711" y="1352"/>
                  </a:cubicBezTo>
                  <a:cubicBezTo>
                    <a:pt x="1690" y="1352"/>
                    <a:pt x="1675" y="1343"/>
                    <a:pt x="1669" y="1331"/>
                  </a:cubicBezTo>
                  <a:cubicBezTo>
                    <a:pt x="1662" y="1319"/>
                    <a:pt x="1666" y="1297"/>
                    <a:pt x="1668" y="1290"/>
                  </a:cubicBezTo>
                  <a:cubicBezTo>
                    <a:pt x="1688" y="1195"/>
                    <a:pt x="1688" y="1195"/>
                    <a:pt x="1688" y="1195"/>
                  </a:cubicBezTo>
                  <a:cubicBezTo>
                    <a:pt x="1734" y="1195"/>
                    <a:pt x="1734" y="1195"/>
                    <a:pt x="1734" y="1195"/>
                  </a:cubicBezTo>
                  <a:cubicBezTo>
                    <a:pt x="1734" y="1195"/>
                    <a:pt x="1734" y="1195"/>
                    <a:pt x="1734" y="1195"/>
                  </a:cubicBezTo>
                  <a:close/>
                  <a:moveTo>
                    <a:pt x="2010" y="1196"/>
                  </a:moveTo>
                  <a:cubicBezTo>
                    <a:pt x="2006" y="1207"/>
                    <a:pt x="2003" y="1218"/>
                    <a:pt x="2000" y="1233"/>
                  </a:cubicBezTo>
                  <a:cubicBezTo>
                    <a:pt x="1976" y="1346"/>
                    <a:pt x="1976" y="1346"/>
                    <a:pt x="1976" y="1346"/>
                  </a:cubicBezTo>
                  <a:cubicBezTo>
                    <a:pt x="1964" y="1403"/>
                    <a:pt x="1915" y="1409"/>
                    <a:pt x="1886" y="1409"/>
                  </a:cubicBezTo>
                  <a:cubicBezTo>
                    <a:pt x="1864" y="1409"/>
                    <a:pt x="1822" y="1406"/>
                    <a:pt x="1829" y="1359"/>
                  </a:cubicBezTo>
                  <a:cubicBezTo>
                    <a:pt x="1872" y="1359"/>
                    <a:pt x="1872" y="1359"/>
                    <a:pt x="1872" y="1359"/>
                  </a:cubicBezTo>
                  <a:cubicBezTo>
                    <a:pt x="1872" y="1362"/>
                    <a:pt x="1871" y="1367"/>
                    <a:pt x="1874" y="1372"/>
                  </a:cubicBezTo>
                  <a:cubicBezTo>
                    <a:pt x="1877" y="1376"/>
                    <a:pt x="1883" y="1380"/>
                    <a:pt x="1894" y="1380"/>
                  </a:cubicBezTo>
                  <a:cubicBezTo>
                    <a:pt x="1908" y="1380"/>
                    <a:pt x="1921" y="1374"/>
                    <a:pt x="1926" y="1360"/>
                  </a:cubicBezTo>
                  <a:cubicBezTo>
                    <a:pt x="1930" y="1353"/>
                    <a:pt x="1931" y="1347"/>
                    <a:pt x="1937" y="1324"/>
                  </a:cubicBezTo>
                  <a:cubicBezTo>
                    <a:pt x="1918" y="1343"/>
                    <a:pt x="1901" y="1345"/>
                    <a:pt x="1891" y="1345"/>
                  </a:cubicBezTo>
                  <a:cubicBezTo>
                    <a:pt x="1847" y="1345"/>
                    <a:pt x="1834" y="1307"/>
                    <a:pt x="1842" y="1270"/>
                  </a:cubicBezTo>
                  <a:cubicBezTo>
                    <a:pt x="1850" y="1231"/>
                    <a:pt x="1880" y="1194"/>
                    <a:pt x="1924" y="1194"/>
                  </a:cubicBezTo>
                  <a:cubicBezTo>
                    <a:pt x="1952" y="1194"/>
                    <a:pt x="1959" y="1209"/>
                    <a:pt x="1962" y="1216"/>
                  </a:cubicBezTo>
                  <a:cubicBezTo>
                    <a:pt x="1968" y="1196"/>
                    <a:pt x="1968" y="1196"/>
                    <a:pt x="1968" y="1196"/>
                  </a:cubicBezTo>
                  <a:cubicBezTo>
                    <a:pt x="2010" y="1196"/>
                    <a:pt x="2010" y="1196"/>
                    <a:pt x="2010" y="1196"/>
                  </a:cubicBezTo>
                  <a:cubicBezTo>
                    <a:pt x="2010" y="1196"/>
                    <a:pt x="2010" y="1196"/>
                    <a:pt x="2010" y="1196"/>
                  </a:cubicBezTo>
                  <a:close/>
                  <a:moveTo>
                    <a:pt x="1908" y="1315"/>
                  </a:moveTo>
                  <a:cubicBezTo>
                    <a:pt x="1939" y="1315"/>
                    <a:pt x="1947" y="1277"/>
                    <a:pt x="1948" y="1271"/>
                  </a:cubicBezTo>
                  <a:cubicBezTo>
                    <a:pt x="1952" y="1253"/>
                    <a:pt x="1955" y="1224"/>
                    <a:pt x="1928" y="1224"/>
                  </a:cubicBezTo>
                  <a:cubicBezTo>
                    <a:pt x="1911" y="1224"/>
                    <a:pt x="1894" y="1237"/>
                    <a:pt x="1887" y="1270"/>
                  </a:cubicBezTo>
                  <a:cubicBezTo>
                    <a:pt x="1885" y="1277"/>
                    <a:pt x="1878" y="1315"/>
                    <a:pt x="1908" y="1315"/>
                  </a:cubicBezTo>
                  <a:moveTo>
                    <a:pt x="2058" y="1129"/>
                  </a:moveTo>
                  <a:cubicBezTo>
                    <a:pt x="2102" y="1129"/>
                    <a:pt x="2102" y="1129"/>
                    <a:pt x="2102" y="1129"/>
                  </a:cubicBezTo>
                  <a:cubicBezTo>
                    <a:pt x="2084" y="1216"/>
                    <a:pt x="2084" y="1216"/>
                    <a:pt x="2084" y="1216"/>
                  </a:cubicBezTo>
                  <a:cubicBezTo>
                    <a:pt x="2091" y="1208"/>
                    <a:pt x="2105" y="1193"/>
                    <a:pt x="2133" y="1193"/>
                  </a:cubicBezTo>
                  <a:cubicBezTo>
                    <a:pt x="2156" y="1193"/>
                    <a:pt x="2168" y="1204"/>
                    <a:pt x="2174" y="1214"/>
                  </a:cubicBezTo>
                  <a:cubicBezTo>
                    <a:pt x="2177" y="1221"/>
                    <a:pt x="2179" y="1235"/>
                    <a:pt x="2175" y="1255"/>
                  </a:cubicBezTo>
                  <a:cubicBezTo>
                    <a:pt x="2155" y="1348"/>
                    <a:pt x="2155" y="1348"/>
                    <a:pt x="2155" y="1348"/>
                  </a:cubicBezTo>
                  <a:cubicBezTo>
                    <a:pt x="2110" y="1348"/>
                    <a:pt x="2110" y="1348"/>
                    <a:pt x="2110" y="1348"/>
                  </a:cubicBezTo>
                  <a:cubicBezTo>
                    <a:pt x="2130" y="1256"/>
                    <a:pt x="2130" y="1256"/>
                    <a:pt x="2130" y="1256"/>
                  </a:cubicBezTo>
                  <a:cubicBezTo>
                    <a:pt x="2131" y="1248"/>
                    <a:pt x="2137" y="1223"/>
                    <a:pt x="2112" y="1223"/>
                  </a:cubicBezTo>
                  <a:cubicBezTo>
                    <a:pt x="2099" y="1223"/>
                    <a:pt x="2081" y="1230"/>
                    <a:pt x="2076" y="1254"/>
                  </a:cubicBezTo>
                  <a:cubicBezTo>
                    <a:pt x="2057" y="1348"/>
                    <a:pt x="2057" y="1348"/>
                    <a:pt x="2057" y="1348"/>
                  </a:cubicBezTo>
                  <a:cubicBezTo>
                    <a:pt x="2012" y="1348"/>
                    <a:pt x="2012" y="1348"/>
                    <a:pt x="2012" y="1348"/>
                  </a:cubicBezTo>
                  <a:cubicBezTo>
                    <a:pt x="2058" y="1129"/>
                    <a:pt x="2058" y="1129"/>
                    <a:pt x="2058" y="1129"/>
                  </a:cubicBezTo>
                  <a:cubicBezTo>
                    <a:pt x="2058" y="1129"/>
                    <a:pt x="2058" y="1129"/>
                    <a:pt x="2058" y="1129"/>
                  </a:cubicBezTo>
                  <a:close/>
                  <a:moveTo>
                    <a:pt x="100" y="1249"/>
                  </a:moveTo>
                  <a:cubicBezTo>
                    <a:pt x="101" y="1244"/>
                    <a:pt x="104" y="1221"/>
                    <a:pt x="87" y="1221"/>
                  </a:cubicBezTo>
                  <a:cubicBezTo>
                    <a:pt x="66" y="1221"/>
                    <a:pt x="56" y="1253"/>
                    <a:pt x="53" y="1270"/>
                  </a:cubicBezTo>
                  <a:cubicBezTo>
                    <a:pt x="51" y="1278"/>
                    <a:pt x="46" y="1306"/>
                    <a:pt x="54" y="1317"/>
                  </a:cubicBezTo>
                  <a:cubicBezTo>
                    <a:pt x="57" y="1321"/>
                    <a:pt x="61" y="1322"/>
                    <a:pt x="65" y="1322"/>
                  </a:cubicBezTo>
                  <a:cubicBezTo>
                    <a:pt x="70" y="1322"/>
                    <a:pt x="84" y="1320"/>
                    <a:pt x="92" y="1292"/>
                  </a:cubicBezTo>
                  <a:cubicBezTo>
                    <a:pt x="136" y="1292"/>
                    <a:pt x="136" y="1292"/>
                    <a:pt x="136" y="1292"/>
                  </a:cubicBezTo>
                  <a:cubicBezTo>
                    <a:pt x="133" y="1304"/>
                    <a:pt x="128" y="1323"/>
                    <a:pt x="107" y="1337"/>
                  </a:cubicBezTo>
                  <a:cubicBezTo>
                    <a:pt x="94" y="1347"/>
                    <a:pt x="79" y="1352"/>
                    <a:pt x="60" y="1352"/>
                  </a:cubicBezTo>
                  <a:cubicBezTo>
                    <a:pt x="40" y="1352"/>
                    <a:pt x="23" y="1347"/>
                    <a:pt x="12" y="1331"/>
                  </a:cubicBezTo>
                  <a:cubicBezTo>
                    <a:pt x="2" y="1316"/>
                    <a:pt x="0" y="1296"/>
                    <a:pt x="5" y="1271"/>
                  </a:cubicBezTo>
                  <a:cubicBezTo>
                    <a:pt x="20" y="1201"/>
                    <a:pt x="74" y="1192"/>
                    <a:pt x="94" y="1192"/>
                  </a:cubicBezTo>
                  <a:cubicBezTo>
                    <a:pt x="122" y="1192"/>
                    <a:pt x="153" y="1207"/>
                    <a:pt x="144" y="1249"/>
                  </a:cubicBezTo>
                  <a:cubicBezTo>
                    <a:pt x="100" y="1249"/>
                    <a:pt x="100" y="1249"/>
                    <a:pt x="100" y="1249"/>
                  </a:cubicBezTo>
                  <a:cubicBezTo>
                    <a:pt x="100" y="1249"/>
                    <a:pt x="100" y="1249"/>
                    <a:pt x="100" y="1249"/>
                  </a:cubicBezTo>
                  <a:close/>
                  <a:moveTo>
                    <a:pt x="2378" y="1249"/>
                  </a:moveTo>
                  <a:cubicBezTo>
                    <a:pt x="2379" y="1244"/>
                    <a:pt x="2382" y="1221"/>
                    <a:pt x="2365" y="1221"/>
                  </a:cubicBezTo>
                  <a:cubicBezTo>
                    <a:pt x="2344" y="1221"/>
                    <a:pt x="2335" y="1253"/>
                    <a:pt x="2331" y="1270"/>
                  </a:cubicBezTo>
                  <a:cubicBezTo>
                    <a:pt x="2329" y="1278"/>
                    <a:pt x="2324" y="1306"/>
                    <a:pt x="2332" y="1317"/>
                  </a:cubicBezTo>
                  <a:cubicBezTo>
                    <a:pt x="2335" y="1321"/>
                    <a:pt x="2340" y="1322"/>
                    <a:pt x="2343" y="1322"/>
                  </a:cubicBezTo>
                  <a:cubicBezTo>
                    <a:pt x="2348" y="1322"/>
                    <a:pt x="2362" y="1320"/>
                    <a:pt x="2370" y="1292"/>
                  </a:cubicBezTo>
                  <a:cubicBezTo>
                    <a:pt x="2414" y="1292"/>
                    <a:pt x="2414" y="1292"/>
                    <a:pt x="2414" y="1292"/>
                  </a:cubicBezTo>
                  <a:cubicBezTo>
                    <a:pt x="2411" y="1304"/>
                    <a:pt x="2406" y="1323"/>
                    <a:pt x="2385" y="1337"/>
                  </a:cubicBezTo>
                  <a:cubicBezTo>
                    <a:pt x="2372" y="1347"/>
                    <a:pt x="2357" y="1352"/>
                    <a:pt x="2338" y="1352"/>
                  </a:cubicBezTo>
                  <a:cubicBezTo>
                    <a:pt x="2318" y="1352"/>
                    <a:pt x="2301" y="1347"/>
                    <a:pt x="2290" y="1331"/>
                  </a:cubicBezTo>
                  <a:cubicBezTo>
                    <a:pt x="2280" y="1316"/>
                    <a:pt x="2278" y="1296"/>
                    <a:pt x="2284" y="1271"/>
                  </a:cubicBezTo>
                  <a:cubicBezTo>
                    <a:pt x="2299" y="1201"/>
                    <a:pt x="2352" y="1192"/>
                    <a:pt x="2372" y="1192"/>
                  </a:cubicBezTo>
                  <a:cubicBezTo>
                    <a:pt x="2401" y="1192"/>
                    <a:pt x="2431" y="1207"/>
                    <a:pt x="2423" y="1249"/>
                  </a:cubicBezTo>
                  <a:cubicBezTo>
                    <a:pt x="2378" y="1249"/>
                    <a:pt x="2378" y="1249"/>
                    <a:pt x="2378" y="1249"/>
                  </a:cubicBezTo>
                  <a:cubicBezTo>
                    <a:pt x="2378" y="1249"/>
                    <a:pt x="2378" y="1249"/>
                    <a:pt x="2378" y="1249"/>
                  </a:cubicBezTo>
                  <a:close/>
                  <a:moveTo>
                    <a:pt x="2534" y="1191"/>
                  </a:moveTo>
                  <a:cubicBezTo>
                    <a:pt x="2589" y="1191"/>
                    <a:pt x="2606" y="1229"/>
                    <a:pt x="2597" y="1271"/>
                  </a:cubicBezTo>
                  <a:cubicBezTo>
                    <a:pt x="2587" y="1315"/>
                    <a:pt x="2554" y="1353"/>
                    <a:pt x="2498" y="1353"/>
                  </a:cubicBezTo>
                  <a:cubicBezTo>
                    <a:pt x="2454" y="1353"/>
                    <a:pt x="2426" y="1326"/>
                    <a:pt x="2437" y="1273"/>
                  </a:cubicBezTo>
                  <a:cubicBezTo>
                    <a:pt x="2445" y="1236"/>
                    <a:pt x="2474" y="1191"/>
                    <a:pt x="2534" y="1191"/>
                  </a:cubicBezTo>
                  <a:moveTo>
                    <a:pt x="2507" y="1322"/>
                  </a:moveTo>
                  <a:cubicBezTo>
                    <a:pt x="2527" y="1322"/>
                    <a:pt x="2542" y="1310"/>
                    <a:pt x="2551" y="1270"/>
                  </a:cubicBezTo>
                  <a:cubicBezTo>
                    <a:pt x="2555" y="1250"/>
                    <a:pt x="2557" y="1221"/>
                    <a:pt x="2528" y="1221"/>
                  </a:cubicBezTo>
                  <a:cubicBezTo>
                    <a:pt x="2495" y="1221"/>
                    <a:pt x="2486" y="1259"/>
                    <a:pt x="2484" y="1273"/>
                  </a:cubicBezTo>
                  <a:cubicBezTo>
                    <a:pt x="2476" y="1307"/>
                    <a:pt x="2484" y="1322"/>
                    <a:pt x="2507" y="1322"/>
                  </a:cubicBezTo>
                  <a:moveTo>
                    <a:pt x="2637" y="1223"/>
                  </a:moveTo>
                  <a:cubicBezTo>
                    <a:pt x="2639" y="1214"/>
                    <a:pt x="2640" y="1205"/>
                    <a:pt x="2641" y="1195"/>
                  </a:cubicBezTo>
                  <a:cubicBezTo>
                    <a:pt x="2685" y="1195"/>
                    <a:pt x="2685" y="1195"/>
                    <a:pt x="2685" y="1195"/>
                  </a:cubicBezTo>
                  <a:cubicBezTo>
                    <a:pt x="2682" y="1214"/>
                    <a:pt x="2682" y="1214"/>
                    <a:pt x="2682" y="1214"/>
                  </a:cubicBezTo>
                  <a:cubicBezTo>
                    <a:pt x="2688" y="1208"/>
                    <a:pt x="2704" y="1192"/>
                    <a:pt x="2734" y="1192"/>
                  </a:cubicBezTo>
                  <a:cubicBezTo>
                    <a:pt x="2769" y="1192"/>
                    <a:pt x="2775" y="1213"/>
                    <a:pt x="2776" y="1220"/>
                  </a:cubicBezTo>
                  <a:cubicBezTo>
                    <a:pt x="2795" y="1196"/>
                    <a:pt x="2816" y="1192"/>
                    <a:pt x="2832" y="1192"/>
                  </a:cubicBezTo>
                  <a:cubicBezTo>
                    <a:pt x="2862" y="1192"/>
                    <a:pt x="2871" y="1210"/>
                    <a:pt x="2873" y="1216"/>
                  </a:cubicBezTo>
                  <a:cubicBezTo>
                    <a:pt x="2878" y="1230"/>
                    <a:pt x="2874" y="1248"/>
                    <a:pt x="2871" y="1261"/>
                  </a:cubicBezTo>
                  <a:cubicBezTo>
                    <a:pt x="2853" y="1348"/>
                    <a:pt x="2853" y="1348"/>
                    <a:pt x="2853" y="1348"/>
                  </a:cubicBezTo>
                  <a:cubicBezTo>
                    <a:pt x="2807" y="1348"/>
                    <a:pt x="2807" y="1348"/>
                    <a:pt x="2807" y="1348"/>
                  </a:cubicBezTo>
                  <a:cubicBezTo>
                    <a:pt x="2827" y="1258"/>
                    <a:pt x="2827" y="1258"/>
                    <a:pt x="2827" y="1258"/>
                  </a:cubicBezTo>
                  <a:cubicBezTo>
                    <a:pt x="2830" y="1242"/>
                    <a:pt x="2832" y="1223"/>
                    <a:pt x="2808" y="1223"/>
                  </a:cubicBezTo>
                  <a:cubicBezTo>
                    <a:pt x="2781" y="1223"/>
                    <a:pt x="2775" y="1249"/>
                    <a:pt x="2771" y="1271"/>
                  </a:cubicBezTo>
                  <a:cubicBezTo>
                    <a:pt x="2754" y="1348"/>
                    <a:pt x="2754" y="1348"/>
                    <a:pt x="2754" y="1348"/>
                  </a:cubicBezTo>
                  <a:cubicBezTo>
                    <a:pt x="2709" y="1348"/>
                    <a:pt x="2709" y="1348"/>
                    <a:pt x="2709" y="1348"/>
                  </a:cubicBezTo>
                  <a:cubicBezTo>
                    <a:pt x="2728" y="1257"/>
                    <a:pt x="2728" y="1257"/>
                    <a:pt x="2728" y="1257"/>
                  </a:cubicBezTo>
                  <a:cubicBezTo>
                    <a:pt x="2731" y="1245"/>
                    <a:pt x="2735" y="1223"/>
                    <a:pt x="2710" y="1223"/>
                  </a:cubicBezTo>
                  <a:cubicBezTo>
                    <a:pt x="2682" y="1223"/>
                    <a:pt x="2677" y="1248"/>
                    <a:pt x="2674" y="1258"/>
                  </a:cubicBezTo>
                  <a:cubicBezTo>
                    <a:pt x="2655" y="1348"/>
                    <a:pt x="2655" y="1348"/>
                    <a:pt x="2655" y="1348"/>
                  </a:cubicBezTo>
                  <a:cubicBezTo>
                    <a:pt x="2610" y="1348"/>
                    <a:pt x="2610" y="1348"/>
                    <a:pt x="2610" y="1348"/>
                  </a:cubicBezTo>
                  <a:cubicBezTo>
                    <a:pt x="2637" y="1223"/>
                    <a:pt x="2637" y="1223"/>
                    <a:pt x="2637" y="1223"/>
                  </a:cubicBezTo>
                  <a:cubicBezTo>
                    <a:pt x="2637" y="1223"/>
                    <a:pt x="2637" y="1223"/>
                    <a:pt x="2637" y="1223"/>
                  </a:cubicBezTo>
                  <a:close/>
                  <a:moveTo>
                    <a:pt x="2966" y="1195"/>
                  </a:moveTo>
                  <a:cubicBezTo>
                    <a:pt x="2963" y="1216"/>
                    <a:pt x="2963" y="1216"/>
                    <a:pt x="2963" y="1216"/>
                  </a:cubicBezTo>
                  <a:cubicBezTo>
                    <a:pt x="2982" y="1192"/>
                    <a:pt x="3008" y="1192"/>
                    <a:pt x="3015" y="1192"/>
                  </a:cubicBezTo>
                  <a:cubicBezTo>
                    <a:pt x="3054" y="1192"/>
                    <a:pt x="3072" y="1221"/>
                    <a:pt x="3062" y="1268"/>
                  </a:cubicBezTo>
                  <a:cubicBezTo>
                    <a:pt x="3053" y="1312"/>
                    <a:pt x="3022" y="1350"/>
                    <a:pt x="2978" y="1350"/>
                  </a:cubicBezTo>
                  <a:cubicBezTo>
                    <a:pt x="2950" y="1350"/>
                    <a:pt x="2942" y="1335"/>
                    <a:pt x="2939" y="1330"/>
                  </a:cubicBezTo>
                  <a:cubicBezTo>
                    <a:pt x="2923" y="1407"/>
                    <a:pt x="2923" y="1407"/>
                    <a:pt x="2923" y="1407"/>
                  </a:cubicBezTo>
                  <a:cubicBezTo>
                    <a:pt x="2877" y="1407"/>
                    <a:pt x="2877" y="1407"/>
                    <a:pt x="2877" y="1407"/>
                  </a:cubicBezTo>
                  <a:cubicBezTo>
                    <a:pt x="2922" y="1195"/>
                    <a:pt x="2922" y="1195"/>
                    <a:pt x="2922" y="1195"/>
                  </a:cubicBezTo>
                  <a:cubicBezTo>
                    <a:pt x="2966" y="1195"/>
                    <a:pt x="2966" y="1195"/>
                    <a:pt x="2966" y="1195"/>
                  </a:cubicBezTo>
                  <a:cubicBezTo>
                    <a:pt x="2966" y="1195"/>
                    <a:pt x="2966" y="1195"/>
                    <a:pt x="2966" y="1195"/>
                  </a:cubicBezTo>
                  <a:close/>
                  <a:moveTo>
                    <a:pt x="3017" y="1270"/>
                  </a:moveTo>
                  <a:cubicBezTo>
                    <a:pt x="3020" y="1252"/>
                    <a:pt x="3022" y="1221"/>
                    <a:pt x="2996" y="1221"/>
                  </a:cubicBezTo>
                  <a:cubicBezTo>
                    <a:pt x="2981" y="1221"/>
                    <a:pt x="2959" y="1232"/>
                    <a:pt x="2950" y="1273"/>
                  </a:cubicBezTo>
                  <a:cubicBezTo>
                    <a:pt x="2947" y="1282"/>
                    <a:pt x="2940" y="1321"/>
                    <a:pt x="2973" y="1321"/>
                  </a:cubicBezTo>
                  <a:cubicBezTo>
                    <a:pt x="2994" y="1321"/>
                    <a:pt x="3010" y="1300"/>
                    <a:pt x="3017" y="1270"/>
                  </a:cubicBezTo>
                  <a:moveTo>
                    <a:pt x="3119" y="1129"/>
                  </a:moveTo>
                  <a:cubicBezTo>
                    <a:pt x="3164" y="1129"/>
                    <a:pt x="3164" y="1129"/>
                    <a:pt x="3164" y="1129"/>
                  </a:cubicBezTo>
                  <a:cubicBezTo>
                    <a:pt x="3117" y="1348"/>
                    <a:pt x="3117" y="1348"/>
                    <a:pt x="3117" y="1348"/>
                  </a:cubicBezTo>
                  <a:cubicBezTo>
                    <a:pt x="3072" y="1348"/>
                    <a:pt x="3072" y="1348"/>
                    <a:pt x="3072" y="1348"/>
                  </a:cubicBezTo>
                  <a:cubicBezTo>
                    <a:pt x="3119" y="1129"/>
                    <a:pt x="3119" y="1129"/>
                    <a:pt x="3119" y="1129"/>
                  </a:cubicBezTo>
                  <a:cubicBezTo>
                    <a:pt x="3119" y="1129"/>
                    <a:pt x="3119" y="1129"/>
                    <a:pt x="3119" y="1129"/>
                  </a:cubicBezTo>
                  <a:close/>
                  <a:moveTo>
                    <a:pt x="3202" y="1283"/>
                  </a:moveTo>
                  <a:cubicBezTo>
                    <a:pt x="3200" y="1293"/>
                    <a:pt x="3193" y="1324"/>
                    <a:pt x="3225" y="1324"/>
                  </a:cubicBezTo>
                  <a:cubicBezTo>
                    <a:pt x="3236" y="1324"/>
                    <a:pt x="3248" y="1319"/>
                    <a:pt x="3256" y="1303"/>
                  </a:cubicBezTo>
                  <a:cubicBezTo>
                    <a:pt x="3297" y="1303"/>
                    <a:pt x="3297" y="1303"/>
                    <a:pt x="3297" y="1303"/>
                  </a:cubicBezTo>
                  <a:cubicBezTo>
                    <a:pt x="3295" y="1310"/>
                    <a:pt x="3291" y="1323"/>
                    <a:pt x="3275" y="1336"/>
                  </a:cubicBezTo>
                  <a:cubicBezTo>
                    <a:pt x="3261" y="1348"/>
                    <a:pt x="3240" y="1354"/>
                    <a:pt x="3218" y="1354"/>
                  </a:cubicBezTo>
                  <a:cubicBezTo>
                    <a:pt x="3205" y="1354"/>
                    <a:pt x="3180" y="1351"/>
                    <a:pt x="3168" y="1335"/>
                  </a:cubicBezTo>
                  <a:cubicBezTo>
                    <a:pt x="3157" y="1320"/>
                    <a:pt x="3155" y="1299"/>
                    <a:pt x="3161" y="1275"/>
                  </a:cubicBezTo>
                  <a:cubicBezTo>
                    <a:pt x="3166" y="1250"/>
                    <a:pt x="3178" y="1220"/>
                    <a:pt x="3208" y="1202"/>
                  </a:cubicBezTo>
                  <a:cubicBezTo>
                    <a:pt x="3222" y="1194"/>
                    <a:pt x="3237" y="1190"/>
                    <a:pt x="3254" y="1190"/>
                  </a:cubicBezTo>
                  <a:cubicBezTo>
                    <a:pt x="3276" y="1190"/>
                    <a:pt x="3300" y="1198"/>
                    <a:pt x="3308" y="1227"/>
                  </a:cubicBezTo>
                  <a:cubicBezTo>
                    <a:pt x="3314" y="1248"/>
                    <a:pt x="3309" y="1270"/>
                    <a:pt x="3305" y="1283"/>
                  </a:cubicBezTo>
                  <a:cubicBezTo>
                    <a:pt x="3202" y="1283"/>
                    <a:pt x="3202" y="1283"/>
                    <a:pt x="3202" y="1283"/>
                  </a:cubicBezTo>
                  <a:cubicBezTo>
                    <a:pt x="3202" y="1283"/>
                    <a:pt x="3202" y="1283"/>
                    <a:pt x="3202" y="1283"/>
                  </a:cubicBezTo>
                  <a:close/>
                  <a:moveTo>
                    <a:pt x="3265" y="1254"/>
                  </a:moveTo>
                  <a:cubicBezTo>
                    <a:pt x="3267" y="1248"/>
                    <a:pt x="3272" y="1220"/>
                    <a:pt x="3246" y="1220"/>
                  </a:cubicBezTo>
                  <a:cubicBezTo>
                    <a:pt x="3226" y="1220"/>
                    <a:pt x="3214" y="1236"/>
                    <a:pt x="3210" y="1254"/>
                  </a:cubicBezTo>
                  <a:cubicBezTo>
                    <a:pt x="3265" y="1254"/>
                    <a:pt x="3265" y="1254"/>
                    <a:pt x="3265" y="1254"/>
                  </a:cubicBezTo>
                  <a:cubicBezTo>
                    <a:pt x="3265" y="1254"/>
                    <a:pt x="3265" y="1254"/>
                    <a:pt x="3265" y="1254"/>
                  </a:cubicBezTo>
                  <a:close/>
                  <a:moveTo>
                    <a:pt x="3383" y="1195"/>
                  </a:moveTo>
                  <a:cubicBezTo>
                    <a:pt x="3401" y="1245"/>
                    <a:pt x="3401" y="1245"/>
                    <a:pt x="3401" y="1245"/>
                  </a:cubicBezTo>
                  <a:cubicBezTo>
                    <a:pt x="3442" y="1195"/>
                    <a:pt x="3442" y="1195"/>
                    <a:pt x="3442" y="1195"/>
                  </a:cubicBezTo>
                  <a:cubicBezTo>
                    <a:pt x="3488" y="1195"/>
                    <a:pt x="3488" y="1195"/>
                    <a:pt x="3488" y="1195"/>
                  </a:cubicBezTo>
                  <a:cubicBezTo>
                    <a:pt x="3423" y="1269"/>
                    <a:pt x="3423" y="1269"/>
                    <a:pt x="3423" y="1269"/>
                  </a:cubicBezTo>
                  <a:cubicBezTo>
                    <a:pt x="3457" y="1348"/>
                    <a:pt x="3457" y="1348"/>
                    <a:pt x="3457" y="1348"/>
                  </a:cubicBezTo>
                  <a:cubicBezTo>
                    <a:pt x="3404" y="1348"/>
                    <a:pt x="3404" y="1348"/>
                    <a:pt x="3404" y="1348"/>
                  </a:cubicBezTo>
                  <a:cubicBezTo>
                    <a:pt x="3385" y="1292"/>
                    <a:pt x="3385" y="1292"/>
                    <a:pt x="3385" y="1292"/>
                  </a:cubicBezTo>
                  <a:cubicBezTo>
                    <a:pt x="3342" y="1348"/>
                    <a:pt x="3342" y="1348"/>
                    <a:pt x="3342" y="1348"/>
                  </a:cubicBezTo>
                  <a:cubicBezTo>
                    <a:pt x="3295" y="1348"/>
                    <a:pt x="3295" y="1348"/>
                    <a:pt x="3295" y="1348"/>
                  </a:cubicBezTo>
                  <a:cubicBezTo>
                    <a:pt x="3364" y="1266"/>
                    <a:pt x="3364" y="1266"/>
                    <a:pt x="3364" y="1266"/>
                  </a:cubicBezTo>
                  <a:cubicBezTo>
                    <a:pt x="3329" y="1195"/>
                    <a:pt x="3329" y="1195"/>
                    <a:pt x="3329" y="1195"/>
                  </a:cubicBezTo>
                  <a:cubicBezTo>
                    <a:pt x="3383" y="1195"/>
                    <a:pt x="3383" y="1195"/>
                    <a:pt x="3383" y="1195"/>
                  </a:cubicBezTo>
                  <a:cubicBezTo>
                    <a:pt x="3383" y="1195"/>
                    <a:pt x="3383" y="1195"/>
                    <a:pt x="3383" y="1195"/>
                  </a:cubicBezTo>
                  <a:close/>
                  <a:moveTo>
                    <a:pt x="3509" y="1194"/>
                  </a:moveTo>
                  <a:cubicBezTo>
                    <a:pt x="3554" y="1194"/>
                    <a:pt x="3554" y="1194"/>
                    <a:pt x="3554" y="1194"/>
                  </a:cubicBezTo>
                  <a:cubicBezTo>
                    <a:pt x="3521" y="1348"/>
                    <a:pt x="3521" y="1348"/>
                    <a:pt x="3521" y="1348"/>
                  </a:cubicBezTo>
                  <a:cubicBezTo>
                    <a:pt x="3476" y="1348"/>
                    <a:pt x="3476" y="1348"/>
                    <a:pt x="3476" y="1348"/>
                  </a:cubicBezTo>
                  <a:cubicBezTo>
                    <a:pt x="3509" y="1194"/>
                    <a:pt x="3509" y="1194"/>
                    <a:pt x="3509" y="1194"/>
                  </a:cubicBezTo>
                  <a:cubicBezTo>
                    <a:pt x="3509" y="1194"/>
                    <a:pt x="3509" y="1194"/>
                    <a:pt x="3509" y="1194"/>
                  </a:cubicBezTo>
                  <a:close/>
                  <a:moveTo>
                    <a:pt x="3521" y="1129"/>
                  </a:moveTo>
                  <a:cubicBezTo>
                    <a:pt x="3569" y="1129"/>
                    <a:pt x="3569" y="1129"/>
                    <a:pt x="3569" y="1129"/>
                  </a:cubicBezTo>
                  <a:cubicBezTo>
                    <a:pt x="3561" y="1168"/>
                    <a:pt x="3561" y="1168"/>
                    <a:pt x="3561" y="1168"/>
                  </a:cubicBezTo>
                  <a:cubicBezTo>
                    <a:pt x="3513" y="1168"/>
                    <a:pt x="3513" y="1168"/>
                    <a:pt x="3513" y="1168"/>
                  </a:cubicBezTo>
                  <a:cubicBezTo>
                    <a:pt x="3521" y="1129"/>
                    <a:pt x="3521" y="1129"/>
                    <a:pt x="3521" y="1129"/>
                  </a:cubicBezTo>
                  <a:cubicBezTo>
                    <a:pt x="3521" y="1129"/>
                    <a:pt x="3521" y="1129"/>
                    <a:pt x="3521" y="1129"/>
                  </a:cubicBezTo>
                  <a:close/>
                  <a:moveTo>
                    <a:pt x="3649" y="1346"/>
                  </a:moveTo>
                  <a:cubicBezTo>
                    <a:pt x="3634" y="1350"/>
                    <a:pt x="3621" y="1351"/>
                    <a:pt x="3614" y="1351"/>
                  </a:cubicBezTo>
                  <a:cubicBezTo>
                    <a:pt x="3568" y="1351"/>
                    <a:pt x="3575" y="1322"/>
                    <a:pt x="3577" y="1310"/>
                  </a:cubicBezTo>
                  <a:cubicBezTo>
                    <a:pt x="3595" y="1225"/>
                    <a:pt x="3595" y="1225"/>
                    <a:pt x="3595" y="1225"/>
                  </a:cubicBezTo>
                  <a:cubicBezTo>
                    <a:pt x="3565" y="1225"/>
                    <a:pt x="3565" y="1225"/>
                    <a:pt x="3565" y="1225"/>
                  </a:cubicBezTo>
                  <a:cubicBezTo>
                    <a:pt x="3572" y="1196"/>
                    <a:pt x="3572" y="1196"/>
                    <a:pt x="3572" y="1196"/>
                  </a:cubicBezTo>
                  <a:cubicBezTo>
                    <a:pt x="3601" y="1196"/>
                    <a:pt x="3601" y="1196"/>
                    <a:pt x="3601" y="1196"/>
                  </a:cubicBezTo>
                  <a:cubicBezTo>
                    <a:pt x="3608" y="1166"/>
                    <a:pt x="3608" y="1166"/>
                    <a:pt x="3608" y="1166"/>
                  </a:cubicBezTo>
                  <a:cubicBezTo>
                    <a:pt x="3656" y="1149"/>
                    <a:pt x="3656" y="1149"/>
                    <a:pt x="3656" y="1149"/>
                  </a:cubicBezTo>
                  <a:cubicBezTo>
                    <a:pt x="3646" y="1196"/>
                    <a:pt x="3646" y="1196"/>
                    <a:pt x="3646" y="1196"/>
                  </a:cubicBezTo>
                  <a:cubicBezTo>
                    <a:pt x="3682" y="1196"/>
                    <a:pt x="3682" y="1196"/>
                    <a:pt x="3682" y="1196"/>
                  </a:cubicBezTo>
                  <a:cubicBezTo>
                    <a:pt x="3676" y="1225"/>
                    <a:pt x="3676" y="1225"/>
                    <a:pt x="3676" y="1225"/>
                  </a:cubicBezTo>
                  <a:cubicBezTo>
                    <a:pt x="3640" y="1225"/>
                    <a:pt x="3640" y="1225"/>
                    <a:pt x="3640" y="1225"/>
                  </a:cubicBezTo>
                  <a:cubicBezTo>
                    <a:pt x="3625" y="1295"/>
                    <a:pt x="3625" y="1295"/>
                    <a:pt x="3625" y="1295"/>
                  </a:cubicBezTo>
                  <a:cubicBezTo>
                    <a:pt x="3622" y="1309"/>
                    <a:pt x="3620" y="1317"/>
                    <a:pt x="3640" y="1317"/>
                  </a:cubicBezTo>
                  <a:cubicBezTo>
                    <a:pt x="3647" y="1317"/>
                    <a:pt x="3650" y="1317"/>
                    <a:pt x="3656" y="1317"/>
                  </a:cubicBezTo>
                  <a:cubicBezTo>
                    <a:pt x="3649" y="1346"/>
                    <a:pt x="3649" y="1346"/>
                    <a:pt x="3649" y="1346"/>
                  </a:cubicBezTo>
                  <a:cubicBezTo>
                    <a:pt x="3649" y="1346"/>
                    <a:pt x="3649" y="1346"/>
                    <a:pt x="3649" y="1346"/>
                  </a:cubicBezTo>
                  <a:close/>
                  <a:moveTo>
                    <a:pt x="3741" y="1195"/>
                  </a:moveTo>
                  <a:cubicBezTo>
                    <a:pt x="3752" y="1301"/>
                    <a:pt x="3752" y="1301"/>
                    <a:pt x="3752" y="1301"/>
                  </a:cubicBezTo>
                  <a:cubicBezTo>
                    <a:pt x="3809" y="1195"/>
                    <a:pt x="3809" y="1195"/>
                    <a:pt x="3809" y="1195"/>
                  </a:cubicBezTo>
                  <a:cubicBezTo>
                    <a:pt x="3854" y="1195"/>
                    <a:pt x="3854" y="1195"/>
                    <a:pt x="3854" y="1195"/>
                  </a:cubicBezTo>
                  <a:cubicBezTo>
                    <a:pt x="3764" y="1345"/>
                    <a:pt x="3764" y="1345"/>
                    <a:pt x="3764" y="1345"/>
                  </a:cubicBezTo>
                  <a:cubicBezTo>
                    <a:pt x="3732" y="1406"/>
                    <a:pt x="3732" y="1406"/>
                    <a:pt x="3732" y="1406"/>
                  </a:cubicBezTo>
                  <a:cubicBezTo>
                    <a:pt x="3687" y="1406"/>
                    <a:pt x="3687" y="1406"/>
                    <a:pt x="3687" y="1406"/>
                  </a:cubicBezTo>
                  <a:cubicBezTo>
                    <a:pt x="3719" y="1348"/>
                    <a:pt x="3719" y="1348"/>
                    <a:pt x="3719" y="1348"/>
                  </a:cubicBezTo>
                  <a:cubicBezTo>
                    <a:pt x="3693" y="1195"/>
                    <a:pt x="3693" y="1195"/>
                    <a:pt x="3693" y="1195"/>
                  </a:cubicBezTo>
                  <a:cubicBezTo>
                    <a:pt x="3741" y="1195"/>
                    <a:pt x="3741" y="1195"/>
                    <a:pt x="3741" y="1195"/>
                  </a:cubicBezTo>
                  <a:cubicBezTo>
                    <a:pt x="3741" y="1195"/>
                    <a:pt x="3741" y="1195"/>
                    <a:pt x="3741" y="1195"/>
                  </a:cubicBezTo>
                  <a:close/>
                  <a:moveTo>
                    <a:pt x="3933" y="1145"/>
                  </a:moveTo>
                  <a:cubicBezTo>
                    <a:pt x="3899" y="1145"/>
                    <a:pt x="3899" y="1145"/>
                    <a:pt x="3899" y="1145"/>
                  </a:cubicBezTo>
                  <a:cubicBezTo>
                    <a:pt x="3902" y="1129"/>
                    <a:pt x="3902" y="1129"/>
                    <a:pt x="3902" y="1129"/>
                  </a:cubicBezTo>
                  <a:cubicBezTo>
                    <a:pt x="3990" y="1129"/>
                    <a:pt x="3990" y="1129"/>
                    <a:pt x="3990" y="1129"/>
                  </a:cubicBezTo>
                  <a:cubicBezTo>
                    <a:pt x="3987" y="1145"/>
                    <a:pt x="3987" y="1145"/>
                    <a:pt x="3987" y="1145"/>
                  </a:cubicBezTo>
                  <a:cubicBezTo>
                    <a:pt x="3953" y="1145"/>
                    <a:pt x="3953" y="1145"/>
                    <a:pt x="3953" y="1145"/>
                  </a:cubicBezTo>
                  <a:cubicBezTo>
                    <a:pt x="3936" y="1225"/>
                    <a:pt x="3936" y="1225"/>
                    <a:pt x="3936" y="1225"/>
                  </a:cubicBezTo>
                  <a:cubicBezTo>
                    <a:pt x="3916" y="1225"/>
                    <a:pt x="3916" y="1225"/>
                    <a:pt x="3916" y="1225"/>
                  </a:cubicBezTo>
                  <a:cubicBezTo>
                    <a:pt x="3933" y="1145"/>
                    <a:pt x="3933" y="1145"/>
                    <a:pt x="3933" y="1145"/>
                  </a:cubicBezTo>
                  <a:cubicBezTo>
                    <a:pt x="3933" y="1145"/>
                    <a:pt x="3933" y="1145"/>
                    <a:pt x="3933" y="1145"/>
                  </a:cubicBezTo>
                  <a:close/>
                  <a:moveTo>
                    <a:pt x="3999" y="1129"/>
                  </a:moveTo>
                  <a:cubicBezTo>
                    <a:pt x="4031" y="1129"/>
                    <a:pt x="4031" y="1129"/>
                    <a:pt x="4031" y="1129"/>
                  </a:cubicBezTo>
                  <a:cubicBezTo>
                    <a:pt x="4036" y="1200"/>
                    <a:pt x="4036" y="1200"/>
                    <a:pt x="4036" y="1200"/>
                  </a:cubicBezTo>
                  <a:cubicBezTo>
                    <a:pt x="4072" y="1129"/>
                    <a:pt x="4072" y="1129"/>
                    <a:pt x="4072" y="1129"/>
                  </a:cubicBezTo>
                  <a:cubicBezTo>
                    <a:pt x="4103" y="1129"/>
                    <a:pt x="4103" y="1129"/>
                    <a:pt x="4103" y="1129"/>
                  </a:cubicBezTo>
                  <a:cubicBezTo>
                    <a:pt x="4083" y="1225"/>
                    <a:pt x="4083" y="1225"/>
                    <a:pt x="4083" y="1225"/>
                  </a:cubicBezTo>
                  <a:cubicBezTo>
                    <a:pt x="4063" y="1225"/>
                    <a:pt x="4063" y="1225"/>
                    <a:pt x="4063" y="1225"/>
                  </a:cubicBezTo>
                  <a:cubicBezTo>
                    <a:pt x="4080" y="1143"/>
                    <a:pt x="4080" y="1143"/>
                    <a:pt x="4080" y="1143"/>
                  </a:cubicBezTo>
                  <a:cubicBezTo>
                    <a:pt x="4038" y="1225"/>
                    <a:pt x="4038" y="1225"/>
                    <a:pt x="4038" y="1225"/>
                  </a:cubicBezTo>
                  <a:cubicBezTo>
                    <a:pt x="4021" y="1225"/>
                    <a:pt x="4021" y="1225"/>
                    <a:pt x="4021" y="1225"/>
                  </a:cubicBezTo>
                  <a:cubicBezTo>
                    <a:pt x="4014" y="1143"/>
                    <a:pt x="4014" y="1143"/>
                    <a:pt x="4014" y="1143"/>
                  </a:cubicBezTo>
                  <a:cubicBezTo>
                    <a:pt x="3997" y="1225"/>
                    <a:pt x="3997" y="1225"/>
                    <a:pt x="3997" y="1225"/>
                  </a:cubicBezTo>
                  <a:cubicBezTo>
                    <a:pt x="3978" y="1225"/>
                    <a:pt x="3978" y="1225"/>
                    <a:pt x="3978" y="1225"/>
                  </a:cubicBezTo>
                  <a:cubicBezTo>
                    <a:pt x="3999" y="1129"/>
                    <a:pt x="3999" y="1129"/>
                    <a:pt x="3999" y="1129"/>
                  </a:cubicBezTo>
                  <a:cubicBezTo>
                    <a:pt x="3999" y="1129"/>
                    <a:pt x="3999" y="1129"/>
                    <a:pt x="3999" y="11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4" name="Freeform 9"/>
            <p:cNvSpPr>
              <a:spLocks noEditPoints="1"/>
            </p:cNvSpPr>
            <p:nvPr userDrawn="1"/>
          </p:nvSpPr>
          <p:spPr bwMode="gray">
            <a:xfrm>
              <a:off x="68" y="0"/>
              <a:ext cx="1723" cy="964"/>
            </a:xfrm>
            <a:custGeom>
              <a:avLst/>
              <a:gdLst>
                <a:gd name="T0" fmla="*/ 231 w 2268"/>
                <a:gd name="T1" fmla="*/ 327 h 1269"/>
                <a:gd name="T2" fmla="*/ 0 w 2268"/>
                <a:gd name="T3" fmla="*/ 327 h 1269"/>
                <a:gd name="T4" fmla="*/ 0 w 2268"/>
                <a:gd name="T5" fmla="*/ 0 h 1269"/>
                <a:gd name="T6" fmla="*/ 231 w 2268"/>
                <a:gd name="T7" fmla="*/ 0 h 1269"/>
                <a:gd name="T8" fmla="*/ 231 w 2268"/>
                <a:gd name="T9" fmla="*/ 327 h 1269"/>
                <a:gd name="T10" fmla="*/ 2268 w 2268"/>
                <a:gd name="T11" fmla="*/ 0 h 1269"/>
                <a:gd name="T12" fmla="*/ 2036 w 2268"/>
                <a:gd name="T13" fmla="*/ 0 h 1269"/>
                <a:gd name="T14" fmla="*/ 2036 w 2268"/>
                <a:gd name="T15" fmla="*/ 327 h 1269"/>
                <a:gd name="T16" fmla="*/ 2268 w 2268"/>
                <a:gd name="T17" fmla="*/ 327 h 1269"/>
                <a:gd name="T18" fmla="*/ 2268 w 2268"/>
                <a:gd name="T19" fmla="*/ 0 h 1269"/>
                <a:gd name="T20" fmla="*/ 231 w 2268"/>
                <a:gd name="T21" fmla="*/ 942 h 1269"/>
                <a:gd name="T22" fmla="*/ 0 w 2268"/>
                <a:gd name="T23" fmla="*/ 942 h 1269"/>
                <a:gd name="T24" fmla="*/ 0 w 2268"/>
                <a:gd name="T25" fmla="*/ 1269 h 1269"/>
                <a:gd name="T26" fmla="*/ 231 w 2268"/>
                <a:gd name="T27" fmla="*/ 1269 h 1269"/>
                <a:gd name="T28" fmla="*/ 231 w 2268"/>
                <a:gd name="T29" fmla="*/ 942 h 1269"/>
                <a:gd name="T30" fmla="*/ 2268 w 2268"/>
                <a:gd name="T31" fmla="*/ 942 h 1269"/>
                <a:gd name="T32" fmla="*/ 2036 w 2268"/>
                <a:gd name="T33" fmla="*/ 942 h 1269"/>
                <a:gd name="T34" fmla="*/ 2036 w 2268"/>
                <a:gd name="T35" fmla="*/ 1269 h 1269"/>
                <a:gd name="T36" fmla="*/ 2268 w 2268"/>
                <a:gd name="T37" fmla="*/ 1269 h 1269"/>
                <a:gd name="T38" fmla="*/ 2268 w 2268"/>
                <a:gd name="T39" fmla="*/ 942 h 126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268"/>
                <a:gd name="T61" fmla="*/ 0 h 1269"/>
                <a:gd name="T62" fmla="*/ 2268 w 2268"/>
                <a:gd name="T63" fmla="*/ 1269 h 126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268" h="1269">
                  <a:moveTo>
                    <a:pt x="231" y="327"/>
                  </a:moveTo>
                  <a:lnTo>
                    <a:pt x="0" y="327"/>
                  </a:lnTo>
                  <a:lnTo>
                    <a:pt x="0" y="0"/>
                  </a:lnTo>
                  <a:lnTo>
                    <a:pt x="231" y="0"/>
                  </a:lnTo>
                  <a:lnTo>
                    <a:pt x="231" y="327"/>
                  </a:lnTo>
                  <a:close/>
                  <a:moveTo>
                    <a:pt x="2268" y="0"/>
                  </a:moveTo>
                  <a:lnTo>
                    <a:pt x="2036" y="0"/>
                  </a:lnTo>
                  <a:lnTo>
                    <a:pt x="2036" y="327"/>
                  </a:lnTo>
                  <a:lnTo>
                    <a:pt x="2268" y="327"/>
                  </a:lnTo>
                  <a:lnTo>
                    <a:pt x="2268" y="0"/>
                  </a:lnTo>
                  <a:close/>
                  <a:moveTo>
                    <a:pt x="231" y="942"/>
                  </a:moveTo>
                  <a:lnTo>
                    <a:pt x="0" y="942"/>
                  </a:lnTo>
                  <a:lnTo>
                    <a:pt x="0" y="1269"/>
                  </a:lnTo>
                  <a:lnTo>
                    <a:pt x="231" y="1269"/>
                  </a:lnTo>
                  <a:lnTo>
                    <a:pt x="231" y="942"/>
                  </a:lnTo>
                  <a:close/>
                  <a:moveTo>
                    <a:pt x="2268" y="942"/>
                  </a:moveTo>
                  <a:lnTo>
                    <a:pt x="2036" y="942"/>
                  </a:lnTo>
                  <a:lnTo>
                    <a:pt x="2036" y="1269"/>
                  </a:lnTo>
                  <a:lnTo>
                    <a:pt x="2268" y="1269"/>
                  </a:lnTo>
                  <a:lnTo>
                    <a:pt x="2268" y="94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</p:grpSp>
      <p:sp>
        <p:nvSpPr>
          <p:cNvPr id="48" name="Title 9"/>
          <p:cNvSpPr>
            <a:spLocks noGrp="1"/>
          </p:cNvSpPr>
          <p:nvPr>
            <p:ph type="title"/>
          </p:nvPr>
        </p:nvSpPr>
        <p:spPr bwMode="gray">
          <a:xfrm>
            <a:off x="325553" y="1052736"/>
            <a:ext cx="2987039" cy="151216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24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dirty="0">
                <a:solidFill>
                  <a:schemeClr val="bg1"/>
                </a:solidFill>
                <a:latin typeface="+mj-lt"/>
              </a:defRPr>
            </a:lvl2pPr>
            <a:lvl3pPr>
              <a:defRPr lang="en-GB" sz="3000" b="1" dirty="0">
                <a:solidFill>
                  <a:schemeClr val="bg1"/>
                </a:solidFill>
                <a:latin typeface="+mj-lt"/>
              </a:defRPr>
            </a:lvl3pPr>
            <a:lvl4pPr>
              <a:defRPr lang="en-GB" sz="3000" b="1" dirty="0">
                <a:solidFill>
                  <a:schemeClr val="bg1"/>
                </a:solidFill>
                <a:latin typeface="+mj-lt"/>
              </a:defRPr>
            </a:lvl4pPr>
            <a:lvl5pPr>
              <a:defRPr lang="en-GB" sz="3000" b="1" dirty="0">
                <a:solidFill>
                  <a:schemeClr val="bg1"/>
                </a:solidFill>
                <a:latin typeface="+mj-lt"/>
              </a:defRPr>
            </a:lvl5pPr>
            <a:lvl6pPr>
              <a:defRPr lang="en-GB" sz="3000" b="1" dirty="0">
                <a:solidFill>
                  <a:schemeClr val="bg1"/>
                </a:solidFill>
                <a:latin typeface="+mj-lt"/>
              </a:defRPr>
            </a:lvl6pPr>
            <a:lvl7pPr>
              <a:defRPr lang="en-GB" sz="3000" b="1" dirty="0">
                <a:solidFill>
                  <a:schemeClr val="bg1"/>
                </a:solidFill>
                <a:latin typeface="+mj-lt"/>
              </a:defRPr>
            </a:lvl7pPr>
            <a:lvl8pPr>
              <a:defRPr lang="en-GB" sz="3000" b="1" dirty="0">
                <a:solidFill>
                  <a:schemeClr val="bg1"/>
                </a:solidFill>
                <a:latin typeface="+mj-lt"/>
              </a:defRPr>
            </a:lvl8pPr>
            <a:lvl9pPr>
              <a:defRPr sz="3000">
                <a:solidFill>
                  <a:schemeClr val="bg1"/>
                </a:solidFill>
              </a:defRPr>
            </a:lvl9pPr>
          </a:lstStyle>
          <a:p>
            <a:pPr lvl="0"/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6048895" y="476672"/>
            <a:ext cx="2689304" cy="10325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0015" y="476672"/>
            <a:ext cx="1537786" cy="1033200"/>
          </a:xfrm>
          <a:prstGeom prst="rect">
            <a:avLst/>
          </a:prstGeom>
        </p:spPr>
      </p:pic>
      <p:sp>
        <p:nvSpPr>
          <p:cNvPr id="5" name="TextBox 4"/>
          <p:cNvSpPr txBox="1"/>
          <p:nvPr userDrawn="1"/>
        </p:nvSpPr>
        <p:spPr>
          <a:xfrm>
            <a:off x="3978214" y="1639005"/>
            <a:ext cx="507759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cs-CZ" sz="1200" dirty="0" smtClean="0"/>
              <a:t>Evropský zemědělský fond pro rozvoj venkova: Evropa investuje do venkovských oblastí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our Chevr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2503899" y="1268415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1" y="1268415"/>
            <a:ext cx="2109335" cy="576411"/>
          </a:xfrm>
          <a:prstGeom prst="homePlate">
            <a:avLst>
              <a:gd name="adj" fmla="val 34577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3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4748255" y="1268415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6994112" y="1268415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3"/>
          </p:nvPr>
        </p:nvSpPr>
        <p:spPr bwMode="gray">
          <a:xfrm>
            <a:off x="258041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1" name="Text Placeholder 29"/>
          <p:cNvSpPr>
            <a:spLocks noGrp="1"/>
          </p:cNvSpPr>
          <p:nvPr>
            <p:ph type="body" sz="quarter" idx="14"/>
          </p:nvPr>
        </p:nvSpPr>
        <p:spPr bwMode="gray">
          <a:xfrm>
            <a:off x="2503899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2" name="Text Placeholder 29"/>
          <p:cNvSpPr>
            <a:spLocks noGrp="1"/>
          </p:cNvSpPr>
          <p:nvPr>
            <p:ph type="body" sz="quarter" idx="15"/>
          </p:nvPr>
        </p:nvSpPr>
        <p:spPr bwMode="gray">
          <a:xfrm>
            <a:off x="4748255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3" name="Text Placeholder 29"/>
          <p:cNvSpPr>
            <a:spLocks noGrp="1"/>
          </p:cNvSpPr>
          <p:nvPr>
            <p:ph type="body" sz="quarter" idx="16"/>
          </p:nvPr>
        </p:nvSpPr>
        <p:spPr bwMode="gray">
          <a:xfrm>
            <a:off x="6994112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ive Chevr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2061012" y="1268415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2" y="1268415"/>
            <a:ext cx="1632659" cy="576411"/>
          </a:xfrm>
          <a:prstGeom prst="homePlate">
            <a:avLst>
              <a:gd name="adj" fmla="val 34577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3863982" y="1268415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7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5701493" y="1268415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9" name="Text Placeholder 20"/>
          <p:cNvSpPr>
            <a:spLocks noGrp="1"/>
          </p:cNvSpPr>
          <p:nvPr>
            <p:ph type="body" sz="quarter" idx="30"/>
          </p:nvPr>
        </p:nvSpPr>
        <p:spPr bwMode="gray">
          <a:xfrm>
            <a:off x="7470788" y="1268415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26" name="Text Placeholder 29"/>
          <p:cNvSpPr>
            <a:spLocks noGrp="1"/>
          </p:cNvSpPr>
          <p:nvPr>
            <p:ph type="body" sz="quarter" idx="13"/>
          </p:nvPr>
        </p:nvSpPr>
        <p:spPr bwMode="gray">
          <a:xfrm>
            <a:off x="25804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7" name="Text Placeholder 29"/>
          <p:cNvSpPr>
            <a:spLocks noGrp="1"/>
          </p:cNvSpPr>
          <p:nvPr>
            <p:ph type="body" sz="quarter" idx="14"/>
          </p:nvPr>
        </p:nvSpPr>
        <p:spPr bwMode="gray">
          <a:xfrm>
            <a:off x="206101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8" name="Text Placeholder 29"/>
          <p:cNvSpPr>
            <a:spLocks noGrp="1"/>
          </p:cNvSpPr>
          <p:nvPr>
            <p:ph type="body" sz="quarter" idx="15"/>
          </p:nvPr>
        </p:nvSpPr>
        <p:spPr bwMode="gray">
          <a:xfrm>
            <a:off x="386398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6"/>
          </p:nvPr>
        </p:nvSpPr>
        <p:spPr bwMode="gray">
          <a:xfrm>
            <a:off x="5666951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7" name="Text Placeholder 29"/>
          <p:cNvSpPr>
            <a:spLocks noGrp="1"/>
          </p:cNvSpPr>
          <p:nvPr>
            <p:ph type="body" sz="quarter" idx="17"/>
          </p:nvPr>
        </p:nvSpPr>
        <p:spPr bwMode="gray">
          <a:xfrm>
            <a:off x="7469921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ands and dr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20"/>
          <p:cNvSpPr>
            <a:spLocks noChangeArrowheads="1"/>
          </p:cNvSpPr>
          <p:nvPr userDrawn="1"/>
        </p:nvSpPr>
        <p:spPr bwMode="gray">
          <a:xfrm rot="19080000" flipH="1">
            <a:off x="4856457" y="2497138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/>
          </a:p>
        </p:txBody>
      </p:sp>
      <p:sp>
        <p:nvSpPr>
          <p:cNvPr id="34" name="AutoShape 17"/>
          <p:cNvSpPr>
            <a:spLocks noChangeArrowheads="1"/>
          </p:cNvSpPr>
          <p:nvPr userDrawn="1"/>
        </p:nvSpPr>
        <p:spPr bwMode="gray">
          <a:xfrm rot="2520000" flipH="1">
            <a:off x="4856457" y="4564595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marL="0" algn="l" defTabSz="914400" rtl="0" eaLnBrk="1" latinLnBrk="0" hangingPunct="1"/>
            <a:endParaRPr lang="en-CA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22" name="AutoShape 20"/>
          <p:cNvSpPr>
            <a:spLocks noChangeArrowheads="1"/>
          </p:cNvSpPr>
          <p:nvPr userDrawn="1"/>
        </p:nvSpPr>
        <p:spPr bwMode="gray">
          <a:xfrm rot="2520000">
            <a:off x="2971101" y="2497138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/>
          </a:p>
        </p:txBody>
      </p:sp>
      <p:sp>
        <p:nvSpPr>
          <p:cNvPr id="23" name="AutoShape 17"/>
          <p:cNvSpPr>
            <a:spLocks noChangeArrowheads="1"/>
          </p:cNvSpPr>
          <p:nvPr userDrawn="1"/>
        </p:nvSpPr>
        <p:spPr bwMode="gray">
          <a:xfrm rot="19080000">
            <a:off x="2971101" y="4564595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marL="0" algn="l" defTabSz="914400" rtl="0" eaLnBrk="1" latinLnBrk="0" hangingPunct="1"/>
            <a:endParaRPr lang="en-CA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5" name="Text Placeholder 10"/>
          <p:cNvSpPr>
            <a:spLocks noGrp="1"/>
          </p:cNvSpPr>
          <p:nvPr userDrawn="1">
            <p:ph type="body" sz="quarter" idx="21"/>
          </p:nvPr>
        </p:nvSpPr>
        <p:spPr bwMode="gray">
          <a:xfrm>
            <a:off x="4115438" y="3395663"/>
            <a:ext cx="1119296" cy="622800"/>
          </a:xfrm>
          <a:prstGeom prst="ellipse">
            <a:avLst/>
          </a:prstGeom>
          <a:solidFill>
            <a:srgbClr val="AA5CAA"/>
          </a:solidFill>
          <a:ln>
            <a:noFill/>
          </a:ln>
        </p:spPr>
        <p:txBody>
          <a:bodyPr lIns="54000" tIns="54000" rIns="54000" bIns="54000" anchor="ctr" anchorCtr="1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Text</a:t>
            </a:r>
            <a:endParaRPr lang="en-GB" dirty="0"/>
          </a:p>
        </p:txBody>
      </p:sp>
      <p:sp>
        <p:nvSpPr>
          <p:cNvPr id="29" name="Text Placeholder 20"/>
          <p:cNvSpPr>
            <a:spLocks noGrp="1"/>
          </p:cNvSpPr>
          <p:nvPr>
            <p:ph type="body" sz="quarter" idx="22"/>
          </p:nvPr>
        </p:nvSpPr>
        <p:spPr bwMode="gray">
          <a:xfrm>
            <a:off x="258042" y="1700213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0" name="Text Placeholder 20"/>
          <p:cNvSpPr>
            <a:spLocks noGrp="1"/>
          </p:cNvSpPr>
          <p:nvPr>
            <p:ph type="body" sz="quarter" idx="23"/>
          </p:nvPr>
        </p:nvSpPr>
        <p:spPr bwMode="gray">
          <a:xfrm>
            <a:off x="258042" y="4219575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1" name="Text Placeholder 20"/>
          <p:cNvSpPr>
            <a:spLocks noGrp="1"/>
          </p:cNvSpPr>
          <p:nvPr>
            <p:ph type="body" sz="quarter" idx="24"/>
          </p:nvPr>
        </p:nvSpPr>
        <p:spPr bwMode="gray">
          <a:xfrm>
            <a:off x="5701387" y="1700213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2" name="Text Placeholder 20"/>
          <p:cNvSpPr>
            <a:spLocks noGrp="1"/>
          </p:cNvSpPr>
          <p:nvPr>
            <p:ph type="body" sz="quarter" idx="25"/>
          </p:nvPr>
        </p:nvSpPr>
        <p:spPr bwMode="gray">
          <a:xfrm>
            <a:off x="5701387" y="4219575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5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2" y="1268415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6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5701387" y="1268415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7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258042" y="3787778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8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5701387" y="3787778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21"/>
          </p:nvPr>
        </p:nvSpPr>
        <p:spPr bwMode="gray">
          <a:xfrm>
            <a:off x="258041" y="1701800"/>
            <a:ext cx="4355193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3" name="Text Placeholder 20"/>
          <p:cNvSpPr>
            <a:spLocks noGrp="1"/>
          </p:cNvSpPr>
          <p:nvPr>
            <p:ph type="body" sz="quarter" idx="22"/>
          </p:nvPr>
        </p:nvSpPr>
        <p:spPr bwMode="gray">
          <a:xfrm>
            <a:off x="4748255" y="1701800"/>
            <a:ext cx="4355193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5" name="Text Placeholder 20"/>
          <p:cNvSpPr>
            <a:spLocks noGrp="1"/>
          </p:cNvSpPr>
          <p:nvPr>
            <p:ph type="body" sz="quarter" idx="23"/>
          </p:nvPr>
        </p:nvSpPr>
        <p:spPr bwMode="gray">
          <a:xfrm>
            <a:off x="258041" y="4221162"/>
            <a:ext cx="4355193" cy="1944688"/>
          </a:xfrm>
          <a:solidFill>
            <a:srgbClr val="BFDEE4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6" name="Text Placeholder 20"/>
          <p:cNvSpPr>
            <a:spLocks noGrp="1"/>
          </p:cNvSpPr>
          <p:nvPr>
            <p:ph type="body" sz="quarter" idx="24"/>
          </p:nvPr>
        </p:nvSpPr>
        <p:spPr bwMode="gray">
          <a:xfrm>
            <a:off x="4748255" y="4221162"/>
            <a:ext cx="4355193" cy="1944688"/>
          </a:xfrm>
          <a:solidFill>
            <a:srgbClr val="BFDEE4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9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1" y="1270002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0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4748256" y="1270002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1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258041" y="3789365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2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4748256" y="3789365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ny prof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hart Placeholder 31"/>
          <p:cNvSpPr>
            <a:spLocks noGrp="1"/>
          </p:cNvSpPr>
          <p:nvPr>
            <p:ph type="chart" sz="quarter" idx="22"/>
          </p:nvPr>
        </p:nvSpPr>
        <p:spPr bwMode="gray">
          <a:xfrm>
            <a:off x="3285225" y="1270000"/>
            <a:ext cx="2789506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20"/>
          </p:nvPr>
        </p:nvSpPr>
        <p:spPr bwMode="gray">
          <a:xfrm>
            <a:off x="6315473" y="3789365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2" name="Chart Placeholder 31"/>
          <p:cNvSpPr>
            <a:spLocks noGrp="1"/>
          </p:cNvSpPr>
          <p:nvPr>
            <p:ph type="chart" sz="quarter" idx="21"/>
          </p:nvPr>
        </p:nvSpPr>
        <p:spPr bwMode="gray">
          <a:xfrm>
            <a:off x="6313941" y="1270000"/>
            <a:ext cx="2789506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13" name="Table Placeholder 12"/>
          <p:cNvSpPr>
            <a:spLocks noGrp="1"/>
          </p:cNvSpPr>
          <p:nvPr>
            <p:ph type="tbl" sz="quarter" idx="14"/>
          </p:nvPr>
        </p:nvSpPr>
        <p:spPr bwMode="gray">
          <a:xfrm>
            <a:off x="258041" y="1270000"/>
            <a:ext cx="2787975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6"/>
          </p:nvPr>
        </p:nvSpPr>
        <p:spPr bwMode="gray">
          <a:xfrm>
            <a:off x="258041" y="3789365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18"/>
          </p:nvPr>
        </p:nvSpPr>
        <p:spPr bwMode="gray">
          <a:xfrm>
            <a:off x="3286757" y="3789365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"/>
          <p:cNvSpPr>
            <a:spLocks noChangeAspect="1"/>
          </p:cNvSpPr>
          <p:nvPr userDrawn="1"/>
        </p:nvSpPr>
        <p:spPr bwMode="gray">
          <a:xfrm>
            <a:off x="1" y="0"/>
            <a:ext cx="4931284" cy="32400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2405"/>
              </a:cxn>
              <a:cxn ang="0">
                <a:pos x="16308" y="12405"/>
              </a:cxn>
              <a:cxn ang="0">
                <a:pos x="19984" y="0"/>
              </a:cxn>
              <a:cxn ang="0">
                <a:pos x="0" y="0"/>
              </a:cxn>
            </a:cxnLst>
            <a:rect l="0" t="0" r="r" b="b"/>
            <a:pathLst>
              <a:path w="19984" h="12405">
                <a:moveTo>
                  <a:pt x="0" y="0"/>
                </a:moveTo>
                <a:lnTo>
                  <a:pt x="0" y="12405"/>
                </a:lnTo>
                <a:lnTo>
                  <a:pt x="16308" y="12405"/>
                </a:lnTo>
                <a:lnTo>
                  <a:pt x="19984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algn="l" defTabSz="914400" rtl="0" eaLnBrk="1" latinLnBrk="0" hangingPunct="1">
              <a:spcBef>
                <a:spcPct val="50000"/>
              </a:spcBef>
              <a:defRPr/>
            </a:pPr>
            <a:endParaRPr lang="en-GB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/>
          </p:nvPr>
        </p:nvSpPr>
        <p:spPr bwMode="gray">
          <a:xfrm>
            <a:off x="258041" y="4291200"/>
            <a:ext cx="3792745" cy="18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normAutofit/>
          </a:bodyPr>
          <a:lstStyle>
            <a:lvl1pPr>
              <a:defRPr lang="en-US" sz="1000" b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grpSp>
        <p:nvGrpSpPr>
          <p:cNvPr id="6" name="Group 19"/>
          <p:cNvGrpSpPr>
            <a:grpSpLocks/>
          </p:cNvGrpSpPr>
          <p:nvPr userDrawn="1"/>
        </p:nvGrpSpPr>
        <p:grpSpPr bwMode="gray">
          <a:xfrm>
            <a:off x="121404" y="0"/>
            <a:ext cx="2584911" cy="1530350"/>
            <a:chOff x="68" y="0"/>
            <a:chExt cx="1723" cy="964"/>
          </a:xfrm>
        </p:grpSpPr>
        <p:sp>
          <p:nvSpPr>
            <p:cNvPr id="7" name="Freeform 8"/>
            <p:cNvSpPr>
              <a:spLocks noEditPoints="1"/>
            </p:cNvSpPr>
            <p:nvPr userDrawn="1"/>
          </p:nvSpPr>
          <p:spPr bwMode="gray">
            <a:xfrm>
              <a:off x="199" y="248"/>
              <a:ext cx="1423" cy="489"/>
            </a:xfrm>
            <a:custGeom>
              <a:avLst/>
              <a:gdLst>
                <a:gd name="T0" fmla="*/ 1974 w 4103"/>
                <a:gd name="T1" fmla="*/ 485 h 1409"/>
                <a:gd name="T2" fmla="*/ 2267 w 4103"/>
                <a:gd name="T3" fmla="*/ 697 h 1409"/>
                <a:gd name="T4" fmla="*/ 1655 w 4103"/>
                <a:gd name="T5" fmla="*/ 656 h 1409"/>
                <a:gd name="T6" fmla="*/ 1718 w 4103"/>
                <a:gd name="T7" fmla="*/ 424 h 1409"/>
                <a:gd name="T8" fmla="*/ 970 w 4103"/>
                <a:gd name="T9" fmla="*/ 697 h 1409"/>
                <a:gd name="T10" fmla="*/ 1169 w 4103"/>
                <a:gd name="T11" fmla="*/ 416 h 1409"/>
                <a:gd name="T12" fmla="*/ 719 w 4103"/>
                <a:gd name="T13" fmla="*/ 631 h 1409"/>
                <a:gd name="T14" fmla="*/ 751 w 4103"/>
                <a:gd name="T15" fmla="*/ 630 h 1409"/>
                <a:gd name="T16" fmla="*/ 202 w 4103"/>
                <a:gd name="T17" fmla="*/ 618 h 1409"/>
                <a:gd name="T18" fmla="*/ 180 w 4103"/>
                <a:gd name="T19" fmla="*/ 697 h 1409"/>
                <a:gd name="T20" fmla="*/ 1187 w 4103"/>
                <a:gd name="T21" fmla="*/ 416 h 1409"/>
                <a:gd name="T22" fmla="*/ 115 w 4103"/>
                <a:gd name="T23" fmla="*/ 906 h 1409"/>
                <a:gd name="T24" fmla="*/ 661 w 4103"/>
                <a:gd name="T25" fmla="*/ 715 h 1409"/>
                <a:gd name="T26" fmla="*/ 1145 w 4103"/>
                <a:gd name="T27" fmla="*/ 715 h 1409"/>
                <a:gd name="T28" fmla="*/ 1697 w 4103"/>
                <a:gd name="T29" fmla="*/ 863 h 1409"/>
                <a:gd name="T30" fmla="*/ 203 w 4103"/>
                <a:gd name="T31" fmla="*/ 1286 h 1409"/>
                <a:gd name="T32" fmla="*/ 250 w 4103"/>
                <a:gd name="T33" fmla="*/ 1328 h 1409"/>
                <a:gd name="T34" fmla="*/ 556 w 4103"/>
                <a:gd name="T35" fmla="*/ 1196 h 1409"/>
                <a:gd name="T36" fmla="*/ 340 w 4103"/>
                <a:gd name="T37" fmla="*/ 1196 h 1409"/>
                <a:gd name="T38" fmla="*/ 408 w 4103"/>
                <a:gd name="T39" fmla="*/ 1225 h 1409"/>
                <a:gd name="T40" fmla="*/ 514 w 4103"/>
                <a:gd name="T41" fmla="*/ 1225 h 1409"/>
                <a:gd name="T42" fmla="*/ 631 w 4103"/>
                <a:gd name="T43" fmla="*/ 1168 h 1409"/>
                <a:gd name="T44" fmla="*/ 794 w 4103"/>
                <a:gd name="T45" fmla="*/ 1220 h 1409"/>
                <a:gd name="T46" fmla="*/ 672 w 4103"/>
                <a:gd name="T47" fmla="*/ 1348 h 1409"/>
                <a:gd name="T48" fmla="*/ 847 w 4103"/>
                <a:gd name="T49" fmla="*/ 1359 h 1409"/>
                <a:gd name="T50" fmla="*/ 943 w 4103"/>
                <a:gd name="T51" fmla="*/ 1196 h 1409"/>
                <a:gd name="T52" fmla="*/ 1129 w 4103"/>
                <a:gd name="T53" fmla="*/ 1351 h 1409"/>
                <a:gd name="T54" fmla="*/ 1198 w 4103"/>
                <a:gd name="T55" fmla="*/ 1196 h 1409"/>
                <a:gd name="T56" fmla="*/ 1280 w 4103"/>
                <a:gd name="T57" fmla="*/ 1129 h 1409"/>
                <a:gd name="T58" fmla="*/ 1253 w 4103"/>
                <a:gd name="T59" fmla="*/ 1254 h 1409"/>
                <a:gd name="T60" fmla="*/ 1489 w 4103"/>
                <a:gd name="T61" fmla="*/ 1194 h 1409"/>
                <a:gd name="T62" fmla="*/ 1546 w 4103"/>
                <a:gd name="T63" fmla="*/ 1353 h 1409"/>
                <a:gd name="T64" fmla="*/ 1714 w 4103"/>
                <a:gd name="T65" fmla="*/ 1286 h 1409"/>
                <a:gd name="T66" fmla="*/ 1761 w 4103"/>
                <a:gd name="T67" fmla="*/ 1328 h 1409"/>
                <a:gd name="T68" fmla="*/ 1976 w 4103"/>
                <a:gd name="T69" fmla="*/ 1346 h 1409"/>
                <a:gd name="T70" fmla="*/ 1842 w 4103"/>
                <a:gd name="T71" fmla="*/ 1270 h 1409"/>
                <a:gd name="T72" fmla="*/ 1887 w 4103"/>
                <a:gd name="T73" fmla="*/ 1270 h 1409"/>
                <a:gd name="T74" fmla="*/ 2110 w 4103"/>
                <a:gd name="T75" fmla="*/ 1348 h 1409"/>
                <a:gd name="T76" fmla="*/ 87 w 4103"/>
                <a:gd name="T77" fmla="*/ 1221 h 1409"/>
                <a:gd name="T78" fmla="*/ 5 w 4103"/>
                <a:gd name="T79" fmla="*/ 1271 h 1409"/>
                <a:gd name="T80" fmla="*/ 2343 w 4103"/>
                <a:gd name="T81" fmla="*/ 1322 h 1409"/>
                <a:gd name="T82" fmla="*/ 2378 w 4103"/>
                <a:gd name="T83" fmla="*/ 1249 h 1409"/>
                <a:gd name="T84" fmla="*/ 2528 w 4103"/>
                <a:gd name="T85" fmla="*/ 1221 h 1409"/>
                <a:gd name="T86" fmla="*/ 2832 w 4103"/>
                <a:gd name="T87" fmla="*/ 1192 h 1409"/>
                <a:gd name="T88" fmla="*/ 2709 w 4103"/>
                <a:gd name="T89" fmla="*/ 1348 h 1409"/>
                <a:gd name="T90" fmla="*/ 2963 w 4103"/>
                <a:gd name="T91" fmla="*/ 1216 h 1409"/>
                <a:gd name="T92" fmla="*/ 2966 w 4103"/>
                <a:gd name="T93" fmla="*/ 1195 h 1409"/>
                <a:gd name="T94" fmla="*/ 3072 w 4103"/>
                <a:gd name="T95" fmla="*/ 1348 h 1409"/>
                <a:gd name="T96" fmla="*/ 3168 w 4103"/>
                <a:gd name="T97" fmla="*/ 1335 h 1409"/>
                <a:gd name="T98" fmla="*/ 3246 w 4103"/>
                <a:gd name="T99" fmla="*/ 1220 h 1409"/>
                <a:gd name="T100" fmla="*/ 3457 w 4103"/>
                <a:gd name="T101" fmla="*/ 1348 h 1409"/>
                <a:gd name="T102" fmla="*/ 3509 w 4103"/>
                <a:gd name="T103" fmla="*/ 1194 h 1409"/>
                <a:gd name="T104" fmla="*/ 3513 w 4103"/>
                <a:gd name="T105" fmla="*/ 1168 h 1409"/>
                <a:gd name="T106" fmla="*/ 3601 w 4103"/>
                <a:gd name="T107" fmla="*/ 1196 h 1409"/>
                <a:gd name="T108" fmla="*/ 3656 w 4103"/>
                <a:gd name="T109" fmla="*/ 1317 h 1409"/>
                <a:gd name="T110" fmla="*/ 3687 w 4103"/>
                <a:gd name="T111" fmla="*/ 1406 h 1409"/>
                <a:gd name="T112" fmla="*/ 3987 w 4103"/>
                <a:gd name="T113" fmla="*/ 1145 h 1409"/>
                <a:gd name="T114" fmla="*/ 4072 w 4103"/>
                <a:gd name="T115" fmla="*/ 1129 h 1409"/>
                <a:gd name="T116" fmla="*/ 3978 w 4103"/>
                <a:gd name="T117" fmla="*/ 1225 h 140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03"/>
                <a:gd name="T178" fmla="*/ 0 h 1409"/>
                <a:gd name="T179" fmla="*/ 4103 w 4103"/>
                <a:gd name="T180" fmla="*/ 1409 h 140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03" h="1409">
                  <a:moveTo>
                    <a:pt x="2267" y="697"/>
                  </a:moveTo>
                  <a:cubicBezTo>
                    <a:pt x="2149" y="697"/>
                    <a:pt x="2149" y="697"/>
                    <a:pt x="2149" y="697"/>
                  </a:cubicBezTo>
                  <a:cubicBezTo>
                    <a:pt x="2168" y="619"/>
                    <a:pt x="2168" y="619"/>
                    <a:pt x="2168" y="619"/>
                  </a:cubicBezTo>
                  <a:cubicBezTo>
                    <a:pt x="1930" y="619"/>
                    <a:pt x="1930" y="619"/>
                    <a:pt x="1930" y="619"/>
                  </a:cubicBezTo>
                  <a:cubicBezTo>
                    <a:pt x="1911" y="697"/>
                    <a:pt x="1911" y="697"/>
                    <a:pt x="1911" y="697"/>
                  </a:cubicBezTo>
                  <a:cubicBezTo>
                    <a:pt x="1796" y="697"/>
                    <a:pt x="1796" y="697"/>
                    <a:pt x="1796" y="697"/>
                  </a:cubicBezTo>
                  <a:cubicBezTo>
                    <a:pt x="1796" y="681"/>
                    <a:pt x="1796" y="681"/>
                    <a:pt x="1796" y="681"/>
                  </a:cubicBezTo>
                  <a:cubicBezTo>
                    <a:pt x="1798" y="672"/>
                    <a:pt x="1799" y="663"/>
                    <a:pt x="1802" y="653"/>
                  </a:cubicBezTo>
                  <a:cubicBezTo>
                    <a:pt x="1823" y="569"/>
                    <a:pt x="1878" y="485"/>
                    <a:pt x="1974" y="485"/>
                  </a:cubicBezTo>
                  <a:cubicBezTo>
                    <a:pt x="2012" y="485"/>
                    <a:pt x="2050" y="499"/>
                    <a:pt x="2045" y="552"/>
                  </a:cubicBezTo>
                  <a:cubicBezTo>
                    <a:pt x="2186" y="552"/>
                    <a:pt x="2186" y="552"/>
                    <a:pt x="2186" y="552"/>
                  </a:cubicBezTo>
                  <a:cubicBezTo>
                    <a:pt x="2192" y="527"/>
                    <a:pt x="2201" y="486"/>
                    <a:pt x="2174" y="447"/>
                  </a:cubicBezTo>
                  <a:cubicBezTo>
                    <a:pt x="2145" y="406"/>
                    <a:pt x="2084" y="389"/>
                    <a:pt x="2005" y="389"/>
                  </a:cubicBezTo>
                  <a:cubicBezTo>
                    <a:pt x="1949" y="389"/>
                    <a:pt x="1867" y="398"/>
                    <a:pt x="1796" y="444"/>
                  </a:cubicBezTo>
                  <a:cubicBezTo>
                    <a:pt x="1796" y="18"/>
                    <a:pt x="1796" y="18"/>
                    <a:pt x="1796" y="18"/>
                  </a:cubicBezTo>
                  <a:cubicBezTo>
                    <a:pt x="2267" y="18"/>
                    <a:pt x="2267" y="18"/>
                    <a:pt x="2267" y="18"/>
                  </a:cubicBezTo>
                  <a:cubicBezTo>
                    <a:pt x="2267" y="697"/>
                    <a:pt x="2267" y="697"/>
                    <a:pt x="2267" y="697"/>
                  </a:cubicBezTo>
                  <a:cubicBezTo>
                    <a:pt x="2267" y="697"/>
                    <a:pt x="2267" y="697"/>
                    <a:pt x="2267" y="697"/>
                  </a:cubicBezTo>
                  <a:close/>
                  <a:moveTo>
                    <a:pt x="1989" y="812"/>
                  </a:moveTo>
                  <a:cubicBezTo>
                    <a:pt x="1962" y="817"/>
                    <a:pt x="1936" y="820"/>
                    <a:pt x="1910" y="820"/>
                  </a:cubicBezTo>
                  <a:cubicBezTo>
                    <a:pt x="1842" y="820"/>
                    <a:pt x="1795" y="788"/>
                    <a:pt x="1794" y="715"/>
                  </a:cubicBezTo>
                  <a:cubicBezTo>
                    <a:pt x="2014" y="715"/>
                    <a:pt x="2014" y="715"/>
                    <a:pt x="2014" y="715"/>
                  </a:cubicBezTo>
                  <a:cubicBezTo>
                    <a:pt x="1989" y="812"/>
                    <a:pt x="1989" y="812"/>
                    <a:pt x="1989" y="812"/>
                  </a:cubicBezTo>
                  <a:cubicBezTo>
                    <a:pt x="1989" y="812"/>
                    <a:pt x="1989" y="812"/>
                    <a:pt x="1989" y="812"/>
                  </a:cubicBezTo>
                  <a:close/>
                  <a:moveTo>
                    <a:pt x="1718" y="424"/>
                  </a:moveTo>
                  <a:cubicBezTo>
                    <a:pt x="1718" y="521"/>
                    <a:pt x="1718" y="521"/>
                    <a:pt x="1718" y="521"/>
                  </a:cubicBezTo>
                  <a:cubicBezTo>
                    <a:pt x="1685" y="567"/>
                    <a:pt x="1665" y="616"/>
                    <a:pt x="1655" y="656"/>
                  </a:cubicBezTo>
                  <a:cubicBezTo>
                    <a:pt x="1651" y="670"/>
                    <a:pt x="1649" y="684"/>
                    <a:pt x="1648" y="697"/>
                  </a:cubicBezTo>
                  <a:cubicBezTo>
                    <a:pt x="1578" y="697"/>
                    <a:pt x="1578" y="697"/>
                    <a:pt x="1578" y="697"/>
                  </a:cubicBezTo>
                  <a:cubicBezTo>
                    <a:pt x="1637" y="417"/>
                    <a:pt x="1637" y="417"/>
                    <a:pt x="1637" y="417"/>
                  </a:cubicBezTo>
                  <a:cubicBezTo>
                    <a:pt x="1438" y="416"/>
                    <a:pt x="1438" y="416"/>
                    <a:pt x="1438" y="416"/>
                  </a:cubicBezTo>
                  <a:cubicBezTo>
                    <a:pt x="1260" y="697"/>
                    <a:pt x="1260" y="697"/>
                    <a:pt x="1260" y="697"/>
                  </a:cubicBezTo>
                  <a:cubicBezTo>
                    <a:pt x="1247" y="697"/>
                    <a:pt x="1247" y="697"/>
                    <a:pt x="1247" y="697"/>
                  </a:cubicBezTo>
                  <a:cubicBezTo>
                    <a:pt x="1247" y="18"/>
                    <a:pt x="1247" y="18"/>
                    <a:pt x="1247" y="18"/>
                  </a:cubicBezTo>
                  <a:cubicBezTo>
                    <a:pt x="1718" y="18"/>
                    <a:pt x="1718" y="18"/>
                    <a:pt x="1718" y="18"/>
                  </a:cubicBezTo>
                  <a:cubicBezTo>
                    <a:pt x="1718" y="424"/>
                    <a:pt x="1718" y="424"/>
                    <a:pt x="1718" y="424"/>
                  </a:cubicBezTo>
                  <a:cubicBezTo>
                    <a:pt x="1718" y="424"/>
                    <a:pt x="1718" y="424"/>
                    <a:pt x="1718" y="424"/>
                  </a:cubicBezTo>
                  <a:close/>
                  <a:moveTo>
                    <a:pt x="1455" y="697"/>
                  </a:moveTo>
                  <a:cubicBezTo>
                    <a:pt x="1384" y="697"/>
                    <a:pt x="1384" y="697"/>
                    <a:pt x="1384" y="697"/>
                  </a:cubicBezTo>
                  <a:cubicBezTo>
                    <a:pt x="1491" y="529"/>
                    <a:pt x="1491" y="529"/>
                    <a:pt x="1491" y="529"/>
                  </a:cubicBezTo>
                  <a:cubicBezTo>
                    <a:pt x="1455" y="697"/>
                    <a:pt x="1455" y="697"/>
                    <a:pt x="1455" y="697"/>
                  </a:cubicBezTo>
                  <a:cubicBezTo>
                    <a:pt x="1455" y="697"/>
                    <a:pt x="1455" y="697"/>
                    <a:pt x="1455" y="697"/>
                  </a:cubicBezTo>
                  <a:close/>
                  <a:moveTo>
                    <a:pt x="1169" y="416"/>
                  </a:moveTo>
                  <a:cubicBezTo>
                    <a:pt x="1051" y="416"/>
                    <a:pt x="1051" y="416"/>
                    <a:pt x="1051" y="416"/>
                  </a:cubicBezTo>
                  <a:cubicBezTo>
                    <a:pt x="970" y="697"/>
                    <a:pt x="970" y="697"/>
                    <a:pt x="970" y="697"/>
                  </a:cubicBezTo>
                  <a:cubicBezTo>
                    <a:pt x="845" y="697"/>
                    <a:pt x="845" y="697"/>
                    <a:pt x="845" y="697"/>
                  </a:cubicBezTo>
                  <a:cubicBezTo>
                    <a:pt x="909" y="674"/>
                    <a:pt x="948" y="629"/>
                    <a:pt x="960" y="562"/>
                  </a:cubicBezTo>
                  <a:cubicBezTo>
                    <a:pt x="970" y="510"/>
                    <a:pt x="965" y="476"/>
                    <a:pt x="944" y="451"/>
                  </a:cubicBezTo>
                  <a:cubicBezTo>
                    <a:pt x="912" y="413"/>
                    <a:pt x="848" y="416"/>
                    <a:pt x="792" y="416"/>
                  </a:cubicBezTo>
                  <a:cubicBezTo>
                    <a:pt x="782" y="416"/>
                    <a:pt x="698" y="416"/>
                    <a:pt x="698" y="416"/>
                  </a:cubicBezTo>
                  <a:cubicBezTo>
                    <a:pt x="698" y="18"/>
                    <a:pt x="698" y="18"/>
                    <a:pt x="698" y="18"/>
                  </a:cubicBezTo>
                  <a:cubicBezTo>
                    <a:pt x="1169" y="18"/>
                    <a:pt x="1169" y="18"/>
                    <a:pt x="1169" y="18"/>
                  </a:cubicBezTo>
                  <a:cubicBezTo>
                    <a:pt x="1169" y="416"/>
                    <a:pt x="1169" y="416"/>
                    <a:pt x="1169" y="416"/>
                  </a:cubicBezTo>
                  <a:cubicBezTo>
                    <a:pt x="1169" y="416"/>
                    <a:pt x="1169" y="416"/>
                    <a:pt x="1169" y="416"/>
                  </a:cubicBezTo>
                  <a:close/>
                  <a:moveTo>
                    <a:pt x="1094" y="697"/>
                  </a:moveTo>
                  <a:cubicBezTo>
                    <a:pt x="1143" y="521"/>
                    <a:pt x="1143" y="521"/>
                    <a:pt x="1143" y="521"/>
                  </a:cubicBezTo>
                  <a:cubicBezTo>
                    <a:pt x="1145" y="697"/>
                    <a:pt x="1145" y="697"/>
                    <a:pt x="1145" y="697"/>
                  </a:cubicBezTo>
                  <a:cubicBezTo>
                    <a:pt x="1094" y="697"/>
                    <a:pt x="1094" y="697"/>
                    <a:pt x="1094" y="697"/>
                  </a:cubicBezTo>
                  <a:cubicBezTo>
                    <a:pt x="1094" y="697"/>
                    <a:pt x="1094" y="697"/>
                    <a:pt x="1094" y="697"/>
                  </a:cubicBezTo>
                  <a:close/>
                  <a:moveTo>
                    <a:pt x="751" y="630"/>
                  </a:moveTo>
                  <a:cubicBezTo>
                    <a:pt x="751" y="630"/>
                    <a:pt x="751" y="630"/>
                    <a:pt x="751" y="630"/>
                  </a:cubicBezTo>
                  <a:cubicBezTo>
                    <a:pt x="746" y="630"/>
                    <a:pt x="741" y="631"/>
                    <a:pt x="736" y="631"/>
                  </a:cubicBezTo>
                  <a:cubicBezTo>
                    <a:pt x="729" y="631"/>
                    <a:pt x="724" y="631"/>
                    <a:pt x="719" y="631"/>
                  </a:cubicBezTo>
                  <a:cubicBezTo>
                    <a:pt x="689" y="631"/>
                    <a:pt x="689" y="631"/>
                    <a:pt x="689" y="631"/>
                  </a:cubicBezTo>
                  <a:cubicBezTo>
                    <a:pt x="703" y="579"/>
                    <a:pt x="703" y="579"/>
                    <a:pt x="703" y="579"/>
                  </a:cubicBezTo>
                  <a:cubicBezTo>
                    <a:pt x="709" y="554"/>
                    <a:pt x="709" y="554"/>
                    <a:pt x="709" y="554"/>
                  </a:cubicBezTo>
                  <a:cubicBezTo>
                    <a:pt x="725" y="494"/>
                    <a:pt x="725" y="494"/>
                    <a:pt x="725" y="494"/>
                  </a:cubicBezTo>
                  <a:cubicBezTo>
                    <a:pt x="732" y="494"/>
                    <a:pt x="739" y="494"/>
                    <a:pt x="746" y="494"/>
                  </a:cubicBezTo>
                  <a:cubicBezTo>
                    <a:pt x="769" y="494"/>
                    <a:pt x="769" y="494"/>
                    <a:pt x="769" y="494"/>
                  </a:cubicBezTo>
                  <a:cubicBezTo>
                    <a:pt x="809" y="494"/>
                    <a:pt x="834" y="496"/>
                    <a:pt x="843" y="509"/>
                  </a:cubicBezTo>
                  <a:cubicBezTo>
                    <a:pt x="850" y="518"/>
                    <a:pt x="849" y="535"/>
                    <a:pt x="841" y="560"/>
                  </a:cubicBezTo>
                  <a:cubicBezTo>
                    <a:pt x="827" y="603"/>
                    <a:pt x="809" y="626"/>
                    <a:pt x="751" y="630"/>
                  </a:cubicBezTo>
                  <a:moveTo>
                    <a:pt x="620" y="441"/>
                  </a:moveTo>
                  <a:cubicBezTo>
                    <a:pt x="613" y="465"/>
                    <a:pt x="613" y="465"/>
                    <a:pt x="613" y="465"/>
                  </a:cubicBezTo>
                  <a:cubicBezTo>
                    <a:pt x="545" y="689"/>
                    <a:pt x="545" y="689"/>
                    <a:pt x="545" y="689"/>
                  </a:cubicBezTo>
                  <a:cubicBezTo>
                    <a:pt x="542" y="697"/>
                    <a:pt x="542" y="697"/>
                    <a:pt x="542" y="697"/>
                  </a:cubicBezTo>
                  <a:cubicBezTo>
                    <a:pt x="321" y="697"/>
                    <a:pt x="321" y="697"/>
                    <a:pt x="321" y="697"/>
                  </a:cubicBezTo>
                  <a:cubicBezTo>
                    <a:pt x="303" y="661"/>
                    <a:pt x="303" y="661"/>
                    <a:pt x="303" y="661"/>
                  </a:cubicBezTo>
                  <a:cubicBezTo>
                    <a:pt x="542" y="417"/>
                    <a:pt x="542" y="417"/>
                    <a:pt x="542" y="417"/>
                  </a:cubicBezTo>
                  <a:cubicBezTo>
                    <a:pt x="389" y="417"/>
                    <a:pt x="389" y="417"/>
                    <a:pt x="389" y="417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62" y="417"/>
                    <a:pt x="262" y="417"/>
                    <a:pt x="262" y="417"/>
                  </a:cubicBezTo>
                  <a:cubicBezTo>
                    <a:pt x="149" y="417"/>
                    <a:pt x="149" y="417"/>
                    <a:pt x="149" y="417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620" y="18"/>
                    <a:pt x="620" y="18"/>
                    <a:pt x="620" y="18"/>
                  </a:cubicBezTo>
                  <a:cubicBezTo>
                    <a:pt x="620" y="441"/>
                    <a:pt x="620" y="441"/>
                    <a:pt x="620" y="441"/>
                  </a:cubicBezTo>
                  <a:cubicBezTo>
                    <a:pt x="620" y="441"/>
                    <a:pt x="620" y="441"/>
                    <a:pt x="620" y="441"/>
                  </a:cubicBezTo>
                  <a:close/>
                  <a:moveTo>
                    <a:pt x="178" y="697"/>
                  </a:moveTo>
                  <a:cubicBezTo>
                    <a:pt x="179" y="695"/>
                    <a:pt x="179" y="695"/>
                    <a:pt x="179" y="695"/>
                  </a:cubicBezTo>
                  <a:cubicBezTo>
                    <a:pt x="180" y="697"/>
                    <a:pt x="180" y="697"/>
                    <a:pt x="180" y="697"/>
                  </a:cubicBezTo>
                  <a:cubicBezTo>
                    <a:pt x="178" y="697"/>
                    <a:pt x="178" y="697"/>
                    <a:pt x="178" y="697"/>
                  </a:cubicBezTo>
                  <a:cubicBezTo>
                    <a:pt x="178" y="697"/>
                    <a:pt x="178" y="697"/>
                    <a:pt x="178" y="697"/>
                  </a:cubicBezTo>
                  <a:close/>
                  <a:moveTo>
                    <a:pt x="1778" y="0"/>
                  </a:moveTo>
                  <a:cubicBezTo>
                    <a:pt x="1778" y="457"/>
                    <a:pt x="1778" y="457"/>
                    <a:pt x="1778" y="457"/>
                  </a:cubicBezTo>
                  <a:cubicBezTo>
                    <a:pt x="1763" y="469"/>
                    <a:pt x="1749" y="483"/>
                    <a:pt x="1736" y="498"/>
                  </a:cubicBezTo>
                  <a:cubicBezTo>
                    <a:pt x="1736" y="0"/>
                    <a:pt x="1736" y="0"/>
                    <a:pt x="1736" y="0"/>
                  </a:cubicBezTo>
                  <a:cubicBezTo>
                    <a:pt x="1229" y="0"/>
                    <a:pt x="1229" y="0"/>
                    <a:pt x="1229" y="0"/>
                  </a:cubicBezTo>
                  <a:cubicBezTo>
                    <a:pt x="1229" y="416"/>
                    <a:pt x="1229" y="416"/>
                    <a:pt x="1229" y="416"/>
                  </a:cubicBezTo>
                  <a:cubicBezTo>
                    <a:pt x="1187" y="416"/>
                    <a:pt x="1187" y="416"/>
                    <a:pt x="1187" y="416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680" y="0"/>
                    <a:pt x="680" y="0"/>
                    <a:pt x="680" y="0"/>
                  </a:cubicBezTo>
                  <a:cubicBezTo>
                    <a:pt x="680" y="417"/>
                    <a:pt x="680" y="417"/>
                    <a:pt x="680" y="417"/>
                  </a:cubicBezTo>
                  <a:cubicBezTo>
                    <a:pt x="638" y="417"/>
                    <a:pt x="638" y="417"/>
                    <a:pt x="638" y="417"/>
                  </a:cubicBezTo>
                  <a:cubicBezTo>
                    <a:pt x="638" y="0"/>
                    <a:pt x="638" y="0"/>
                    <a:pt x="638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475"/>
                    <a:pt x="131" y="475"/>
                    <a:pt x="131" y="475"/>
                  </a:cubicBezTo>
                  <a:cubicBezTo>
                    <a:pt x="2" y="906"/>
                    <a:pt x="2" y="906"/>
                    <a:pt x="2" y="906"/>
                  </a:cubicBezTo>
                  <a:cubicBezTo>
                    <a:pt x="115" y="906"/>
                    <a:pt x="115" y="906"/>
                    <a:pt x="115" y="906"/>
                  </a:cubicBezTo>
                  <a:cubicBezTo>
                    <a:pt x="173" y="715"/>
                    <a:pt x="173" y="715"/>
                    <a:pt x="173" y="715"/>
                  </a:cubicBezTo>
                  <a:cubicBezTo>
                    <a:pt x="189" y="715"/>
                    <a:pt x="189" y="715"/>
                    <a:pt x="189" y="715"/>
                  </a:cubicBezTo>
                  <a:cubicBezTo>
                    <a:pt x="283" y="906"/>
                    <a:pt x="283" y="906"/>
                    <a:pt x="283" y="906"/>
                  </a:cubicBezTo>
                  <a:cubicBezTo>
                    <a:pt x="421" y="906"/>
                    <a:pt x="421" y="906"/>
                    <a:pt x="421" y="906"/>
                  </a:cubicBezTo>
                  <a:cubicBezTo>
                    <a:pt x="329" y="715"/>
                    <a:pt x="329" y="715"/>
                    <a:pt x="329" y="715"/>
                  </a:cubicBezTo>
                  <a:cubicBezTo>
                    <a:pt x="537" y="715"/>
                    <a:pt x="537" y="715"/>
                    <a:pt x="537" y="715"/>
                  </a:cubicBezTo>
                  <a:cubicBezTo>
                    <a:pt x="479" y="906"/>
                    <a:pt x="479" y="906"/>
                    <a:pt x="479" y="906"/>
                  </a:cubicBezTo>
                  <a:cubicBezTo>
                    <a:pt x="604" y="906"/>
                    <a:pt x="604" y="906"/>
                    <a:pt x="604" y="906"/>
                  </a:cubicBezTo>
                  <a:cubicBezTo>
                    <a:pt x="661" y="715"/>
                    <a:pt x="661" y="715"/>
                    <a:pt x="661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727" y="715"/>
                    <a:pt x="727" y="715"/>
                    <a:pt x="727" y="715"/>
                  </a:cubicBezTo>
                  <a:cubicBezTo>
                    <a:pt x="730" y="715"/>
                    <a:pt x="730" y="715"/>
                    <a:pt x="730" y="715"/>
                  </a:cubicBezTo>
                  <a:cubicBezTo>
                    <a:pt x="965" y="715"/>
                    <a:pt x="965" y="715"/>
                    <a:pt x="965" y="715"/>
                  </a:cubicBezTo>
                  <a:cubicBezTo>
                    <a:pt x="910" y="905"/>
                    <a:pt x="910" y="905"/>
                    <a:pt x="910" y="905"/>
                  </a:cubicBezTo>
                  <a:cubicBezTo>
                    <a:pt x="1035" y="905"/>
                    <a:pt x="1035" y="905"/>
                    <a:pt x="1035" y="905"/>
                  </a:cubicBezTo>
                  <a:cubicBezTo>
                    <a:pt x="1088" y="715"/>
                    <a:pt x="1088" y="715"/>
                    <a:pt x="1088" y="715"/>
                  </a:cubicBezTo>
                  <a:cubicBezTo>
                    <a:pt x="1145" y="715"/>
                    <a:pt x="1145" y="715"/>
                    <a:pt x="1145" y="715"/>
                  </a:cubicBezTo>
                  <a:cubicBezTo>
                    <a:pt x="1146" y="905"/>
                    <a:pt x="1146" y="905"/>
                    <a:pt x="1146" y="905"/>
                  </a:cubicBezTo>
                  <a:cubicBezTo>
                    <a:pt x="1252" y="905"/>
                    <a:pt x="1252" y="905"/>
                    <a:pt x="1252" y="905"/>
                  </a:cubicBezTo>
                  <a:cubicBezTo>
                    <a:pt x="1372" y="715"/>
                    <a:pt x="1372" y="715"/>
                    <a:pt x="1372" y="715"/>
                  </a:cubicBezTo>
                  <a:cubicBezTo>
                    <a:pt x="1451" y="715"/>
                    <a:pt x="1451" y="715"/>
                    <a:pt x="1451" y="715"/>
                  </a:cubicBezTo>
                  <a:cubicBezTo>
                    <a:pt x="1410" y="905"/>
                    <a:pt x="1410" y="905"/>
                    <a:pt x="1410" y="905"/>
                  </a:cubicBezTo>
                  <a:cubicBezTo>
                    <a:pt x="1534" y="905"/>
                    <a:pt x="1534" y="905"/>
                    <a:pt x="1534" y="905"/>
                  </a:cubicBezTo>
                  <a:cubicBezTo>
                    <a:pt x="1574" y="715"/>
                    <a:pt x="1574" y="715"/>
                    <a:pt x="1574" y="715"/>
                  </a:cubicBezTo>
                  <a:cubicBezTo>
                    <a:pt x="1645" y="715"/>
                    <a:pt x="1645" y="715"/>
                    <a:pt x="1645" y="715"/>
                  </a:cubicBezTo>
                  <a:cubicBezTo>
                    <a:pt x="1643" y="774"/>
                    <a:pt x="1658" y="827"/>
                    <a:pt x="1697" y="863"/>
                  </a:cubicBezTo>
                  <a:cubicBezTo>
                    <a:pt x="1745" y="907"/>
                    <a:pt x="1818" y="916"/>
                    <a:pt x="1872" y="916"/>
                  </a:cubicBezTo>
                  <a:cubicBezTo>
                    <a:pt x="1947" y="916"/>
                    <a:pt x="2024" y="905"/>
                    <a:pt x="2102" y="888"/>
                  </a:cubicBezTo>
                  <a:cubicBezTo>
                    <a:pt x="2145" y="715"/>
                    <a:pt x="2145" y="715"/>
                    <a:pt x="2145" y="715"/>
                  </a:cubicBezTo>
                  <a:cubicBezTo>
                    <a:pt x="2285" y="715"/>
                    <a:pt x="2285" y="715"/>
                    <a:pt x="2285" y="715"/>
                  </a:cubicBezTo>
                  <a:cubicBezTo>
                    <a:pt x="2285" y="0"/>
                    <a:pt x="2285" y="0"/>
                    <a:pt x="2285" y="0"/>
                  </a:cubicBezTo>
                  <a:cubicBezTo>
                    <a:pt x="1778" y="0"/>
                    <a:pt x="1778" y="0"/>
                    <a:pt x="1778" y="0"/>
                  </a:cubicBezTo>
                  <a:cubicBezTo>
                    <a:pt x="1778" y="0"/>
                    <a:pt x="1778" y="0"/>
                    <a:pt x="1778" y="0"/>
                  </a:cubicBezTo>
                  <a:close/>
                  <a:moveTo>
                    <a:pt x="222" y="1195"/>
                  </a:moveTo>
                  <a:cubicBezTo>
                    <a:pt x="203" y="1286"/>
                    <a:pt x="203" y="1286"/>
                    <a:pt x="203" y="1286"/>
                  </a:cubicBezTo>
                  <a:cubicBezTo>
                    <a:pt x="200" y="1299"/>
                    <a:pt x="196" y="1320"/>
                    <a:pt x="220" y="1320"/>
                  </a:cubicBezTo>
                  <a:cubicBezTo>
                    <a:pt x="249" y="1320"/>
                    <a:pt x="253" y="1298"/>
                    <a:pt x="259" y="1272"/>
                  </a:cubicBezTo>
                  <a:cubicBezTo>
                    <a:pt x="275" y="1195"/>
                    <a:pt x="275" y="1195"/>
                    <a:pt x="275" y="1195"/>
                  </a:cubicBezTo>
                  <a:cubicBezTo>
                    <a:pt x="321" y="1195"/>
                    <a:pt x="321" y="1195"/>
                    <a:pt x="321" y="1195"/>
                  </a:cubicBezTo>
                  <a:cubicBezTo>
                    <a:pt x="300" y="1296"/>
                    <a:pt x="300" y="1296"/>
                    <a:pt x="300" y="1296"/>
                  </a:cubicBezTo>
                  <a:cubicBezTo>
                    <a:pt x="294" y="1329"/>
                    <a:pt x="293" y="1333"/>
                    <a:pt x="292" y="1337"/>
                  </a:cubicBezTo>
                  <a:cubicBezTo>
                    <a:pt x="292" y="1341"/>
                    <a:pt x="291" y="1344"/>
                    <a:pt x="291" y="1348"/>
                  </a:cubicBezTo>
                  <a:cubicBezTo>
                    <a:pt x="247" y="1348"/>
                    <a:pt x="247" y="1348"/>
                    <a:pt x="247" y="1348"/>
                  </a:cubicBezTo>
                  <a:cubicBezTo>
                    <a:pt x="250" y="1328"/>
                    <a:pt x="250" y="1328"/>
                    <a:pt x="250" y="1328"/>
                  </a:cubicBezTo>
                  <a:cubicBezTo>
                    <a:pt x="244" y="1334"/>
                    <a:pt x="229" y="1352"/>
                    <a:pt x="200" y="1352"/>
                  </a:cubicBezTo>
                  <a:cubicBezTo>
                    <a:pt x="179" y="1352"/>
                    <a:pt x="164" y="1343"/>
                    <a:pt x="158" y="1331"/>
                  </a:cubicBezTo>
                  <a:cubicBezTo>
                    <a:pt x="151" y="1319"/>
                    <a:pt x="155" y="1297"/>
                    <a:pt x="157" y="1290"/>
                  </a:cubicBezTo>
                  <a:cubicBezTo>
                    <a:pt x="177" y="1195"/>
                    <a:pt x="177" y="1195"/>
                    <a:pt x="177" y="1195"/>
                  </a:cubicBezTo>
                  <a:cubicBezTo>
                    <a:pt x="222" y="1195"/>
                    <a:pt x="222" y="1195"/>
                    <a:pt x="222" y="1195"/>
                  </a:cubicBezTo>
                  <a:cubicBezTo>
                    <a:pt x="222" y="1195"/>
                    <a:pt x="222" y="1195"/>
                    <a:pt x="222" y="1195"/>
                  </a:cubicBezTo>
                  <a:close/>
                  <a:moveTo>
                    <a:pt x="514" y="1225"/>
                  </a:moveTo>
                  <a:cubicBezTo>
                    <a:pt x="550" y="1225"/>
                    <a:pt x="550" y="1225"/>
                    <a:pt x="550" y="1225"/>
                  </a:cubicBezTo>
                  <a:cubicBezTo>
                    <a:pt x="556" y="1196"/>
                    <a:pt x="556" y="1196"/>
                    <a:pt x="556" y="1196"/>
                  </a:cubicBezTo>
                  <a:cubicBezTo>
                    <a:pt x="520" y="1196"/>
                    <a:pt x="520" y="1196"/>
                    <a:pt x="520" y="1196"/>
                  </a:cubicBezTo>
                  <a:cubicBezTo>
                    <a:pt x="530" y="1149"/>
                    <a:pt x="530" y="1149"/>
                    <a:pt x="530" y="1149"/>
                  </a:cubicBezTo>
                  <a:cubicBezTo>
                    <a:pt x="482" y="1166"/>
                    <a:pt x="482" y="1166"/>
                    <a:pt x="482" y="1166"/>
                  </a:cubicBezTo>
                  <a:cubicBezTo>
                    <a:pt x="475" y="1196"/>
                    <a:pt x="475" y="1196"/>
                    <a:pt x="475" y="1196"/>
                  </a:cubicBezTo>
                  <a:cubicBezTo>
                    <a:pt x="414" y="1196"/>
                    <a:pt x="414" y="1196"/>
                    <a:pt x="414" y="1196"/>
                  </a:cubicBezTo>
                  <a:cubicBezTo>
                    <a:pt x="424" y="1149"/>
                    <a:pt x="424" y="1149"/>
                    <a:pt x="424" y="1149"/>
                  </a:cubicBezTo>
                  <a:cubicBezTo>
                    <a:pt x="376" y="1166"/>
                    <a:pt x="376" y="1166"/>
                    <a:pt x="376" y="1166"/>
                  </a:cubicBezTo>
                  <a:cubicBezTo>
                    <a:pt x="369" y="1196"/>
                    <a:pt x="369" y="1196"/>
                    <a:pt x="369" y="1196"/>
                  </a:cubicBezTo>
                  <a:cubicBezTo>
                    <a:pt x="340" y="1196"/>
                    <a:pt x="340" y="1196"/>
                    <a:pt x="340" y="1196"/>
                  </a:cubicBezTo>
                  <a:cubicBezTo>
                    <a:pt x="333" y="1225"/>
                    <a:pt x="333" y="1225"/>
                    <a:pt x="333" y="1225"/>
                  </a:cubicBezTo>
                  <a:cubicBezTo>
                    <a:pt x="363" y="1225"/>
                    <a:pt x="363" y="1225"/>
                    <a:pt x="363" y="1225"/>
                  </a:cubicBezTo>
                  <a:cubicBezTo>
                    <a:pt x="345" y="1310"/>
                    <a:pt x="345" y="1310"/>
                    <a:pt x="345" y="1310"/>
                  </a:cubicBezTo>
                  <a:cubicBezTo>
                    <a:pt x="342" y="1322"/>
                    <a:pt x="336" y="1351"/>
                    <a:pt x="382" y="1351"/>
                  </a:cubicBezTo>
                  <a:cubicBezTo>
                    <a:pt x="389" y="1351"/>
                    <a:pt x="402" y="1350"/>
                    <a:pt x="417" y="1346"/>
                  </a:cubicBezTo>
                  <a:cubicBezTo>
                    <a:pt x="424" y="1317"/>
                    <a:pt x="424" y="1317"/>
                    <a:pt x="424" y="1317"/>
                  </a:cubicBezTo>
                  <a:cubicBezTo>
                    <a:pt x="418" y="1317"/>
                    <a:pt x="415" y="1317"/>
                    <a:pt x="408" y="1317"/>
                  </a:cubicBezTo>
                  <a:cubicBezTo>
                    <a:pt x="388" y="1317"/>
                    <a:pt x="391" y="1309"/>
                    <a:pt x="393" y="1295"/>
                  </a:cubicBezTo>
                  <a:cubicBezTo>
                    <a:pt x="408" y="1225"/>
                    <a:pt x="408" y="1225"/>
                    <a:pt x="408" y="1225"/>
                  </a:cubicBezTo>
                  <a:cubicBezTo>
                    <a:pt x="469" y="1225"/>
                    <a:pt x="469" y="1225"/>
                    <a:pt x="469" y="1225"/>
                  </a:cubicBezTo>
                  <a:cubicBezTo>
                    <a:pt x="451" y="1310"/>
                    <a:pt x="451" y="1310"/>
                    <a:pt x="451" y="1310"/>
                  </a:cubicBezTo>
                  <a:cubicBezTo>
                    <a:pt x="448" y="1322"/>
                    <a:pt x="442" y="1351"/>
                    <a:pt x="488" y="1351"/>
                  </a:cubicBezTo>
                  <a:cubicBezTo>
                    <a:pt x="495" y="1351"/>
                    <a:pt x="508" y="1350"/>
                    <a:pt x="523" y="1346"/>
                  </a:cubicBezTo>
                  <a:cubicBezTo>
                    <a:pt x="530" y="1317"/>
                    <a:pt x="530" y="1317"/>
                    <a:pt x="530" y="1317"/>
                  </a:cubicBezTo>
                  <a:cubicBezTo>
                    <a:pt x="524" y="1317"/>
                    <a:pt x="521" y="1317"/>
                    <a:pt x="514" y="1317"/>
                  </a:cubicBezTo>
                  <a:cubicBezTo>
                    <a:pt x="494" y="1317"/>
                    <a:pt x="496" y="1309"/>
                    <a:pt x="499" y="1295"/>
                  </a:cubicBezTo>
                  <a:cubicBezTo>
                    <a:pt x="514" y="1225"/>
                    <a:pt x="514" y="1225"/>
                    <a:pt x="514" y="1225"/>
                  </a:cubicBezTo>
                  <a:cubicBezTo>
                    <a:pt x="514" y="1225"/>
                    <a:pt x="514" y="1225"/>
                    <a:pt x="514" y="1225"/>
                  </a:cubicBezTo>
                  <a:close/>
                  <a:moveTo>
                    <a:pt x="579" y="1194"/>
                  </a:moveTo>
                  <a:cubicBezTo>
                    <a:pt x="624" y="1194"/>
                    <a:pt x="624" y="1194"/>
                    <a:pt x="624" y="1194"/>
                  </a:cubicBezTo>
                  <a:cubicBezTo>
                    <a:pt x="591" y="1348"/>
                    <a:pt x="591" y="1348"/>
                    <a:pt x="591" y="1348"/>
                  </a:cubicBezTo>
                  <a:cubicBezTo>
                    <a:pt x="546" y="1348"/>
                    <a:pt x="546" y="1348"/>
                    <a:pt x="546" y="1348"/>
                  </a:cubicBezTo>
                  <a:cubicBezTo>
                    <a:pt x="579" y="1194"/>
                    <a:pt x="579" y="1194"/>
                    <a:pt x="579" y="1194"/>
                  </a:cubicBezTo>
                  <a:cubicBezTo>
                    <a:pt x="579" y="1194"/>
                    <a:pt x="579" y="1194"/>
                    <a:pt x="579" y="1194"/>
                  </a:cubicBezTo>
                  <a:close/>
                  <a:moveTo>
                    <a:pt x="591" y="1129"/>
                  </a:moveTo>
                  <a:cubicBezTo>
                    <a:pt x="640" y="1129"/>
                    <a:pt x="640" y="1129"/>
                    <a:pt x="640" y="1129"/>
                  </a:cubicBezTo>
                  <a:cubicBezTo>
                    <a:pt x="631" y="1168"/>
                    <a:pt x="631" y="1168"/>
                    <a:pt x="631" y="1168"/>
                  </a:cubicBezTo>
                  <a:cubicBezTo>
                    <a:pt x="583" y="1168"/>
                    <a:pt x="583" y="1168"/>
                    <a:pt x="583" y="1168"/>
                  </a:cubicBezTo>
                  <a:cubicBezTo>
                    <a:pt x="591" y="1129"/>
                    <a:pt x="591" y="1129"/>
                    <a:pt x="591" y="1129"/>
                  </a:cubicBezTo>
                  <a:cubicBezTo>
                    <a:pt x="591" y="1129"/>
                    <a:pt x="591" y="1129"/>
                    <a:pt x="591" y="1129"/>
                  </a:cubicBezTo>
                  <a:close/>
                  <a:moveTo>
                    <a:pt x="653" y="1222"/>
                  </a:moveTo>
                  <a:cubicBezTo>
                    <a:pt x="654" y="1221"/>
                    <a:pt x="657" y="1205"/>
                    <a:pt x="659" y="1194"/>
                  </a:cubicBezTo>
                  <a:cubicBezTo>
                    <a:pt x="702" y="1194"/>
                    <a:pt x="702" y="1194"/>
                    <a:pt x="702" y="1194"/>
                  </a:cubicBezTo>
                  <a:cubicBezTo>
                    <a:pt x="698" y="1217"/>
                    <a:pt x="698" y="1217"/>
                    <a:pt x="698" y="1217"/>
                  </a:cubicBezTo>
                  <a:cubicBezTo>
                    <a:pt x="704" y="1210"/>
                    <a:pt x="720" y="1191"/>
                    <a:pt x="753" y="1191"/>
                  </a:cubicBezTo>
                  <a:cubicBezTo>
                    <a:pt x="784" y="1191"/>
                    <a:pt x="793" y="1209"/>
                    <a:pt x="794" y="1220"/>
                  </a:cubicBezTo>
                  <a:cubicBezTo>
                    <a:pt x="796" y="1229"/>
                    <a:pt x="795" y="1236"/>
                    <a:pt x="789" y="1265"/>
                  </a:cubicBezTo>
                  <a:cubicBezTo>
                    <a:pt x="771" y="1348"/>
                    <a:pt x="771" y="1348"/>
                    <a:pt x="771" y="1348"/>
                  </a:cubicBezTo>
                  <a:cubicBezTo>
                    <a:pt x="725" y="1348"/>
                    <a:pt x="725" y="1348"/>
                    <a:pt x="725" y="1348"/>
                  </a:cubicBezTo>
                  <a:cubicBezTo>
                    <a:pt x="746" y="1253"/>
                    <a:pt x="746" y="1253"/>
                    <a:pt x="746" y="1253"/>
                  </a:cubicBezTo>
                  <a:cubicBezTo>
                    <a:pt x="747" y="1246"/>
                    <a:pt x="748" y="1241"/>
                    <a:pt x="746" y="1236"/>
                  </a:cubicBezTo>
                  <a:cubicBezTo>
                    <a:pt x="745" y="1230"/>
                    <a:pt x="739" y="1223"/>
                    <a:pt x="728" y="1223"/>
                  </a:cubicBezTo>
                  <a:cubicBezTo>
                    <a:pt x="718" y="1223"/>
                    <a:pt x="708" y="1227"/>
                    <a:pt x="702" y="1235"/>
                  </a:cubicBezTo>
                  <a:cubicBezTo>
                    <a:pt x="698" y="1239"/>
                    <a:pt x="694" y="1246"/>
                    <a:pt x="691" y="1258"/>
                  </a:cubicBezTo>
                  <a:cubicBezTo>
                    <a:pt x="672" y="1348"/>
                    <a:pt x="672" y="1348"/>
                    <a:pt x="672" y="1348"/>
                  </a:cubicBezTo>
                  <a:cubicBezTo>
                    <a:pt x="627" y="1348"/>
                    <a:pt x="627" y="1348"/>
                    <a:pt x="627" y="1348"/>
                  </a:cubicBezTo>
                  <a:cubicBezTo>
                    <a:pt x="653" y="1222"/>
                    <a:pt x="653" y="1222"/>
                    <a:pt x="653" y="1222"/>
                  </a:cubicBezTo>
                  <a:cubicBezTo>
                    <a:pt x="653" y="1222"/>
                    <a:pt x="653" y="1222"/>
                    <a:pt x="653" y="1222"/>
                  </a:cubicBezTo>
                  <a:close/>
                  <a:moveTo>
                    <a:pt x="985" y="1196"/>
                  </a:moveTo>
                  <a:cubicBezTo>
                    <a:pt x="981" y="1207"/>
                    <a:pt x="978" y="1218"/>
                    <a:pt x="975" y="1233"/>
                  </a:cubicBezTo>
                  <a:cubicBezTo>
                    <a:pt x="951" y="1346"/>
                    <a:pt x="951" y="1346"/>
                    <a:pt x="951" y="1346"/>
                  </a:cubicBezTo>
                  <a:cubicBezTo>
                    <a:pt x="939" y="1403"/>
                    <a:pt x="891" y="1409"/>
                    <a:pt x="861" y="1409"/>
                  </a:cubicBezTo>
                  <a:cubicBezTo>
                    <a:pt x="839" y="1409"/>
                    <a:pt x="797" y="1406"/>
                    <a:pt x="804" y="1359"/>
                  </a:cubicBezTo>
                  <a:cubicBezTo>
                    <a:pt x="847" y="1359"/>
                    <a:pt x="847" y="1359"/>
                    <a:pt x="847" y="1359"/>
                  </a:cubicBezTo>
                  <a:cubicBezTo>
                    <a:pt x="847" y="1362"/>
                    <a:pt x="847" y="1367"/>
                    <a:pt x="850" y="1372"/>
                  </a:cubicBezTo>
                  <a:cubicBezTo>
                    <a:pt x="852" y="1376"/>
                    <a:pt x="858" y="1380"/>
                    <a:pt x="869" y="1380"/>
                  </a:cubicBezTo>
                  <a:cubicBezTo>
                    <a:pt x="883" y="1380"/>
                    <a:pt x="896" y="1374"/>
                    <a:pt x="902" y="1360"/>
                  </a:cubicBezTo>
                  <a:cubicBezTo>
                    <a:pt x="905" y="1353"/>
                    <a:pt x="906" y="1347"/>
                    <a:pt x="912" y="1324"/>
                  </a:cubicBezTo>
                  <a:cubicBezTo>
                    <a:pt x="893" y="1343"/>
                    <a:pt x="877" y="1345"/>
                    <a:pt x="866" y="1345"/>
                  </a:cubicBezTo>
                  <a:cubicBezTo>
                    <a:pt x="822" y="1345"/>
                    <a:pt x="809" y="1307"/>
                    <a:pt x="817" y="1270"/>
                  </a:cubicBezTo>
                  <a:cubicBezTo>
                    <a:pt x="825" y="1231"/>
                    <a:pt x="855" y="1194"/>
                    <a:pt x="899" y="1194"/>
                  </a:cubicBezTo>
                  <a:cubicBezTo>
                    <a:pt x="927" y="1194"/>
                    <a:pt x="934" y="1209"/>
                    <a:pt x="937" y="1216"/>
                  </a:cubicBezTo>
                  <a:cubicBezTo>
                    <a:pt x="943" y="1196"/>
                    <a:pt x="943" y="1196"/>
                    <a:pt x="943" y="1196"/>
                  </a:cubicBezTo>
                  <a:cubicBezTo>
                    <a:pt x="985" y="1196"/>
                    <a:pt x="985" y="1196"/>
                    <a:pt x="985" y="1196"/>
                  </a:cubicBezTo>
                  <a:cubicBezTo>
                    <a:pt x="985" y="1196"/>
                    <a:pt x="985" y="1196"/>
                    <a:pt x="985" y="1196"/>
                  </a:cubicBezTo>
                  <a:close/>
                  <a:moveTo>
                    <a:pt x="883" y="1315"/>
                  </a:moveTo>
                  <a:cubicBezTo>
                    <a:pt x="914" y="1315"/>
                    <a:pt x="922" y="1277"/>
                    <a:pt x="924" y="1271"/>
                  </a:cubicBezTo>
                  <a:cubicBezTo>
                    <a:pt x="927" y="1253"/>
                    <a:pt x="930" y="1224"/>
                    <a:pt x="903" y="1224"/>
                  </a:cubicBezTo>
                  <a:cubicBezTo>
                    <a:pt x="886" y="1224"/>
                    <a:pt x="869" y="1237"/>
                    <a:pt x="862" y="1270"/>
                  </a:cubicBezTo>
                  <a:cubicBezTo>
                    <a:pt x="861" y="1277"/>
                    <a:pt x="853" y="1315"/>
                    <a:pt x="883" y="1315"/>
                  </a:cubicBezTo>
                  <a:moveTo>
                    <a:pt x="1164" y="1346"/>
                  </a:moveTo>
                  <a:cubicBezTo>
                    <a:pt x="1149" y="1350"/>
                    <a:pt x="1136" y="1351"/>
                    <a:pt x="1129" y="1351"/>
                  </a:cubicBezTo>
                  <a:cubicBezTo>
                    <a:pt x="1083" y="1351"/>
                    <a:pt x="1089" y="1322"/>
                    <a:pt x="1092" y="1310"/>
                  </a:cubicBezTo>
                  <a:cubicBezTo>
                    <a:pt x="1110" y="1225"/>
                    <a:pt x="1110" y="1225"/>
                    <a:pt x="1110" y="1225"/>
                  </a:cubicBezTo>
                  <a:cubicBezTo>
                    <a:pt x="1080" y="1225"/>
                    <a:pt x="1080" y="1225"/>
                    <a:pt x="1080" y="1225"/>
                  </a:cubicBezTo>
                  <a:cubicBezTo>
                    <a:pt x="1087" y="1196"/>
                    <a:pt x="1087" y="1196"/>
                    <a:pt x="1087" y="1196"/>
                  </a:cubicBezTo>
                  <a:cubicBezTo>
                    <a:pt x="1116" y="1196"/>
                    <a:pt x="1116" y="1196"/>
                    <a:pt x="1116" y="1196"/>
                  </a:cubicBezTo>
                  <a:cubicBezTo>
                    <a:pt x="1123" y="1166"/>
                    <a:pt x="1123" y="1166"/>
                    <a:pt x="1123" y="1166"/>
                  </a:cubicBezTo>
                  <a:cubicBezTo>
                    <a:pt x="1171" y="1149"/>
                    <a:pt x="1171" y="1149"/>
                    <a:pt x="1171" y="1149"/>
                  </a:cubicBezTo>
                  <a:cubicBezTo>
                    <a:pt x="1161" y="1196"/>
                    <a:pt x="1161" y="1196"/>
                    <a:pt x="1161" y="1196"/>
                  </a:cubicBezTo>
                  <a:cubicBezTo>
                    <a:pt x="1198" y="1196"/>
                    <a:pt x="1198" y="1196"/>
                    <a:pt x="1198" y="1196"/>
                  </a:cubicBezTo>
                  <a:cubicBezTo>
                    <a:pt x="1191" y="1225"/>
                    <a:pt x="1191" y="1225"/>
                    <a:pt x="1191" y="1225"/>
                  </a:cubicBezTo>
                  <a:cubicBezTo>
                    <a:pt x="1155" y="1225"/>
                    <a:pt x="1155" y="1225"/>
                    <a:pt x="1155" y="1225"/>
                  </a:cubicBezTo>
                  <a:cubicBezTo>
                    <a:pt x="1140" y="1295"/>
                    <a:pt x="1140" y="1295"/>
                    <a:pt x="1140" y="1295"/>
                  </a:cubicBezTo>
                  <a:cubicBezTo>
                    <a:pt x="1137" y="1309"/>
                    <a:pt x="1135" y="1317"/>
                    <a:pt x="1155" y="1317"/>
                  </a:cubicBezTo>
                  <a:cubicBezTo>
                    <a:pt x="1162" y="1317"/>
                    <a:pt x="1165" y="1317"/>
                    <a:pt x="1171" y="1317"/>
                  </a:cubicBezTo>
                  <a:cubicBezTo>
                    <a:pt x="1164" y="1346"/>
                    <a:pt x="1164" y="1346"/>
                    <a:pt x="1164" y="1346"/>
                  </a:cubicBezTo>
                  <a:cubicBezTo>
                    <a:pt x="1164" y="1346"/>
                    <a:pt x="1164" y="1346"/>
                    <a:pt x="1164" y="1346"/>
                  </a:cubicBezTo>
                  <a:close/>
                  <a:moveTo>
                    <a:pt x="1235" y="1129"/>
                  </a:moveTo>
                  <a:cubicBezTo>
                    <a:pt x="1280" y="1129"/>
                    <a:pt x="1280" y="1129"/>
                    <a:pt x="1280" y="1129"/>
                  </a:cubicBezTo>
                  <a:cubicBezTo>
                    <a:pt x="1261" y="1216"/>
                    <a:pt x="1261" y="1216"/>
                    <a:pt x="1261" y="1216"/>
                  </a:cubicBezTo>
                  <a:cubicBezTo>
                    <a:pt x="1268" y="1208"/>
                    <a:pt x="1283" y="1193"/>
                    <a:pt x="1311" y="1193"/>
                  </a:cubicBezTo>
                  <a:cubicBezTo>
                    <a:pt x="1334" y="1193"/>
                    <a:pt x="1346" y="1204"/>
                    <a:pt x="1351" y="1214"/>
                  </a:cubicBezTo>
                  <a:cubicBezTo>
                    <a:pt x="1355" y="1221"/>
                    <a:pt x="1356" y="1235"/>
                    <a:pt x="1352" y="1255"/>
                  </a:cubicBezTo>
                  <a:cubicBezTo>
                    <a:pt x="1332" y="1348"/>
                    <a:pt x="1332" y="1348"/>
                    <a:pt x="1332" y="1348"/>
                  </a:cubicBezTo>
                  <a:cubicBezTo>
                    <a:pt x="1288" y="1348"/>
                    <a:pt x="1288" y="1348"/>
                    <a:pt x="1288" y="1348"/>
                  </a:cubicBezTo>
                  <a:cubicBezTo>
                    <a:pt x="1307" y="1256"/>
                    <a:pt x="1307" y="1256"/>
                    <a:pt x="1307" y="1256"/>
                  </a:cubicBezTo>
                  <a:cubicBezTo>
                    <a:pt x="1309" y="1248"/>
                    <a:pt x="1314" y="1223"/>
                    <a:pt x="1289" y="1223"/>
                  </a:cubicBezTo>
                  <a:cubicBezTo>
                    <a:pt x="1276" y="1223"/>
                    <a:pt x="1259" y="1230"/>
                    <a:pt x="1253" y="1254"/>
                  </a:cubicBezTo>
                  <a:cubicBezTo>
                    <a:pt x="1234" y="1348"/>
                    <a:pt x="1234" y="1348"/>
                    <a:pt x="1234" y="1348"/>
                  </a:cubicBezTo>
                  <a:cubicBezTo>
                    <a:pt x="1189" y="1348"/>
                    <a:pt x="1189" y="1348"/>
                    <a:pt x="1189" y="1348"/>
                  </a:cubicBezTo>
                  <a:cubicBezTo>
                    <a:pt x="1235" y="1129"/>
                    <a:pt x="1235" y="1129"/>
                    <a:pt x="1235" y="1129"/>
                  </a:cubicBezTo>
                  <a:cubicBezTo>
                    <a:pt x="1235" y="1129"/>
                    <a:pt x="1235" y="1129"/>
                    <a:pt x="1235" y="1129"/>
                  </a:cubicBezTo>
                  <a:close/>
                  <a:moveTo>
                    <a:pt x="1387" y="1232"/>
                  </a:moveTo>
                  <a:cubicBezTo>
                    <a:pt x="1389" y="1225"/>
                    <a:pt x="1392" y="1203"/>
                    <a:pt x="1393" y="1194"/>
                  </a:cubicBezTo>
                  <a:cubicBezTo>
                    <a:pt x="1435" y="1194"/>
                    <a:pt x="1435" y="1194"/>
                    <a:pt x="1435" y="1194"/>
                  </a:cubicBezTo>
                  <a:cubicBezTo>
                    <a:pt x="1430" y="1223"/>
                    <a:pt x="1430" y="1223"/>
                    <a:pt x="1430" y="1223"/>
                  </a:cubicBezTo>
                  <a:cubicBezTo>
                    <a:pt x="1438" y="1211"/>
                    <a:pt x="1452" y="1192"/>
                    <a:pt x="1489" y="1194"/>
                  </a:cubicBezTo>
                  <a:cubicBezTo>
                    <a:pt x="1480" y="1234"/>
                    <a:pt x="1480" y="1234"/>
                    <a:pt x="1480" y="1234"/>
                  </a:cubicBezTo>
                  <a:cubicBezTo>
                    <a:pt x="1435" y="1230"/>
                    <a:pt x="1428" y="1253"/>
                    <a:pt x="1424" y="1273"/>
                  </a:cubicBezTo>
                  <a:cubicBezTo>
                    <a:pt x="1408" y="1348"/>
                    <a:pt x="1408" y="1348"/>
                    <a:pt x="1408" y="1348"/>
                  </a:cubicBezTo>
                  <a:cubicBezTo>
                    <a:pt x="1363" y="1348"/>
                    <a:pt x="1363" y="1348"/>
                    <a:pt x="1363" y="1348"/>
                  </a:cubicBezTo>
                  <a:cubicBezTo>
                    <a:pt x="1387" y="1232"/>
                    <a:pt x="1387" y="1232"/>
                    <a:pt x="1387" y="1232"/>
                  </a:cubicBezTo>
                  <a:cubicBezTo>
                    <a:pt x="1387" y="1232"/>
                    <a:pt x="1387" y="1232"/>
                    <a:pt x="1387" y="1232"/>
                  </a:cubicBezTo>
                  <a:close/>
                  <a:moveTo>
                    <a:pt x="1582" y="1191"/>
                  </a:moveTo>
                  <a:cubicBezTo>
                    <a:pt x="1637" y="1191"/>
                    <a:pt x="1654" y="1229"/>
                    <a:pt x="1644" y="1271"/>
                  </a:cubicBezTo>
                  <a:cubicBezTo>
                    <a:pt x="1635" y="1315"/>
                    <a:pt x="1602" y="1353"/>
                    <a:pt x="1546" y="1353"/>
                  </a:cubicBezTo>
                  <a:cubicBezTo>
                    <a:pt x="1503" y="1353"/>
                    <a:pt x="1474" y="1326"/>
                    <a:pt x="1485" y="1273"/>
                  </a:cubicBezTo>
                  <a:cubicBezTo>
                    <a:pt x="1493" y="1236"/>
                    <a:pt x="1521" y="1191"/>
                    <a:pt x="1582" y="1191"/>
                  </a:cubicBezTo>
                  <a:moveTo>
                    <a:pt x="1555" y="1322"/>
                  </a:moveTo>
                  <a:cubicBezTo>
                    <a:pt x="1574" y="1322"/>
                    <a:pt x="1590" y="1310"/>
                    <a:pt x="1599" y="1270"/>
                  </a:cubicBezTo>
                  <a:cubicBezTo>
                    <a:pt x="1603" y="1250"/>
                    <a:pt x="1605" y="1221"/>
                    <a:pt x="1575" y="1221"/>
                  </a:cubicBezTo>
                  <a:cubicBezTo>
                    <a:pt x="1543" y="1221"/>
                    <a:pt x="1534" y="1259"/>
                    <a:pt x="1531" y="1273"/>
                  </a:cubicBezTo>
                  <a:cubicBezTo>
                    <a:pt x="1524" y="1307"/>
                    <a:pt x="1532" y="1322"/>
                    <a:pt x="1555" y="1322"/>
                  </a:cubicBezTo>
                  <a:moveTo>
                    <a:pt x="1734" y="1195"/>
                  </a:moveTo>
                  <a:cubicBezTo>
                    <a:pt x="1714" y="1286"/>
                    <a:pt x="1714" y="1286"/>
                    <a:pt x="1714" y="1286"/>
                  </a:cubicBezTo>
                  <a:cubicBezTo>
                    <a:pt x="1711" y="1299"/>
                    <a:pt x="1707" y="1320"/>
                    <a:pt x="1731" y="1320"/>
                  </a:cubicBezTo>
                  <a:cubicBezTo>
                    <a:pt x="1760" y="1320"/>
                    <a:pt x="1765" y="1298"/>
                    <a:pt x="1770" y="1272"/>
                  </a:cubicBezTo>
                  <a:cubicBezTo>
                    <a:pt x="1786" y="1195"/>
                    <a:pt x="1786" y="1195"/>
                    <a:pt x="1786" y="1195"/>
                  </a:cubicBezTo>
                  <a:cubicBezTo>
                    <a:pt x="1833" y="1195"/>
                    <a:pt x="1833" y="1195"/>
                    <a:pt x="1833" y="1195"/>
                  </a:cubicBezTo>
                  <a:cubicBezTo>
                    <a:pt x="1811" y="1296"/>
                    <a:pt x="1811" y="1296"/>
                    <a:pt x="1811" y="1296"/>
                  </a:cubicBezTo>
                  <a:cubicBezTo>
                    <a:pt x="1805" y="1329"/>
                    <a:pt x="1804" y="1333"/>
                    <a:pt x="1804" y="1337"/>
                  </a:cubicBezTo>
                  <a:cubicBezTo>
                    <a:pt x="1803" y="1341"/>
                    <a:pt x="1802" y="1344"/>
                    <a:pt x="1802" y="1348"/>
                  </a:cubicBezTo>
                  <a:cubicBezTo>
                    <a:pt x="1758" y="1348"/>
                    <a:pt x="1758" y="1348"/>
                    <a:pt x="1758" y="1348"/>
                  </a:cubicBezTo>
                  <a:cubicBezTo>
                    <a:pt x="1761" y="1328"/>
                    <a:pt x="1761" y="1328"/>
                    <a:pt x="1761" y="1328"/>
                  </a:cubicBezTo>
                  <a:cubicBezTo>
                    <a:pt x="1756" y="1334"/>
                    <a:pt x="1740" y="1352"/>
                    <a:pt x="1711" y="1352"/>
                  </a:cubicBezTo>
                  <a:cubicBezTo>
                    <a:pt x="1690" y="1352"/>
                    <a:pt x="1675" y="1343"/>
                    <a:pt x="1669" y="1331"/>
                  </a:cubicBezTo>
                  <a:cubicBezTo>
                    <a:pt x="1662" y="1319"/>
                    <a:pt x="1666" y="1297"/>
                    <a:pt x="1668" y="1290"/>
                  </a:cubicBezTo>
                  <a:cubicBezTo>
                    <a:pt x="1688" y="1195"/>
                    <a:pt x="1688" y="1195"/>
                    <a:pt x="1688" y="1195"/>
                  </a:cubicBezTo>
                  <a:cubicBezTo>
                    <a:pt x="1734" y="1195"/>
                    <a:pt x="1734" y="1195"/>
                    <a:pt x="1734" y="1195"/>
                  </a:cubicBezTo>
                  <a:cubicBezTo>
                    <a:pt x="1734" y="1195"/>
                    <a:pt x="1734" y="1195"/>
                    <a:pt x="1734" y="1195"/>
                  </a:cubicBezTo>
                  <a:close/>
                  <a:moveTo>
                    <a:pt x="2010" y="1196"/>
                  </a:moveTo>
                  <a:cubicBezTo>
                    <a:pt x="2006" y="1207"/>
                    <a:pt x="2003" y="1218"/>
                    <a:pt x="2000" y="1233"/>
                  </a:cubicBezTo>
                  <a:cubicBezTo>
                    <a:pt x="1976" y="1346"/>
                    <a:pt x="1976" y="1346"/>
                    <a:pt x="1976" y="1346"/>
                  </a:cubicBezTo>
                  <a:cubicBezTo>
                    <a:pt x="1964" y="1403"/>
                    <a:pt x="1915" y="1409"/>
                    <a:pt x="1886" y="1409"/>
                  </a:cubicBezTo>
                  <a:cubicBezTo>
                    <a:pt x="1864" y="1409"/>
                    <a:pt x="1822" y="1406"/>
                    <a:pt x="1829" y="1359"/>
                  </a:cubicBezTo>
                  <a:cubicBezTo>
                    <a:pt x="1872" y="1359"/>
                    <a:pt x="1872" y="1359"/>
                    <a:pt x="1872" y="1359"/>
                  </a:cubicBezTo>
                  <a:cubicBezTo>
                    <a:pt x="1872" y="1362"/>
                    <a:pt x="1871" y="1367"/>
                    <a:pt x="1874" y="1372"/>
                  </a:cubicBezTo>
                  <a:cubicBezTo>
                    <a:pt x="1877" y="1376"/>
                    <a:pt x="1883" y="1380"/>
                    <a:pt x="1894" y="1380"/>
                  </a:cubicBezTo>
                  <a:cubicBezTo>
                    <a:pt x="1908" y="1380"/>
                    <a:pt x="1921" y="1374"/>
                    <a:pt x="1926" y="1360"/>
                  </a:cubicBezTo>
                  <a:cubicBezTo>
                    <a:pt x="1930" y="1353"/>
                    <a:pt x="1931" y="1347"/>
                    <a:pt x="1937" y="1324"/>
                  </a:cubicBezTo>
                  <a:cubicBezTo>
                    <a:pt x="1918" y="1343"/>
                    <a:pt x="1901" y="1345"/>
                    <a:pt x="1891" y="1345"/>
                  </a:cubicBezTo>
                  <a:cubicBezTo>
                    <a:pt x="1847" y="1345"/>
                    <a:pt x="1834" y="1307"/>
                    <a:pt x="1842" y="1270"/>
                  </a:cubicBezTo>
                  <a:cubicBezTo>
                    <a:pt x="1850" y="1231"/>
                    <a:pt x="1880" y="1194"/>
                    <a:pt x="1924" y="1194"/>
                  </a:cubicBezTo>
                  <a:cubicBezTo>
                    <a:pt x="1952" y="1194"/>
                    <a:pt x="1959" y="1209"/>
                    <a:pt x="1962" y="1216"/>
                  </a:cubicBezTo>
                  <a:cubicBezTo>
                    <a:pt x="1968" y="1196"/>
                    <a:pt x="1968" y="1196"/>
                    <a:pt x="1968" y="1196"/>
                  </a:cubicBezTo>
                  <a:cubicBezTo>
                    <a:pt x="2010" y="1196"/>
                    <a:pt x="2010" y="1196"/>
                    <a:pt x="2010" y="1196"/>
                  </a:cubicBezTo>
                  <a:cubicBezTo>
                    <a:pt x="2010" y="1196"/>
                    <a:pt x="2010" y="1196"/>
                    <a:pt x="2010" y="1196"/>
                  </a:cubicBezTo>
                  <a:close/>
                  <a:moveTo>
                    <a:pt x="1908" y="1315"/>
                  </a:moveTo>
                  <a:cubicBezTo>
                    <a:pt x="1939" y="1315"/>
                    <a:pt x="1947" y="1277"/>
                    <a:pt x="1948" y="1271"/>
                  </a:cubicBezTo>
                  <a:cubicBezTo>
                    <a:pt x="1952" y="1253"/>
                    <a:pt x="1955" y="1224"/>
                    <a:pt x="1928" y="1224"/>
                  </a:cubicBezTo>
                  <a:cubicBezTo>
                    <a:pt x="1911" y="1224"/>
                    <a:pt x="1894" y="1237"/>
                    <a:pt x="1887" y="1270"/>
                  </a:cubicBezTo>
                  <a:cubicBezTo>
                    <a:pt x="1885" y="1277"/>
                    <a:pt x="1878" y="1315"/>
                    <a:pt x="1908" y="1315"/>
                  </a:cubicBezTo>
                  <a:moveTo>
                    <a:pt x="2058" y="1129"/>
                  </a:moveTo>
                  <a:cubicBezTo>
                    <a:pt x="2102" y="1129"/>
                    <a:pt x="2102" y="1129"/>
                    <a:pt x="2102" y="1129"/>
                  </a:cubicBezTo>
                  <a:cubicBezTo>
                    <a:pt x="2084" y="1216"/>
                    <a:pt x="2084" y="1216"/>
                    <a:pt x="2084" y="1216"/>
                  </a:cubicBezTo>
                  <a:cubicBezTo>
                    <a:pt x="2091" y="1208"/>
                    <a:pt x="2105" y="1193"/>
                    <a:pt x="2133" y="1193"/>
                  </a:cubicBezTo>
                  <a:cubicBezTo>
                    <a:pt x="2156" y="1193"/>
                    <a:pt x="2168" y="1204"/>
                    <a:pt x="2174" y="1214"/>
                  </a:cubicBezTo>
                  <a:cubicBezTo>
                    <a:pt x="2177" y="1221"/>
                    <a:pt x="2179" y="1235"/>
                    <a:pt x="2175" y="1255"/>
                  </a:cubicBezTo>
                  <a:cubicBezTo>
                    <a:pt x="2155" y="1348"/>
                    <a:pt x="2155" y="1348"/>
                    <a:pt x="2155" y="1348"/>
                  </a:cubicBezTo>
                  <a:cubicBezTo>
                    <a:pt x="2110" y="1348"/>
                    <a:pt x="2110" y="1348"/>
                    <a:pt x="2110" y="1348"/>
                  </a:cubicBezTo>
                  <a:cubicBezTo>
                    <a:pt x="2130" y="1256"/>
                    <a:pt x="2130" y="1256"/>
                    <a:pt x="2130" y="1256"/>
                  </a:cubicBezTo>
                  <a:cubicBezTo>
                    <a:pt x="2131" y="1248"/>
                    <a:pt x="2137" y="1223"/>
                    <a:pt x="2112" y="1223"/>
                  </a:cubicBezTo>
                  <a:cubicBezTo>
                    <a:pt x="2099" y="1223"/>
                    <a:pt x="2081" y="1230"/>
                    <a:pt x="2076" y="1254"/>
                  </a:cubicBezTo>
                  <a:cubicBezTo>
                    <a:pt x="2057" y="1348"/>
                    <a:pt x="2057" y="1348"/>
                    <a:pt x="2057" y="1348"/>
                  </a:cubicBezTo>
                  <a:cubicBezTo>
                    <a:pt x="2012" y="1348"/>
                    <a:pt x="2012" y="1348"/>
                    <a:pt x="2012" y="1348"/>
                  </a:cubicBezTo>
                  <a:cubicBezTo>
                    <a:pt x="2058" y="1129"/>
                    <a:pt x="2058" y="1129"/>
                    <a:pt x="2058" y="1129"/>
                  </a:cubicBezTo>
                  <a:cubicBezTo>
                    <a:pt x="2058" y="1129"/>
                    <a:pt x="2058" y="1129"/>
                    <a:pt x="2058" y="1129"/>
                  </a:cubicBezTo>
                  <a:close/>
                  <a:moveTo>
                    <a:pt x="100" y="1249"/>
                  </a:moveTo>
                  <a:cubicBezTo>
                    <a:pt x="101" y="1244"/>
                    <a:pt x="104" y="1221"/>
                    <a:pt x="87" y="1221"/>
                  </a:cubicBezTo>
                  <a:cubicBezTo>
                    <a:pt x="66" y="1221"/>
                    <a:pt x="56" y="1253"/>
                    <a:pt x="53" y="1270"/>
                  </a:cubicBezTo>
                  <a:cubicBezTo>
                    <a:pt x="51" y="1278"/>
                    <a:pt x="46" y="1306"/>
                    <a:pt x="54" y="1317"/>
                  </a:cubicBezTo>
                  <a:cubicBezTo>
                    <a:pt x="57" y="1321"/>
                    <a:pt x="61" y="1322"/>
                    <a:pt x="65" y="1322"/>
                  </a:cubicBezTo>
                  <a:cubicBezTo>
                    <a:pt x="70" y="1322"/>
                    <a:pt x="84" y="1320"/>
                    <a:pt x="92" y="1292"/>
                  </a:cubicBezTo>
                  <a:cubicBezTo>
                    <a:pt x="136" y="1292"/>
                    <a:pt x="136" y="1292"/>
                    <a:pt x="136" y="1292"/>
                  </a:cubicBezTo>
                  <a:cubicBezTo>
                    <a:pt x="133" y="1304"/>
                    <a:pt x="128" y="1323"/>
                    <a:pt x="107" y="1337"/>
                  </a:cubicBezTo>
                  <a:cubicBezTo>
                    <a:pt x="94" y="1347"/>
                    <a:pt x="79" y="1352"/>
                    <a:pt x="60" y="1352"/>
                  </a:cubicBezTo>
                  <a:cubicBezTo>
                    <a:pt x="40" y="1352"/>
                    <a:pt x="23" y="1347"/>
                    <a:pt x="12" y="1331"/>
                  </a:cubicBezTo>
                  <a:cubicBezTo>
                    <a:pt x="2" y="1316"/>
                    <a:pt x="0" y="1296"/>
                    <a:pt x="5" y="1271"/>
                  </a:cubicBezTo>
                  <a:cubicBezTo>
                    <a:pt x="20" y="1201"/>
                    <a:pt x="74" y="1192"/>
                    <a:pt x="94" y="1192"/>
                  </a:cubicBezTo>
                  <a:cubicBezTo>
                    <a:pt x="122" y="1192"/>
                    <a:pt x="153" y="1207"/>
                    <a:pt x="144" y="1249"/>
                  </a:cubicBezTo>
                  <a:cubicBezTo>
                    <a:pt x="100" y="1249"/>
                    <a:pt x="100" y="1249"/>
                    <a:pt x="100" y="1249"/>
                  </a:cubicBezTo>
                  <a:cubicBezTo>
                    <a:pt x="100" y="1249"/>
                    <a:pt x="100" y="1249"/>
                    <a:pt x="100" y="1249"/>
                  </a:cubicBezTo>
                  <a:close/>
                  <a:moveTo>
                    <a:pt x="2378" y="1249"/>
                  </a:moveTo>
                  <a:cubicBezTo>
                    <a:pt x="2379" y="1244"/>
                    <a:pt x="2382" y="1221"/>
                    <a:pt x="2365" y="1221"/>
                  </a:cubicBezTo>
                  <a:cubicBezTo>
                    <a:pt x="2344" y="1221"/>
                    <a:pt x="2335" y="1253"/>
                    <a:pt x="2331" y="1270"/>
                  </a:cubicBezTo>
                  <a:cubicBezTo>
                    <a:pt x="2329" y="1278"/>
                    <a:pt x="2324" y="1306"/>
                    <a:pt x="2332" y="1317"/>
                  </a:cubicBezTo>
                  <a:cubicBezTo>
                    <a:pt x="2335" y="1321"/>
                    <a:pt x="2340" y="1322"/>
                    <a:pt x="2343" y="1322"/>
                  </a:cubicBezTo>
                  <a:cubicBezTo>
                    <a:pt x="2348" y="1322"/>
                    <a:pt x="2362" y="1320"/>
                    <a:pt x="2370" y="1292"/>
                  </a:cubicBezTo>
                  <a:cubicBezTo>
                    <a:pt x="2414" y="1292"/>
                    <a:pt x="2414" y="1292"/>
                    <a:pt x="2414" y="1292"/>
                  </a:cubicBezTo>
                  <a:cubicBezTo>
                    <a:pt x="2411" y="1304"/>
                    <a:pt x="2406" y="1323"/>
                    <a:pt x="2385" y="1337"/>
                  </a:cubicBezTo>
                  <a:cubicBezTo>
                    <a:pt x="2372" y="1347"/>
                    <a:pt x="2357" y="1352"/>
                    <a:pt x="2338" y="1352"/>
                  </a:cubicBezTo>
                  <a:cubicBezTo>
                    <a:pt x="2318" y="1352"/>
                    <a:pt x="2301" y="1347"/>
                    <a:pt x="2290" y="1331"/>
                  </a:cubicBezTo>
                  <a:cubicBezTo>
                    <a:pt x="2280" y="1316"/>
                    <a:pt x="2278" y="1296"/>
                    <a:pt x="2284" y="1271"/>
                  </a:cubicBezTo>
                  <a:cubicBezTo>
                    <a:pt x="2299" y="1201"/>
                    <a:pt x="2352" y="1192"/>
                    <a:pt x="2372" y="1192"/>
                  </a:cubicBezTo>
                  <a:cubicBezTo>
                    <a:pt x="2401" y="1192"/>
                    <a:pt x="2431" y="1207"/>
                    <a:pt x="2423" y="1249"/>
                  </a:cubicBezTo>
                  <a:cubicBezTo>
                    <a:pt x="2378" y="1249"/>
                    <a:pt x="2378" y="1249"/>
                    <a:pt x="2378" y="1249"/>
                  </a:cubicBezTo>
                  <a:cubicBezTo>
                    <a:pt x="2378" y="1249"/>
                    <a:pt x="2378" y="1249"/>
                    <a:pt x="2378" y="1249"/>
                  </a:cubicBezTo>
                  <a:close/>
                  <a:moveTo>
                    <a:pt x="2534" y="1191"/>
                  </a:moveTo>
                  <a:cubicBezTo>
                    <a:pt x="2589" y="1191"/>
                    <a:pt x="2606" y="1229"/>
                    <a:pt x="2597" y="1271"/>
                  </a:cubicBezTo>
                  <a:cubicBezTo>
                    <a:pt x="2587" y="1315"/>
                    <a:pt x="2554" y="1353"/>
                    <a:pt x="2498" y="1353"/>
                  </a:cubicBezTo>
                  <a:cubicBezTo>
                    <a:pt x="2454" y="1353"/>
                    <a:pt x="2426" y="1326"/>
                    <a:pt x="2437" y="1273"/>
                  </a:cubicBezTo>
                  <a:cubicBezTo>
                    <a:pt x="2445" y="1236"/>
                    <a:pt x="2474" y="1191"/>
                    <a:pt x="2534" y="1191"/>
                  </a:cubicBezTo>
                  <a:moveTo>
                    <a:pt x="2507" y="1322"/>
                  </a:moveTo>
                  <a:cubicBezTo>
                    <a:pt x="2527" y="1322"/>
                    <a:pt x="2542" y="1310"/>
                    <a:pt x="2551" y="1270"/>
                  </a:cubicBezTo>
                  <a:cubicBezTo>
                    <a:pt x="2555" y="1250"/>
                    <a:pt x="2557" y="1221"/>
                    <a:pt x="2528" y="1221"/>
                  </a:cubicBezTo>
                  <a:cubicBezTo>
                    <a:pt x="2495" y="1221"/>
                    <a:pt x="2486" y="1259"/>
                    <a:pt x="2484" y="1273"/>
                  </a:cubicBezTo>
                  <a:cubicBezTo>
                    <a:pt x="2476" y="1307"/>
                    <a:pt x="2484" y="1322"/>
                    <a:pt x="2507" y="1322"/>
                  </a:cubicBezTo>
                  <a:moveTo>
                    <a:pt x="2637" y="1223"/>
                  </a:moveTo>
                  <a:cubicBezTo>
                    <a:pt x="2639" y="1214"/>
                    <a:pt x="2640" y="1205"/>
                    <a:pt x="2641" y="1195"/>
                  </a:cubicBezTo>
                  <a:cubicBezTo>
                    <a:pt x="2685" y="1195"/>
                    <a:pt x="2685" y="1195"/>
                    <a:pt x="2685" y="1195"/>
                  </a:cubicBezTo>
                  <a:cubicBezTo>
                    <a:pt x="2682" y="1214"/>
                    <a:pt x="2682" y="1214"/>
                    <a:pt x="2682" y="1214"/>
                  </a:cubicBezTo>
                  <a:cubicBezTo>
                    <a:pt x="2688" y="1208"/>
                    <a:pt x="2704" y="1192"/>
                    <a:pt x="2734" y="1192"/>
                  </a:cubicBezTo>
                  <a:cubicBezTo>
                    <a:pt x="2769" y="1192"/>
                    <a:pt x="2775" y="1213"/>
                    <a:pt x="2776" y="1220"/>
                  </a:cubicBezTo>
                  <a:cubicBezTo>
                    <a:pt x="2795" y="1196"/>
                    <a:pt x="2816" y="1192"/>
                    <a:pt x="2832" y="1192"/>
                  </a:cubicBezTo>
                  <a:cubicBezTo>
                    <a:pt x="2862" y="1192"/>
                    <a:pt x="2871" y="1210"/>
                    <a:pt x="2873" y="1216"/>
                  </a:cubicBezTo>
                  <a:cubicBezTo>
                    <a:pt x="2878" y="1230"/>
                    <a:pt x="2874" y="1248"/>
                    <a:pt x="2871" y="1261"/>
                  </a:cubicBezTo>
                  <a:cubicBezTo>
                    <a:pt x="2853" y="1348"/>
                    <a:pt x="2853" y="1348"/>
                    <a:pt x="2853" y="1348"/>
                  </a:cubicBezTo>
                  <a:cubicBezTo>
                    <a:pt x="2807" y="1348"/>
                    <a:pt x="2807" y="1348"/>
                    <a:pt x="2807" y="1348"/>
                  </a:cubicBezTo>
                  <a:cubicBezTo>
                    <a:pt x="2827" y="1258"/>
                    <a:pt x="2827" y="1258"/>
                    <a:pt x="2827" y="1258"/>
                  </a:cubicBezTo>
                  <a:cubicBezTo>
                    <a:pt x="2830" y="1242"/>
                    <a:pt x="2832" y="1223"/>
                    <a:pt x="2808" y="1223"/>
                  </a:cubicBezTo>
                  <a:cubicBezTo>
                    <a:pt x="2781" y="1223"/>
                    <a:pt x="2775" y="1249"/>
                    <a:pt x="2771" y="1271"/>
                  </a:cubicBezTo>
                  <a:cubicBezTo>
                    <a:pt x="2754" y="1348"/>
                    <a:pt x="2754" y="1348"/>
                    <a:pt x="2754" y="1348"/>
                  </a:cubicBezTo>
                  <a:cubicBezTo>
                    <a:pt x="2709" y="1348"/>
                    <a:pt x="2709" y="1348"/>
                    <a:pt x="2709" y="1348"/>
                  </a:cubicBezTo>
                  <a:cubicBezTo>
                    <a:pt x="2728" y="1257"/>
                    <a:pt x="2728" y="1257"/>
                    <a:pt x="2728" y="1257"/>
                  </a:cubicBezTo>
                  <a:cubicBezTo>
                    <a:pt x="2731" y="1245"/>
                    <a:pt x="2735" y="1223"/>
                    <a:pt x="2710" y="1223"/>
                  </a:cubicBezTo>
                  <a:cubicBezTo>
                    <a:pt x="2682" y="1223"/>
                    <a:pt x="2677" y="1248"/>
                    <a:pt x="2674" y="1258"/>
                  </a:cubicBezTo>
                  <a:cubicBezTo>
                    <a:pt x="2655" y="1348"/>
                    <a:pt x="2655" y="1348"/>
                    <a:pt x="2655" y="1348"/>
                  </a:cubicBezTo>
                  <a:cubicBezTo>
                    <a:pt x="2610" y="1348"/>
                    <a:pt x="2610" y="1348"/>
                    <a:pt x="2610" y="1348"/>
                  </a:cubicBezTo>
                  <a:cubicBezTo>
                    <a:pt x="2637" y="1223"/>
                    <a:pt x="2637" y="1223"/>
                    <a:pt x="2637" y="1223"/>
                  </a:cubicBezTo>
                  <a:cubicBezTo>
                    <a:pt x="2637" y="1223"/>
                    <a:pt x="2637" y="1223"/>
                    <a:pt x="2637" y="1223"/>
                  </a:cubicBezTo>
                  <a:close/>
                  <a:moveTo>
                    <a:pt x="2966" y="1195"/>
                  </a:moveTo>
                  <a:cubicBezTo>
                    <a:pt x="2963" y="1216"/>
                    <a:pt x="2963" y="1216"/>
                    <a:pt x="2963" y="1216"/>
                  </a:cubicBezTo>
                  <a:cubicBezTo>
                    <a:pt x="2982" y="1192"/>
                    <a:pt x="3008" y="1192"/>
                    <a:pt x="3015" y="1192"/>
                  </a:cubicBezTo>
                  <a:cubicBezTo>
                    <a:pt x="3054" y="1192"/>
                    <a:pt x="3072" y="1221"/>
                    <a:pt x="3062" y="1268"/>
                  </a:cubicBezTo>
                  <a:cubicBezTo>
                    <a:pt x="3053" y="1312"/>
                    <a:pt x="3022" y="1350"/>
                    <a:pt x="2978" y="1350"/>
                  </a:cubicBezTo>
                  <a:cubicBezTo>
                    <a:pt x="2950" y="1350"/>
                    <a:pt x="2942" y="1335"/>
                    <a:pt x="2939" y="1330"/>
                  </a:cubicBezTo>
                  <a:cubicBezTo>
                    <a:pt x="2923" y="1407"/>
                    <a:pt x="2923" y="1407"/>
                    <a:pt x="2923" y="1407"/>
                  </a:cubicBezTo>
                  <a:cubicBezTo>
                    <a:pt x="2877" y="1407"/>
                    <a:pt x="2877" y="1407"/>
                    <a:pt x="2877" y="1407"/>
                  </a:cubicBezTo>
                  <a:cubicBezTo>
                    <a:pt x="2922" y="1195"/>
                    <a:pt x="2922" y="1195"/>
                    <a:pt x="2922" y="1195"/>
                  </a:cubicBezTo>
                  <a:cubicBezTo>
                    <a:pt x="2966" y="1195"/>
                    <a:pt x="2966" y="1195"/>
                    <a:pt x="2966" y="1195"/>
                  </a:cubicBezTo>
                  <a:cubicBezTo>
                    <a:pt x="2966" y="1195"/>
                    <a:pt x="2966" y="1195"/>
                    <a:pt x="2966" y="1195"/>
                  </a:cubicBezTo>
                  <a:close/>
                  <a:moveTo>
                    <a:pt x="3017" y="1270"/>
                  </a:moveTo>
                  <a:cubicBezTo>
                    <a:pt x="3020" y="1252"/>
                    <a:pt x="3022" y="1221"/>
                    <a:pt x="2996" y="1221"/>
                  </a:cubicBezTo>
                  <a:cubicBezTo>
                    <a:pt x="2981" y="1221"/>
                    <a:pt x="2959" y="1232"/>
                    <a:pt x="2950" y="1273"/>
                  </a:cubicBezTo>
                  <a:cubicBezTo>
                    <a:pt x="2947" y="1282"/>
                    <a:pt x="2940" y="1321"/>
                    <a:pt x="2973" y="1321"/>
                  </a:cubicBezTo>
                  <a:cubicBezTo>
                    <a:pt x="2994" y="1321"/>
                    <a:pt x="3010" y="1300"/>
                    <a:pt x="3017" y="1270"/>
                  </a:cubicBezTo>
                  <a:moveTo>
                    <a:pt x="3119" y="1129"/>
                  </a:moveTo>
                  <a:cubicBezTo>
                    <a:pt x="3164" y="1129"/>
                    <a:pt x="3164" y="1129"/>
                    <a:pt x="3164" y="1129"/>
                  </a:cubicBezTo>
                  <a:cubicBezTo>
                    <a:pt x="3117" y="1348"/>
                    <a:pt x="3117" y="1348"/>
                    <a:pt x="3117" y="1348"/>
                  </a:cubicBezTo>
                  <a:cubicBezTo>
                    <a:pt x="3072" y="1348"/>
                    <a:pt x="3072" y="1348"/>
                    <a:pt x="3072" y="1348"/>
                  </a:cubicBezTo>
                  <a:cubicBezTo>
                    <a:pt x="3119" y="1129"/>
                    <a:pt x="3119" y="1129"/>
                    <a:pt x="3119" y="1129"/>
                  </a:cubicBezTo>
                  <a:cubicBezTo>
                    <a:pt x="3119" y="1129"/>
                    <a:pt x="3119" y="1129"/>
                    <a:pt x="3119" y="1129"/>
                  </a:cubicBezTo>
                  <a:close/>
                  <a:moveTo>
                    <a:pt x="3202" y="1283"/>
                  </a:moveTo>
                  <a:cubicBezTo>
                    <a:pt x="3200" y="1293"/>
                    <a:pt x="3193" y="1324"/>
                    <a:pt x="3225" y="1324"/>
                  </a:cubicBezTo>
                  <a:cubicBezTo>
                    <a:pt x="3236" y="1324"/>
                    <a:pt x="3248" y="1319"/>
                    <a:pt x="3256" y="1303"/>
                  </a:cubicBezTo>
                  <a:cubicBezTo>
                    <a:pt x="3297" y="1303"/>
                    <a:pt x="3297" y="1303"/>
                    <a:pt x="3297" y="1303"/>
                  </a:cubicBezTo>
                  <a:cubicBezTo>
                    <a:pt x="3295" y="1310"/>
                    <a:pt x="3291" y="1323"/>
                    <a:pt x="3275" y="1336"/>
                  </a:cubicBezTo>
                  <a:cubicBezTo>
                    <a:pt x="3261" y="1348"/>
                    <a:pt x="3240" y="1354"/>
                    <a:pt x="3218" y="1354"/>
                  </a:cubicBezTo>
                  <a:cubicBezTo>
                    <a:pt x="3205" y="1354"/>
                    <a:pt x="3180" y="1351"/>
                    <a:pt x="3168" y="1335"/>
                  </a:cubicBezTo>
                  <a:cubicBezTo>
                    <a:pt x="3157" y="1320"/>
                    <a:pt x="3155" y="1299"/>
                    <a:pt x="3161" y="1275"/>
                  </a:cubicBezTo>
                  <a:cubicBezTo>
                    <a:pt x="3166" y="1250"/>
                    <a:pt x="3178" y="1220"/>
                    <a:pt x="3208" y="1202"/>
                  </a:cubicBezTo>
                  <a:cubicBezTo>
                    <a:pt x="3222" y="1194"/>
                    <a:pt x="3237" y="1190"/>
                    <a:pt x="3254" y="1190"/>
                  </a:cubicBezTo>
                  <a:cubicBezTo>
                    <a:pt x="3276" y="1190"/>
                    <a:pt x="3300" y="1198"/>
                    <a:pt x="3308" y="1227"/>
                  </a:cubicBezTo>
                  <a:cubicBezTo>
                    <a:pt x="3314" y="1248"/>
                    <a:pt x="3309" y="1270"/>
                    <a:pt x="3305" y="1283"/>
                  </a:cubicBezTo>
                  <a:cubicBezTo>
                    <a:pt x="3202" y="1283"/>
                    <a:pt x="3202" y="1283"/>
                    <a:pt x="3202" y="1283"/>
                  </a:cubicBezTo>
                  <a:cubicBezTo>
                    <a:pt x="3202" y="1283"/>
                    <a:pt x="3202" y="1283"/>
                    <a:pt x="3202" y="1283"/>
                  </a:cubicBezTo>
                  <a:close/>
                  <a:moveTo>
                    <a:pt x="3265" y="1254"/>
                  </a:moveTo>
                  <a:cubicBezTo>
                    <a:pt x="3267" y="1248"/>
                    <a:pt x="3272" y="1220"/>
                    <a:pt x="3246" y="1220"/>
                  </a:cubicBezTo>
                  <a:cubicBezTo>
                    <a:pt x="3226" y="1220"/>
                    <a:pt x="3214" y="1236"/>
                    <a:pt x="3210" y="1254"/>
                  </a:cubicBezTo>
                  <a:cubicBezTo>
                    <a:pt x="3265" y="1254"/>
                    <a:pt x="3265" y="1254"/>
                    <a:pt x="3265" y="1254"/>
                  </a:cubicBezTo>
                  <a:cubicBezTo>
                    <a:pt x="3265" y="1254"/>
                    <a:pt x="3265" y="1254"/>
                    <a:pt x="3265" y="1254"/>
                  </a:cubicBezTo>
                  <a:close/>
                  <a:moveTo>
                    <a:pt x="3383" y="1195"/>
                  </a:moveTo>
                  <a:cubicBezTo>
                    <a:pt x="3401" y="1245"/>
                    <a:pt x="3401" y="1245"/>
                    <a:pt x="3401" y="1245"/>
                  </a:cubicBezTo>
                  <a:cubicBezTo>
                    <a:pt x="3442" y="1195"/>
                    <a:pt x="3442" y="1195"/>
                    <a:pt x="3442" y="1195"/>
                  </a:cubicBezTo>
                  <a:cubicBezTo>
                    <a:pt x="3488" y="1195"/>
                    <a:pt x="3488" y="1195"/>
                    <a:pt x="3488" y="1195"/>
                  </a:cubicBezTo>
                  <a:cubicBezTo>
                    <a:pt x="3423" y="1269"/>
                    <a:pt x="3423" y="1269"/>
                    <a:pt x="3423" y="1269"/>
                  </a:cubicBezTo>
                  <a:cubicBezTo>
                    <a:pt x="3457" y="1348"/>
                    <a:pt x="3457" y="1348"/>
                    <a:pt x="3457" y="1348"/>
                  </a:cubicBezTo>
                  <a:cubicBezTo>
                    <a:pt x="3404" y="1348"/>
                    <a:pt x="3404" y="1348"/>
                    <a:pt x="3404" y="1348"/>
                  </a:cubicBezTo>
                  <a:cubicBezTo>
                    <a:pt x="3385" y="1292"/>
                    <a:pt x="3385" y="1292"/>
                    <a:pt x="3385" y="1292"/>
                  </a:cubicBezTo>
                  <a:cubicBezTo>
                    <a:pt x="3342" y="1348"/>
                    <a:pt x="3342" y="1348"/>
                    <a:pt x="3342" y="1348"/>
                  </a:cubicBezTo>
                  <a:cubicBezTo>
                    <a:pt x="3295" y="1348"/>
                    <a:pt x="3295" y="1348"/>
                    <a:pt x="3295" y="1348"/>
                  </a:cubicBezTo>
                  <a:cubicBezTo>
                    <a:pt x="3364" y="1266"/>
                    <a:pt x="3364" y="1266"/>
                    <a:pt x="3364" y="1266"/>
                  </a:cubicBezTo>
                  <a:cubicBezTo>
                    <a:pt x="3329" y="1195"/>
                    <a:pt x="3329" y="1195"/>
                    <a:pt x="3329" y="1195"/>
                  </a:cubicBezTo>
                  <a:cubicBezTo>
                    <a:pt x="3383" y="1195"/>
                    <a:pt x="3383" y="1195"/>
                    <a:pt x="3383" y="1195"/>
                  </a:cubicBezTo>
                  <a:cubicBezTo>
                    <a:pt x="3383" y="1195"/>
                    <a:pt x="3383" y="1195"/>
                    <a:pt x="3383" y="1195"/>
                  </a:cubicBezTo>
                  <a:close/>
                  <a:moveTo>
                    <a:pt x="3509" y="1194"/>
                  </a:moveTo>
                  <a:cubicBezTo>
                    <a:pt x="3554" y="1194"/>
                    <a:pt x="3554" y="1194"/>
                    <a:pt x="3554" y="1194"/>
                  </a:cubicBezTo>
                  <a:cubicBezTo>
                    <a:pt x="3521" y="1348"/>
                    <a:pt x="3521" y="1348"/>
                    <a:pt x="3521" y="1348"/>
                  </a:cubicBezTo>
                  <a:cubicBezTo>
                    <a:pt x="3476" y="1348"/>
                    <a:pt x="3476" y="1348"/>
                    <a:pt x="3476" y="1348"/>
                  </a:cubicBezTo>
                  <a:cubicBezTo>
                    <a:pt x="3509" y="1194"/>
                    <a:pt x="3509" y="1194"/>
                    <a:pt x="3509" y="1194"/>
                  </a:cubicBezTo>
                  <a:cubicBezTo>
                    <a:pt x="3509" y="1194"/>
                    <a:pt x="3509" y="1194"/>
                    <a:pt x="3509" y="1194"/>
                  </a:cubicBezTo>
                  <a:close/>
                  <a:moveTo>
                    <a:pt x="3521" y="1129"/>
                  </a:moveTo>
                  <a:cubicBezTo>
                    <a:pt x="3569" y="1129"/>
                    <a:pt x="3569" y="1129"/>
                    <a:pt x="3569" y="1129"/>
                  </a:cubicBezTo>
                  <a:cubicBezTo>
                    <a:pt x="3561" y="1168"/>
                    <a:pt x="3561" y="1168"/>
                    <a:pt x="3561" y="1168"/>
                  </a:cubicBezTo>
                  <a:cubicBezTo>
                    <a:pt x="3513" y="1168"/>
                    <a:pt x="3513" y="1168"/>
                    <a:pt x="3513" y="1168"/>
                  </a:cubicBezTo>
                  <a:cubicBezTo>
                    <a:pt x="3521" y="1129"/>
                    <a:pt x="3521" y="1129"/>
                    <a:pt x="3521" y="1129"/>
                  </a:cubicBezTo>
                  <a:cubicBezTo>
                    <a:pt x="3521" y="1129"/>
                    <a:pt x="3521" y="1129"/>
                    <a:pt x="3521" y="1129"/>
                  </a:cubicBezTo>
                  <a:close/>
                  <a:moveTo>
                    <a:pt x="3649" y="1346"/>
                  </a:moveTo>
                  <a:cubicBezTo>
                    <a:pt x="3634" y="1350"/>
                    <a:pt x="3621" y="1351"/>
                    <a:pt x="3614" y="1351"/>
                  </a:cubicBezTo>
                  <a:cubicBezTo>
                    <a:pt x="3568" y="1351"/>
                    <a:pt x="3575" y="1322"/>
                    <a:pt x="3577" y="1310"/>
                  </a:cubicBezTo>
                  <a:cubicBezTo>
                    <a:pt x="3595" y="1225"/>
                    <a:pt x="3595" y="1225"/>
                    <a:pt x="3595" y="1225"/>
                  </a:cubicBezTo>
                  <a:cubicBezTo>
                    <a:pt x="3565" y="1225"/>
                    <a:pt x="3565" y="1225"/>
                    <a:pt x="3565" y="1225"/>
                  </a:cubicBezTo>
                  <a:cubicBezTo>
                    <a:pt x="3572" y="1196"/>
                    <a:pt x="3572" y="1196"/>
                    <a:pt x="3572" y="1196"/>
                  </a:cubicBezTo>
                  <a:cubicBezTo>
                    <a:pt x="3601" y="1196"/>
                    <a:pt x="3601" y="1196"/>
                    <a:pt x="3601" y="1196"/>
                  </a:cubicBezTo>
                  <a:cubicBezTo>
                    <a:pt x="3608" y="1166"/>
                    <a:pt x="3608" y="1166"/>
                    <a:pt x="3608" y="1166"/>
                  </a:cubicBezTo>
                  <a:cubicBezTo>
                    <a:pt x="3656" y="1149"/>
                    <a:pt x="3656" y="1149"/>
                    <a:pt x="3656" y="1149"/>
                  </a:cubicBezTo>
                  <a:cubicBezTo>
                    <a:pt x="3646" y="1196"/>
                    <a:pt x="3646" y="1196"/>
                    <a:pt x="3646" y="1196"/>
                  </a:cubicBezTo>
                  <a:cubicBezTo>
                    <a:pt x="3682" y="1196"/>
                    <a:pt x="3682" y="1196"/>
                    <a:pt x="3682" y="1196"/>
                  </a:cubicBezTo>
                  <a:cubicBezTo>
                    <a:pt x="3676" y="1225"/>
                    <a:pt x="3676" y="1225"/>
                    <a:pt x="3676" y="1225"/>
                  </a:cubicBezTo>
                  <a:cubicBezTo>
                    <a:pt x="3640" y="1225"/>
                    <a:pt x="3640" y="1225"/>
                    <a:pt x="3640" y="1225"/>
                  </a:cubicBezTo>
                  <a:cubicBezTo>
                    <a:pt x="3625" y="1295"/>
                    <a:pt x="3625" y="1295"/>
                    <a:pt x="3625" y="1295"/>
                  </a:cubicBezTo>
                  <a:cubicBezTo>
                    <a:pt x="3622" y="1309"/>
                    <a:pt x="3620" y="1317"/>
                    <a:pt x="3640" y="1317"/>
                  </a:cubicBezTo>
                  <a:cubicBezTo>
                    <a:pt x="3647" y="1317"/>
                    <a:pt x="3650" y="1317"/>
                    <a:pt x="3656" y="1317"/>
                  </a:cubicBezTo>
                  <a:cubicBezTo>
                    <a:pt x="3649" y="1346"/>
                    <a:pt x="3649" y="1346"/>
                    <a:pt x="3649" y="1346"/>
                  </a:cubicBezTo>
                  <a:cubicBezTo>
                    <a:pt x="3649" y="1346"/>
                    <a:pt x="3649" y="1346"/>
                    <a:pt x="3649" y="1346"/>
                  </a:cubicBezTo>
                  <a:close/>
                  <a:moveTo>
                    <a:pt x="3741" y="1195"/>
                  </a:moveTo>
                  <a:cubicBezTo>
                    <a:pt x="3752" y="1301"/>
                    <a:pt x="3752" y="1301"/>
                    <a:pt x="3752" y="1301"/>
                  </a:cubicBezTo>
                  <a:cubicBezTo>
                    <a:pt x="3809" y="1195"/>
                    <a:pt x="3809" y="1195"/>
                    <a:pt x="3809" y="1195"/>
                  </a:cubicBezTo>
                  <a:cubicBezTo>
                    <a:pt x="3854" y="1195"/>
                    <a:pt x="3854" y="1195"/>
                    <a:pt x="3854" y="1195"/>
                  </a:cubicBezTo>
                  <a:cubicBezTo>
                    <a:pt x="3764" y="1345"/>
                    <a:pt x="3764" y="1345"/>
                    <a:pt x="3764" y="1345"/>
                  </a:cubicBezTo>
                  <a:cubicBezTo>
                    <a:pt x="3732" y="1406"/>
                    <a:pt x="3732" y="1406"/>
                    <a:pt x="3732" y="1406"/>
                  </a:cubicBezTo>
                  <a:cubicBezTo>
                    <a:pt x="3687" y="1406"/>
                    <a:pt x="3687" y="1406"/>
                    <a:pt x="3687" y="1406"/>
                  </a:cubicBezTo>
                  <a:cubicBezTo>
                    <a:pt x="3719" y="1348"/>
                    <a:pt x="3719" y="1348"/>
                    <a:pt x="3719" y="1348"/>
                  </a:cubicBezTo>
                  <a:cubicBezTo>
                    <a:pt x="3693" y="1195"/>
                    <a:pt x="3693" y="1195"/>
                    <a:pt x="3693" y="1195"/>
                  </a:cubicBezTo>
                  <a:cubicBezTo>
                    <a:pt x="3741" y="1195"/>
                    <a:pt x="3741" y="1195"/>
                    <a:pt x="3741" y="1195"/>
                  </a:cubicBezTo>
                  <a:cubicBezTo>
                    <a:pt x="3741" y="1195"/>
                    <a:pt x="3741" y="1195"/>
                    <a:pt x="3741" y="1195"/>
                  </a:cubicBezTo>
                  <a:close/>
                  <a:moveTo>
                    <a:pt x="3933" y="1145"/>
                  </a:moveTo>
                  <a:cubicBezTo>
                    <a:pt x="3899" y="1145"/>
                    <a:pt x="3899" y="1145"/>
                    <a:pt x="3899" y="1145"/>
                  </a:cubicBezTo>
                  <a:cubicBezTo>
                    <a:pt x="3902" y="1129"/>
                    <a:pt x="3902" y="1129"/>
                    <a:pt x="3902" y="1129"/>
                  </a:cubicBezTo>
                  <a:cubicBezTo>
                    <a:pt x="3990" y="1129"/>
                    <a:pt x="3990" y="1129"/>
                    <a:pt x="3990" y="1129"/>
                  </a:cubicBezTo>
                  <a:cubicBezTo>
                    <a:pt x="3987" y="1145"/>
                    <a:pt x="3987" y="1145"/>
                    <a:pt x="3987" y="1145"/>
                  </a:cubicBezTo>
                  <a:cubicBezTo>
                    <a:pt x="3953" y="1145"/>
                    <a:pt x="3953" y="1145"/>
                    <a:pt x="3953" y="1145"/>
                  </a:cubicBezTo>
                  <a:cubicBezTo>
                    <a:pt x="3936" y="1225"/>
                    <a:pt x="3936" y="1225"/>
                    <a:pt x="3936" y="1225"/>
                  </a:cubicBezTo>
                  <a:cubicBezTo>
                    <a:pt x="3916" y="1225"/>
                    <a:pt x="3916" y="1225"/>
                    <a:pt x="3916" y="1225"/>
                  </a:cubicBezTo>
                  <a:cubicBezTo>
                    <a:pt x="3933" y="1145"/>
                    <a:pt x="3933" y="1145"/>
                    <a:pt x="3933" y="1145"/>
                  </a:cubicBezTo>
                  <a:cubicBezTo>
                    <a:pt x="3933" y="1145"/>
                    <a:pt x="3933" y="1145"/>
                    <a:pt x="3933" y="1145"/>
                  </a:cubicBezTo>
                  <a:close/>
                  <a:moveTo>
                    <a:pt x="3999" y="1129"/>
                  </a:moveTo>
                  <a:cubicBezTo>
                    <a:pt x="4031" y="1129"/>
                    <a:pt x="4031" y="1129"/>
                    <a:pt x="4031" y="1129"/>
                  </a:cubicBezTo>
                  <a:cubicBezTo>
                    <a:pt x="4036" y="1200"/>
                    <a:pt x="4036" y="1200"/>
                    <a:pt x="4036" y="1200"/>
                  </a:cubicBezTo>
                  <a:cubicBezTo>
                    <a:pt x="4072" y="1129"/>
                    <a:pt x="4072" y="1129"/>
                    <a:pt x="4072" y="1129"/>
                  </a:cubicBezTo>
                  <a:cubicBezTo>
                    <a:pt x="4103" y="1129"/>
                    <a:pt x="4103" y="1129"/>
                    <a:pt x="4103" y="1129"/>
                  </a:cubicBezTo>
                  <a:cubicBezTo>
                    <a:pt x="4083" y="1225"/>
                    <a:pt x="4083" y="1225"/>
                    <a:pt x="4083" y="1225"/>
                  </a:cubicBezTo>
                  <a:cubicBezTo>
                    <a:pt x="4063" y="1225"/>
                    <a:pt x="4063" y="1225"/>
                    <a:pt x="4063" y="1225"/>
                  </a:cubicBezTo>
                  <a:cubicBezTo>
                    <a:pt x="4080" y="1143"/>
                    <a:pt x="4080" y="1143"/>
                    <a:pt x="4080" y="1143"/>
                  </a:cubicBezTo>
                  <a:cubicBezTo>
                    <a:pt x="4038" y="1225"/>
                    <a:pt x="4038" y="1225"/>
                    <a:pt x="4038" y="1225"/>
                  </a:cubicBezTo>
                  <a:cubicBezTo>
                    <a:pt x="4021" y="1225"/>
                    <a:pt x="4021" y="1225"/>
                    <a:pt x="4021" y="1225"/>
                  </a:cubicBezTo>
                  <a:cubicBezTo>
                    <a:pt x="4014" y="1143"/>
                    <a:pt x="4014" y="1143"/>
                    <a:pt x="4014" y="1143"/>
                  </a:cubicBezTo>
                  <a:cubicBezTo>
                    <a:pt x="3997" y="1225"/>
                    <a:pt x="3997" y="1225"/>
                    <a:pt x="3997" y="1225"/>
                  </a:cubicBezTo>
                  <a:cubicBezTo>
                    <a:pt x="3978" y="1225"/>
                    <a:pt x="3978" y="1225"/>
                    <a:pt x="3978" y="1225"/>
                  </a:cubicBezTo>
                  <a:cubicBezTo>
                    <a:pt x="3999" y="1129"/>
                    <a:pt x="3999" y="1129"/>
                    <a:pt x="3999" y="1129"/>
                  </a:cubicBezTo>
                  <a:cubicBezTo>
                    <a:pt x="3999" y="1129"/>
                    <a:pt x="3999" y="1129"/>
                    <a:pt x="3999" y="11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8" name="Freeform 9"/>
            <p:cNvSpPr>
              <a:spLocks noEditPoints="1"/>
            </p:cNvSpPr>
            <p:nvPr userDrawn="1"/>
          </p:nvSpPr>
          <p:spPr bwMode="gray">
            <a:xfrm>
              <a:off x="68" y="0"/>
              <a:ext cx="1723" cy="964"/>
            </a:xfrm>
            <a:custGeom>
              <a:avLst/>
              <a:gdLst>
                <a:gd name="T0" fmla="*/ 231 w 2268"/>
                <a:gd name="T1" fmla="*/ 327 h 1269"/>
                <a:gd name="T2" fmla="*/ 0 w 2268"/>
                <a:gd name="T3" fmla="*/ 327 h 1269"/>
                <a:gd name="T4" fmla="*/ 0 w 2268"/>
                <a:gd name="T5" fmla="*/ 0 h 1269"/>
                <a:gd name="T6" fmla="*/ 231 w 2268"/>
                <a:gd name="T7" fmla="*/ 0 h 1269"/>
                <a:gd name="T8" fmla="*/ 231 w 2268"/>
                <a:gd name="T9" fmla="*/ 327 h 1269"/>
                <a:gd name="T10" fmla="*/ 2268 w 2268"/>
                <a:gd name="T11" fmla="*/ 0 h 1269"/>
                <a:gd name="T12" fmla="*/ 2036 w 2268"/>
                <a:gd name="T13" fmla="*/ 0 h 1269"/>
                <a:gd name="T14" fmla="*/ 2036 w 2268"/>
                <a:gd name="T15" fmla="*/ 327 h 1269"/>
                <a:gd name="T16" fmla="*/ 2268 w 2268"/>
                <a:gd name="T17" fmla="*/ 327 h 1269"/>
                <a:gd name="T18" fmla="*/ 2268 w 2268"/>
                <a:gd name="T19" fmla="*/ 0 h 1269"/>
                <a:gd name="T20" fmla="*/ 231 w 2268"/>
                <a:gd name="T21" fmla="*/ 942 h 1269"/>
                <a:gd name="T22" fmla="*/ 0 w 2268"/>
                <a:gd name="T23" fmla="*/ 942 h 1269"/>
                <a:gd name="T24" fmla="*/ 0 w 2268"/>
                <a:gd name="T25" fmla="*/ 1269 h 1269"/>
                <a:gd name="T26" fmla="*/ 231 w 2268"/>
                <a:gd name="T27" fmla="*/ 1269 h 1269"/>
                <a:gd name="T28" fmla="*/ 231 w 2268"/>
                <a:gd name="T29" fmla="*/ 942 h 1269"/>
                <a:gd name="T30" fmla="*/ 2268 w 2268"/>
                <a:gd name="T31" fmla="*/ 942 h 1269"/>
                <a:gd name="T32" fmla="*/ 2036 w 2268"/>
                <a:gd name="T33" fmla="*/ 942 h 1269"/>
                <a:gd name="T34" fmla="*/ 2036 w 2268"/>
                <a:gd name="T35" fmla="*/ 1269 h 1269"/>
                <a:gd name="T36" fmla="*/ 2268 w 2268"/>
                <a:gd name="T37" fmla="*/ 1269 h 1269"/>
                <a:gd name="T38" fmla="*/ 2268 w 2268"/>
                <a:gd name="T39" fmla="*/ 942 h 126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268"/>
                <a:gd name="T61" fmla="*/ 0 h 1269"/>
                <a:gd name="T62" fmla="*/ 2268 w 2268"/>
                <a:gd name="T63" fmla="*/ 1269 h 126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268" h="1269">
                  <a:moveTo>
                    <a:pt x="231" y="327"/>
                  </a:moveTo>
                  <a:lnTo>
                    <a:pt x="0" y="327"/>
                  </a:lnTo>
                  <a:lnTo>
                    <a:pt x="0" y="0"/>
                  </a:lnTo>
                  <a:lnTo>
                    <a:pt x="231" y="0"/>
                  </a:lnTo>
                  <a:lnTo>
                    <a:pt x="231" y="327"/>
                  </a:lnTo>
                  <a:close/>
                  <a:moveTo>
                    <a:pt x="2268" y="0"/>
                  </a:moveTo>
                  <a:lnTo>
                    <a:pt x="2036" y="0"/>
                  </a:lnTo>
                  <a:lnTo>
                    <a:pt x="2036" y="327"/>
                  </a:lnTo>
                  <a:lnTo>
                    <a:pt x="2268" y="327"/>
                  </a:lnTo>
                  <a:lnTo>
                    <a:pt x="2268" y="0"/>
                  </a:lnTo>
                  <a:close/>
                  <a:moveTo>
                    <a:pt x="231" y="942"/>
                  </a:moveTo>
                  <a:lnTo>
                    <a:pt x="0" y="942"/>
                  </a:lnTo>
                  <a:lnTo>
                    <a:pt x="0" y="1269"/>
                  </a:lnTo>
                  <a:lnTo>
                    <a:pt x="231" y="1269"/>
                  </a:lnTo>
                  <a:lnTo>
                    <a:pt x="231" y="942"/>
                  </a:lnTo>
                  <a:close/>
                  <a:moveTo>
                    <a:pt x="2268" y="942"/>
                  </a:moveTo>
                  <a:lnTo>
                    <a:pt x="2036" y="942"/>
                  </a:lnTo>
                  <a:lnTo>
                    <a:pt x="2036" y="1269"/>
                  </a:lnTo>
                  <a:lnTo>
                    <a:pt x="2268" y="1269"/>
                  </a:lnTo>
                  <a:lnTo>
                    <a:pt x="2268" y="94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>
          <a:xfrm>
            <a:off x="257503" y="78532"/>
            <a:ext cx="8846483" cy="6480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 bwMode="gray"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3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7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ou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3" y="1268760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7" y="1268760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 bwMode="gray">
          <a:xfrm>
            <a:off x="257503" y="3789363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3"/>
          </p:nvPr>
        </p:nvSpPr>
        <p:spPr bwMode="gray">
          <a:xfrm>
            <a:off x="4747717" y="3789363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wo Charts On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7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2"/>
          </p:nvPr>
        </p:nvSpPr>
        <p:spPr bwMode="gray">
          <a:xfrm>
            <a:off x="258041" y="1268415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0" name="Chart Placeholder 7"/>
          <p:cNvSpPr>
            <a:spLocks noGrp="1"/>
          </p:cNvSpPr>
          <p:nvPr>
            <p:ph type="chart" sz="quarter" idx="13"/>
          </p:nvPr>
        </p:nvSpPr>
        <p:spPr bwMode="gray">
          <a:xfrm>
            <a:off x="258041" y="3789365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wo Tables On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7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11" name="Table Placeholder 10"/>
          <p:cNvSpPr>
            <a:spLocks noGrp="1"/>
          </p:cNvSpPr>
          <p:nvPr>
            <p:ph type="tbl" sz="quarter" idx="12"/>
          </p:nvPr>
        </p:nvSpPr>
        <p:spPr bwMode="gray">
          <a:xfrm>
            <a:off x="258041" y="1268415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2" name="Table Placeholder 10"/>
          <p:cNvSpPr>
            <a:spLocks noGrp="1"/>
          </p:cNvSpPr>
          <p:nvPr>
            <p:ph type="tbl" sz="quarter" idx="13"/>
          </p:nvPr>
        </p:nvSpPr>
        <p:spPr bwMode="gray">
          <a:xfrm>
            <a:off x="258041" y="3789365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Row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3" y="126876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257503" y="378971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One Chart One Row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257503" y="378971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2"/>
          </p:nvPr>
        </p:nvSpPr>
        <p:spPr bwMode="gray">
          <a:xfrm>
            <a:off x="257503" y="1268415"/>
            <a:ext cx="8845406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reeform 23"/>
          <p:cNvSpPr>
            <a:spLocks noChangeAspect="1" noEditPoints="1"/>
          </p:cNvSpPr>
          <p:nvPr/>
        </p:nvSpPr>
        <p:spPr bwMode="gray">
          <a:xfrm>
            <a:off x="1" y="1"/>
            <a:ext cx="9359988" cy="836712"/>
          </a:xfrm>
          <a:custGeom>
            <a:avLst/>
            <a:gdLst/>
            <a:ahLst/>
            <a:cxnLst>
              <a:cxn ang="0">
                <a:pos x="6239" y="0"/>
              </a:cxn>
              <a:cxn ang="0">
                <a:pos x="0" y="0"/>
              </a:cxn>
              <a:cxn ang="0">
                <a:pos x="0" y="663"/>
              </a:cxn>
              <a:cxn ang="0">
                <a:pos x="6067" y="663"/>
              </a:cxn>
              <a:cxn ang="0">
                <a:pos x="6239" y="0"/>
              </a:cxn>
              <a:cxn ang="0">
                <a:pos x="6239" y="0"/>
              </a:cxn>
              <a:cxn ang="0">
                <a:pos x="6239" y="0"/>
              </a:cxn>
            </a:cxnLst>
            <a:rect l="0" t="0" r="r" b="b"/>
            <a:pathLst>
              <a:path w="6239" h="663">
                <a:moveTo>
                  <a:pt x="6239" y="0"/>
                </a:moveTo>
                <a:lnTo>
                  <a:pt x="0" y="0"/>
                </a:lnTo>
                <a:lnTo>
                  <a:pt x="0" y="663"/>
                </a:lnTo>
                <a:lnTo>
                  <a:pt x="6067" y="663"/>
                </a:lnTo>
                <a:lnTo>
                  <a:pt x="6239" y="0"/>
                </a:lnTo>
                <a:close/>
                <a:moveTo>
                  <a:pt x="6239" y="0"/>
                </a:moveTo>
                <a:lnTo>
                  <a:pt x="6239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algn="l" defTabSz="914400" rtl="0" eaLnBrk="1" latinLnBrk="0" hangingPunct="1">
              <a:spcBef>
                <a:spcPct val="50000"/>
              </a:spcBef>
              <a:defRPr/>
            </a:pPr>
            <a:endParaRPr lang="en-US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6" name="Text Placeholder 55"/>
          <p:cNvSpPr>
            <a:spLocks noGrp="1"/>
          </p:cNvSpPr>
          <p:nvPr>
            <p:ph type="body" idx="1"/>
          </p:nvPr>
        </p:nvSpPr>
        <p:spPr bwMode="gray">
          <a:xfrm>
            <a:off x="1944440" y="1052736"/>
            <a:ext cx="7159546" cy="482453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</a:p>
          <a:p>
            <a:pPr lvl="5"/>
            <a:r>
              <a:rPr lang="en-GB" dirty="0" smtClean="0"/>
              <a:t>Sixth level</a:t>
            </a:r>
          </a:p>
          <a:p>
            <a:pPr lvl="6"/>
            <a:r>
              <a:rPr lang="en-GB" dirty="0" smtClean="0"/>
              <a:t>Seventh level</a:t>
            </a:r>
          </a:p>
          <a:p>
            <a:pPr lvl="7"/>
            <a:r>
              <a:rPr lang="en-GB" dirty="0" smtClean="0"/>
              <a:t>Eighth level</a:t>
            </a:r>
          </a:p>
          <a:p>
            <a:pPr lvl="8"/>
            <a:r>
              <a:rPr lang="en-GB" dirty="0" smtClean="0"/>
              <a:t>Ninth level</a:t>
            </a:r>
            <a:endParaRPr lang="en-GB" dirty="0"/>
          </a:p>
        </p:txBody>
      </p:sp>
      <p:sp>
        <p:nvSpPr>
          <p:cNvPr id="55" name="Title Placeholder 54"/>
          <p:cNvSpPr>
            <a:spLocks noGrp="1"/>
          </p:cNvSpPr>
          <p:nvPr>
            <p:ph type="title"/>
          </p:nvPr>
        </p:nvSpPr>
        <p:spPr bwMode="gray">
          <a:xfrm>
            <a:off x="257503" y="116632"/>
            <a:ext cx="8846483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 algn="l" rtl="0" eaLnBrk="1" fontAlgn="base" hangingPunct="1">
              <a:spcBef>
                <a:spcPct val="40000"/>
              </a:spcBef>
              <a:spcAft>
                <a:spcPct val="0"/>
              </a:spcAft>
            </a:pPr>
            <a:r>
              <a:rPr lang="en-GB" smtClean="0"/>
              <a:t>Click to edit Master title style</a:t>
            </a:r>
            <a:endParaRPr lang="en-GB" dirty="0"/>
          </a:p>
        </p:txBody>
      </p:sp>
      <p:sp>
        <p:nvSpPr>
          <p:cNvPr id="32" name="Line 10"/>
          <p:cNvSpPr>
            <a:spLocks noChangeShapeType="1"/>
          </p:cNvSpPr>
          <p:nvPr/>
        </p:nvSpPr>
        <p:spPr bwMode="gray">
          <a:xfrm flipV="1">
            <a:off x="216248" y="6091808"/>
            <a:ext cx="8904892" cy="1488"/>
          </a:xfrm>
          <a:prstGeom prst="line">
            <a:avLst/>
          </a:prstGeom>
          <a:noFill/>
          <a:ln w="3175">
            <a:solidFill>
              <a:srgbClr val="00338D"/>
            </a:solidFill>
            <a:round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  <a:defRPr/>
            </a:pPr>
            <a:endParaRPr lang="en-GB" dirty="0"/>
          </a:p>
        </p:txBody>
      </p:sp>
      <p:sp>
        <p:nvSpPr>
          <p:cNvPr id="34" name="Rectangle 33"/>
          <p:cNvSpPr/>
          <p:nvPr/>
        </p:nvSpPr>
        <p:spPr bwMode="gray">
          <a:xfrm>
            <a:off x="8627872" y="6525344"/>
            <a:ext cx="475575" cy="208981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lIns="72000" tIns="72000" rIns="0" bIns="0"/>
          <a:lstStyle/>
          <a:p>
            <a:pPr algn="r">
              <a:spcBef>
                <a:spcPct val="40000"/>
              </a:spcBef>
              <a:defRPr/>
            </a:pPr>
            <a:fld id="{6BA71C0A-9F0F-41ED-AE97-DBF05B351E59}" type="slidenum">
              <a:rPr lang="en-GB" sz="900">
                <a:solidFill>
                  <a:srgbClr val="00338D"/>
                </a:solidFill>
                <a:latin typeface="Arial"/>
              </a:rPr>
              <a:pPr algn="r">
                <a:spcBef>
                  <a:spcPct val="40000"/>
                </a:spcBef>
                <a:defRPr/>
              </a:pPr>
              <a:t>‹#›</a:t>
            </a:fld>
            <a:endParaRPr lang="en-GB" sz="900" dirty="0">
              <a:solidFill>
                <a:srgbClr val="00338D"/>
              </a:solidFill>
              <a:latin typeface="Arial"/>
            </a:endParaRPr>
          </a:p>
        </p:txBody>
      </p:sp>
      <p:grpSp>
        <p:nvGrpSpPr>
          <p:cNvPr id="20" name="Group 19"/>
          <p:cNvGrpSpPr/>
          <p:nvPr/>
        </p:nvGrpSpPr>
        <p:grpSpPr bwMode="gray">
          <a:xfrm>
            <a:off x="1" y="1052736"/>
            <a:ext cx="9361487" cy="5328591"/>
            <a:chOff x="1" y="1052736"/>
            <a:chExt cx="9905999" cy="5328591"/>
          </a:xfrm>
          <a:noFill/>
        </p:grpSpPr>
        <p:sp>
          <p:nvSpPr>
            <p:cNvPr id="16" name="Rectangle 22"/>
            <p:cNvSpPr>
              <a:spLocks noChangeArrowheads="1"/>
            </p:cNvSpPr>
            <p:nvPr/>
          </p:nvSpPr>
          <p:spPr bwMode="gray">
            <a:xfrm>
              <a:off x="9633520" y="3680619"/>
              <a:ext cx="272480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7" name="Rectangle 23"/>
            <p:cNvSpPr>
              <a:spLocks noChangeArrowheads="1"/>
            </p:cNvSpPr>
            <p:nvPr/>
          </p:nvSpPr>
          <p:spPr bwMode="gray">
            <a:xfrm>
              <a:off x="1" y="3680619"/>
              <a:ext cx="272480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8" name="Rectangle 24"/>
            <p:cNvSpPr>
              <a:spLocks noChangeArrowheads="1"/>
            </p:cNvSpPr>
            <p:nvPr/>
          </p:nvSpPr>
          <p:spPr bwMode="gray">
            <a:xfrm rot="16200000">
              <a:off x="4845050" y="1124173"/>
              <a:ext cx="215900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9" name="Rectangle 34"/>
            <p:cNvSpPr>
              <a:spLocks noChangeArrowheads="1"/>
            </p:cNvSpPr>
            <p:nvPr/>
          </p:nvSpPr>
          <p:spPr bwMode="gray">
            <a:xfrm rot="16200000">
              <a:off x="4844989" y="6236803"/>
              <a:ext cx="216023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dirty="0"/>
            </a:p>
          </p:txBody>
        </p:sp>
      </p:grpSp>
      <p:pic>
        <p:nvPicPr>
          <p:cNvPr id="23" name="Picture 22" descr="eu-flag-clip-art.jpg"/>
          <p:cNvPicPr>
            <a:picLocks noChangeAspect="1"/>
          </p:cNvPicPr>
          <p:nvPr userDrawn="1"/>
        </p:nvPicPr>
        <p:blipFill>
          <a:blip r:embed="rId19" cstate="screen"/>
          <a:stretch>
            <a:fillRect/>
          </a:stretch>
        </p:blipFill>
        <p:spPr>
          <a:xfrm>
            <a:off x="5544840" y="6232303"/>
            <a:ext cx="361474" cy="259200"/>
          </a:xfrm>
          <a:prstGeom prst="rect">
            <a:avLst/>
          </a:prstGeom>
        </p:spPr>
      </p:pic>
      <p:sp>
        <p:nvSpPr>
          <p:cNvPr id="24" name="TextBox 23"/>
          <p:cNvSpPr txBox="1"/>
          <p:nvPr userDrawn="1"/>
        </p:nvSpPr>
        <p:spPr>
          <a:xfrm>
            <a:off x="3409817" y="6238793"/>
            <a:ext cx="216024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800" b="0" kern="1200" dirty="0" smtClean="0">
                <a:solidFill>
                  <a:srgbClr val="00338D"/>
                </a:solidFill>
                <a:latin typeface="+mn-lt"/>
                <a:ea typeface="+mn-ea"/>
                <a:cs typeface="+mn-cs"/>
              </a:rPr>
              <a:t>Průběžné a ex-post hodnocení</a:t>
            </a:r>
            <a:r>
              <a:rPr lang="cs-CZ" sz="800" b="0" kern="1200" baseline="0" dirty="0" smtClean="0">
                <a:solidFill>
                  <a:srgbClr val="00338D"/>
                </a:solidFill>
                <a:latin typeface="+mn-lt"/>
                <a:ea typeface="+mn-ea"/>
                <a:cs typeface="+mn-cs"/>
              </a:rPr>
              <a:t> Programu rozvoje venkova ČR </a:t>
            </a:r>
            <a:r>
              <a:rPr lang="en-GB" sz="800" b="0" kern="1200" dirty="0" smtClean="0">
                <a:solidFill>
                  <a:srgbClr val="00338D"/>
                </a:solidFill>
                <a:latin typeface="+mn-lt"/>
                <a:ea typeface="+mn-ea"/>
                <a:cs typeface="+mn-cs"/>
              </a:rPr>
              <a:t>2007-2013</a:t>
            </a:r>
            <a:endParaRPr lang="hu-HU" sz="800" b="0" kern="1200" dirty="0" smtClean="0">
              <a:solidFill>
                <a:srgbClr val="00338D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5" name="Group 24"/>
          <p:cNvGrpSpPr/>
          <p:nvPr userDrawn="1"/>
        </p:nvGrpSpPr>
        <p:grpSpPr bwMode="gray">
          <a:xfrm>
            <a:off x="144240" y="6060876"/>
            <a:ext cx="792088" cy="562711"/>
            <a:chOff x="175518" y="0"/>
            <a:chExt cx="963613" cy="695325"/>
          </a:xfrm>
        </p:grpSpPr>
        <p:sp>
          <p:nvSpPr>
            <p:cNvPr id="33" name="Freeform 6"/>
            <p:cNvSpPr>
              <a:spLocks noEditPoints="1"/>
            </p:cNvSpPr>
            <p:nvPr userDrawn="1"/>
          </p:nvSpPr>
          <p:spPr bwMode="gray">
            <a:xfrm>
              <a:off x="286643" y="215900"/>
              <a:ext cx="700088" cy="271463"/>
            </a:xfrm>
            <a:custGeom>
              <a:avLst/>
              <a:gdLst/>
              <a:ahLst/>
              <a:cxnLst>
                <a:cxn ang="0">
                  <a:pos x="6130" y="2584"/>
                </a:cxn>
                <a:cxn ang="0">
                  <a:pos x="6106" y="2594"/>
                </a:cxn>
                <a:cxn ang="0">
                  <a:pos x="5549" y="2661"/>
                </a:cxn>
                <a:cxn ang="0">
                  <a:pos x="5025" y="2423"/>
                </a:cxn>
                <a:cxn ang="0">
                  <a:pos x="4926" y="2101"/>
                </a:cxn>
                <a:cxn ang="0">
                  <a:pos x="4756" y="2101"/>
                </a:cxn>
                <a:cxn ang="0">
                  <a:pos x="4625" y="2625"/>
                </a:cxn>
                <a:cxn ang="0">
                  <a:pos x="4182" y="2625"/>
                </a:cxn>
                <a:cxn ang="0">
                  <a:pos x="4338" y="2101"/>
                </a:cxn>
                <a:cxn ang="0">
                  <a:pos x="4197" y="2101"/>
                </a:cxn>
                <a:cxn ang="0">
                  <a:pos x="3859" y="2625"/>
                </a:cxn>
                <a:cxn ang="0">
                  <a:pos x="3503" y="2625"/>
                </a:cxn>
                <a:cxn ang="0">
                  <a:pos x="3471" y="2101"/>
                </a:cxn>
                <a:cxn ang="0">
                  <a:pos x="3314" y="2101"/>
                </a:cxn>
                <a:cxn ang="0">
                  <a:pos x="3159" y="2625"/>
                </a:cxn>
                <a:cxn ang="0">
                  <a:pos x="2780" y="2625"/>
                </a:cxn>
                <a:cxn ang="0">
                  <a:pos x="2940" y="2101"/>
                </a:cxn>
                <a:cxn ang="0">
                  <a:pos x="2047" y="2101"/>
                </a:cxn>
                <a:cxn ang="0">
                  <a:pos x="2047" y="2093"/>
                </a:cxn>
                <a:cxn ang="0">
                  <a:pos x="1888" y="2626"/>
                </a:cxn>
                <a:cxn ang="0">
                  <a:pos x="1484" y="2626"/>
                </a:cxn>
                <a:cxn ang="0">
                  <a:pos x="1642" y="2101"/>
                </a:cxn>
                <a:cxn ang="0">
                  <a:pos x="1148" y="2101"/>
                </a:cxn>
                <a:cxn ang="0">
                  <a:pos x="1394" y="2626"/>
                </a:cxn>
                <a:cxn ang="0">
                  <a:pos x="927" y="2626"/>
                </a:cxn>
                <a:cxn ang="0">
                  <a:pos x="715" y="2101"/>
                </a:cxn>
                <a:cxn ang="0">
                  <a:pos x="588" y="2101"/>
                </a:cxn>
                <a:cxn ang="0">
                  <a:pos x="442" y="2583"/>
                </a:cxn>
                <a:cxn ang="0">
                  <a:pos x="434" y="2626"/>
                </a:cxn>
                <a:cxn ang="0">
                  <a:pos x="0" y="2626"/>
                </a:cxn>
                <a:cxn ang="0">
                  <a:pos x="397" y="1303"/>
                </a:cxn>
                <a:cxn ang="0">
                  <a:pos x="397" y="0"/>
                </a:cxn>
                <a:cxn ang="0">
                  <a:pos x="1888" y="0"/>
                </a:cxn>
                <a:cxn ang="0">
                  <a:pos x="1888" y="1287"/>
                </a:cxn>
                <a:cxn ang="0">
                  <a:pos x="1944" y="1098"/>
                </a:cxn>
                <a:cxn ang="0">
                  <a:pos x="2047" y="1098"/>
                </a:cxn>
                <a:cxn ang="0">
                  <a:pos x="2047" y="0"/>
                </a:cxn>
                <a:cxn ang="0">
                  <a:pos x="3534" y="0"/>
                </a:cxn>
                <a:cxn ang="0">
                  <a:pos x="3534" y="1098"/>
                </a:cxn>
                <a:cxn ang="0">
                  <a:pos x="3694" y="1098"/>
                </a:cxn>
                <a:cxn ang="0">
                  <a:pos x="3694" y="0"/>
                </a:cxn>
                <a:cxn ang="0">
                  <a:pos x="5180" y="0"/>
                </a:cxn>
                <a:cxn ang="0">
                  <a:pos x="5180" y="1388"/>
                </a:cxn>
                <a:cxn ang="0">
                  <a:pos x="5340" y="1222"/>
                </a:cxn>
                <a:cxn ang="0">
                  <a:pos x="5340" y="0"/>
                </a:cxn>
                <a:cxn ang="0">
                  <a:pos x="6827" y="0"/>
                </a:cxn>
                <a:cxn ang="0">
                  <a:pos x="6827" y="2101"/>
                </a:cxn>
                <a:cxn ang="0">
                  <a:pos x="6266" y="2101"/>
                </a:cxn>
                <a:cxn ang="0">
                  <a:pos x="6130" y="2584"/>
                </a:cxn>
                <a:cxn ang="0">
                  <a:pos x="5342" y="2101"/>
                </a:cxn>
                <a:cxn ang="0">
                  <a:pos x="5386" y="2264"/>
                </a:cxn>
                <a:cxn ang="0">
                  <a:pos x="5610" y="2349"/>
                </a:cxn>
                <a:cxn ang="0">
                  <a:pos x="5788" y="2330"/>
                </a:cxn>
                <a:cxn ang="0">
                  <a:pos x="5861" y="2101"/>
                </a:cxn>
                <a:cxn ang="0">
                  <a:pos x="5342" y="2101"/>
                </a:cxn>
              </a:cxnLst>
              <a:rect l="0" t="0" r="r" b="b"/>
              <a:pathLst>
                <a:path w="6827" h="2661">
                  <a:moveTo>
                    <a:pt x="6130" y="2584"/>
                  </a:moveTo>
                  <a:cubicBezTo>
                    <a:pt x="6106" y="2594"/>
                    <a:pt x="6106" y="2594"/>
                    <a:pt x="6106" y="2594"/>
                  </a:cubicBezTo>
                  <a:cubicBezTo>
                    <a:pt x="6010" y="2632"/>
                    <a:pt x="5728" y="2661"/>
                    <a:pt x="5549" y="2661"/>
                  </a:cubicBezTo>
                  <a:cubicBezTo>
                    <a:pt x="5381" y="2661"/>
                    <a:pt x="5156" y="2599"/>
                    <a:pt x="5025" y="2423"/>
                  </a:cubicBezTo>
                  <a:cubicBezTo>
                    <a:pt x="4975" y="2355"/>
                    <a:pt x="4927" y="2250"/>
                    <a:pt x="4926" y="2101"/>
                  </a:cubicBezTo>
                  <a:cubicBezTo>
                    <a:pt x="4756" y="2101"/>
                    <a:pt x="4756" y="2101"/>
                    <a:pt x="4756" y="2101"/>
                  </a:cubicBezTo>
                  <a:cubicBezTo>
                    <a:pt x="4625" y="2625"/>
                    <a:pt x="4625" y="2625"/>
                    <a:pt x="4625" y="2625"/>
                  </a:cubicBezTo>
                  <a:cubicBezTo>
                    <a:pt x="4182" y="2625"/>
                    <a:pt x="4182" y="2625"/>
                    <a:pt x="4182" y="2625"/>
                  </a:cubicBezTo>
                  <a:cubicBezTo>
                    <a:pt x="4338" y="2101"/>
                    <a:pt x="4338" y="2101"/>
                    <a:pt x="4338" y="2101"/>
                  </a:cubicBezTo>
                  <a:cubicBezTo>
                    <a:pt x="4197" y="2101"/>
                    <a:pt x="4197" y="2101"/>
                    <a:pt x="4197" y="2101"/>
                  </a:cubicBezTo>
                  <a:cubicBezTo>
                    <a:pt x="3859" y="2625"/>
                    <a:pt x="3859" y="2625"/>
                    <a:pt x="3859" y="2625"/>
                  </a:cubicBezTo>
                  <a:cubicBezTo>
                    <a:pt x="3503" y="2625"/>
                    <a:pt x="3503" y="2625"/>
                    <a:pt x="3503" y="2625"/>
                  </a:cubicBezTo>
                  <a:cubicBezTo>
                    <a:pt x="3471" y="2101"/>
                    <a:pt x="3471" y="2101"/>
                    <a:pt x="3471" y="2101"/>
                  </a:cubicBezTo>
                  <a:cubicBezTo>
                    <a:pt x="3314" y="2101"/>
                    <a:pt x="3314" y="2101"/>
                    <a:pt x="3314" y="2101"/>
                  </a:cubicBezTo>
                  <a:cubicBezTo>
                    <a:pt x="3159" y="2625"/>
                    <a:pt x="3159" y="2625"/>
                    <a:pt x="3159" y="2625"/>
                  </a:cubicBezTo>
                  <a:cubicBezTo>
                    <a:pt x="2780" y="2625"/>
                    <a:pt x="2780" y="2625"/>
                    <a:pt x="2780" y="2625"/>
                  </a:cubicBezTo>
                  <a:cubicBezTo>
                    <a:pt x="2940" y="2101"/>
                    <a:pt x="2940" y="2101"/>
                    <a:pt x="2940" y="2101"/>
                  </a:cubicBezTo>
                  <a:cubicBezTo>
                    <a:pt x="2047" y="2101"/>
                    <a:pt x="2047" y="2101"/>
                    <a:pt x="2047" y="2101"/>
                  </a:cubicBezTo>
                  <a:cubicBezTo>
                    <a:pt x="2047" y="2093"/>
                    <a:pt x="2047" y="2093"/>
                    <a:pt x="2047" y="2093"/>
                  </a:cubicBezTo>
                  <a:cubicBezTo>
                    <a:pt x="1888" y="2626"/>
                    <a:pt x="1888" y="2626"/>
                    <a:pt x="1888" y="2626"/>
                  </a:cubicBezTo>
                  <a:cubicBezTo>
                    <a:pt x="1484" y="2626"/>
                    <a:pt x="1484" y="2626"/>
                    <a:pt x="1484" y="2626"/>
                  </a:cubicBezTo>
                  <a:cubicBezTo>
                    <a:pt x="1642" y="2101"/>
                    <a:pt x="1642" y="2101"/>
                    <a:pt x="1642" y="2101"/>
                  </a:cubicBezTo>
                  <a:cubicBezTo>
                    <a:pt x="1148" y="2101"/>
                    <a:pt x="1148" y="2101"/>
                    <a:pt x="1148" y="2101"/>
                  </a:cubicBezTo>
                  <a:cubicBezTo>
                    <a:pt x="1394" y="2626"/>
                    <a:pt x="1394" y="2626"/>
                    <a:pt x="1394" y="2626"/>
                  </a:cubicBezTo>
                  <a:cubicBezTo>
                    <a:pt x="927" y="2626"/>
                    <a:pt x="927" y="2626"/>
                    <a:pt x="927" y="2626"/>
                  </a:cubicBezTo>
                  <a:cubicBezTo>
                    <a:pt x="715" y="2101"/>
                    <a:pt x="715" y="2101"/>
                    <a:pt x="715" y="2101"/>
                  </a:cubicBezTo>
                  <a:cubicBezTo>
                    <a:pt x="588" y="2101"/>
                    <a:pt x="588" y="2101"/>
                    <a:pt x="588" y="2101"/>
                  </a:cubicBezTo>
                  <a:cubicBezTo>
                    <a:pt x="509" y="2359"/>
                    <a:pt x="447" y="2567"/>
                    <a:pt x="442" y="2583"/>
                  </a:cubicBezTo>
                  <a:cubicBezTo>
                    <a:pt x="434" y="2626"/>
                    <a:pt x="434" y="2626"/>
                    <a:pt x="434" y="2626"/>
                  </a:cubicBezTo>
                  <a:cubicBezTo>
                    <a:pt x="0" y="2626"/>
                    <a:pt x="0" y="2626"/>
                    <a:pt x="0" y="2626"/>
                  </a:cubicBezTo>
                  <a:cubicBezTo>
                    <a:pt x="397" y="1303"/>
                    <a:pt x="397" y="1303"/>
                    <a:pt x="397" y="1303"/>
                  </a:cubicBezTo>
                  <a:cubicBezTo>
                    <a:pt x="397" y="0"/>
                    <a:pt x="397" y="0"/>
                    <a:pt x="397" y="0"/>
                  </a:cubicBezTo>
                  <a:cubicBezTo>
                    <a:pt x="1888" y="0"/>
                    <a:pt x="1888" y="0"/>
                    <a:pt x="1888" y="0"/>
                  </a:cubicBezTo>
                  <a:cubicBezTo>
                    <a:pt x="1888" y="1287"/>
                    <a:pt x="1888" y="1287"/>
                    <a:pt x="1888" y="1287"/>
                  </a:cubicBezTo>
                  <a:cubicBezTo>
                    <a:pt x="1944" y="1098"/>
                    <a:pt x="1944" y="1098"/>
                    <a:pt x="1944" y="1098"/>
                  </a:cubicBezTo>
                  <a:cubicBezTo>
                    <a:pt x="2047" y="1098"/>
                    <a:pt x="2047" y="1098"/>
                    <a:pt x="2047" y="1098"/>
                  </a:cubicBezTo>
                  <a:cubicBezTo>
                    <a:pt x="2047" y="0"/>
                    <a:pt x="2047" y="0"/>
                    <a:pt x="2047" y="0"/>
                  </a:cubicBezTo>
                  <a:cubicBezTo>
                    <a:pt x="3534" y="0"/>
                    <a:pt x="3534" y="0"/>
                    <a:pt x="3534" y="0"/>
                  </a:cubicBezTo>
                  <a:cubicBezTo>
                    <a:pt x="3534" y="1098"/>
                    <a:pt x="3534" y="1098"/>
                    <a:pt x="3534" y="1098"/>
                  </a:cubicBezTo>
                  <a:cubicBezTo>
                    <a:pt x="3694" y="1098"/>
                    <a:pt x="3694" y="1098"/>
                    <a:pt x="3694" y="1098"/>
                  </a:cubicBezTo>
                  <a:cubicBezTo>
                    <a:pt x="3694" y="0"/>
                    <a:pt x="3694" y="0"/>
                    <a:pt x="3694" y="0"/>
                  </a:cubicBezTo>
                  <a:cubicBezTo>
                    <a:pt x="5180" y="0"/>
                    <a:pt x="5180" y="0"/>
                    <a:pt x="5180" y="0"/>
                  </a:cubicBezTo>
                  <a:cubicBezTo>
                    <a:pt x="5180" y="1388"/>
                    <a:pt x="5180" y="1388"/>
                    <a:pt x="5180" y="1388"/>
                  </a:cubicBezTo>
                  <a:cubicBezTo>
                    <a:pt x="5231" y="1319"/>
                    <a:pt x="5285" y="1264"/>
                    <a:pt x="5340" y="1222"/>
                  </a:cubicBezTo>
                  <a:cubicBezTo>
                    <a:pt x="5340" y="0"/>
                    <a:pt x="5340" y="0"/>
                    <a:pt x="5340" y="0"/>
                  </a:cubicBezTo>
                  <a:cubicBezTo>
                    <a:pt x="6827" y="0"/>
                    <a:pt x="6827" y="0"/>
                    <a:pt x="6827" y="0"/>
                  </a:cubicBezTo>
                  <a:cubicBezTo>
                    <a:pt x="6827" y="2101"/>
                    <a:pt x="6827" y="2101"/>
                    <a:pt x="6827" y="2101"/>
                  </a:cubicBezTo>
                  <a:cubicBezTo>
                    <a:pt x="6266" y="2101"/>
                    <a:pt x="6266" y="2101"/>
                    <a:pt x="6266" y="2101"/>
                  </a:cubicBezTo>
                  <a:lnTo>
                    <a:pt x="6130" y="2584"/>
                  </a:lnTo>
                  <a:close/>
                  <a:moveTo>
                    <a:pt x="5342" y="2101"/>
                  </a:moveTo>
                  <a:cubicBezTo>
                    <a:pt x="5344" y="2169"/>
                    <a:pt x="5356" y="2226"/>
                    <a:pt x="5386" y="2264"/>
                  </a:cubicBezTo>
                  <a:cubicBezTo>
                    <a:pt x="5429" y="2321"/>
                    <a:pt x="5503" y="2349"/>
                    <a:pt x="5610" y="2349"/>
                  </a:cubicBezTo>
                  <a:cubicBezTo>
                    <a:pt x="5728" y="2349"/>
                    <a:pt x="5773" y="2336"/>
                    <a:pt x="5788" y="2330"/>
                  </a:cubicBezTo>
                  <a:cubicBezTo>
                    <a:pt x="5861" y="2101"/>
                    <a:pt x="5861" y="2101"/>
                    <a:pt x="5861" y="2101"/>
                  </a:cubicBezTo>
                  <a:lnTo>
                    <a:pt x="5342" y="2101"/>
                  </a:lnTo>
                  <a:close/>
                </a:path>
              </a:pathLst>
            </a:custGeom>
            <a:solidFill>
              <a:srgbClr val="0033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5" name="Freeform 7"/>
            <p:cNvSpPr>
              <a:spLocks noEditPoints="1"/>
            </p:cNvSpPr>
            <p:nvPr userDrawn="1"/>
          </p:nvSpPr>
          <p:spPr bwMode="gray">
            <a:xfrm>
              <a:off x="294581" y="330200"/>
              <a:ext cx="650875" cy="152400"/>
            </a:xfrm>
            <a:custGeom>
              <a:avLst/>
              <a:gdLst/>
              <a:ahLst/>
              <a:cxnLst>
                <a:cxn ang="0">
                  <a:pos x="2581" y="459"/>
                </a:cxn>
                <a:cxn ang="0">
                  <a:pos x="2254" y="682"/>
                </a:cxn>
                <a:cxn ang="0">
                  <a:pos x="2000" y="681"/>
                </a:cxn>
                <a:cxn ang="0">
                  <a:pos x="2130" y="234"/>
                </a:cxn>
                <a:cxn ang="0">
                  <a:pos x="2581" y="459"/>
                </a:cxn>
                <a:cxn ang="0">
                  <a:pos x="749" y="30"/>
                </a:cxn>
                <a:cxn ang="0">
                  <a:pos x="427" y="30"/>
                </a:cxn>
                <a:cxn ang="0">
                  <a:pos x="0" y="1452"/>
                </a:cxn>
                <a:cxn ang="0">
                  <a:pos x="319" y="1452"/>
                </a:cxn>
                <a:cxn ang="0">
                  <a:pos x="749" y="30"/>
                </a:cxn>
                <a:cxn ang="0">
                  <a:pos x="1585" y="30"/>
                </a:cxn>
                <a:cxn ang="0">
                  <a:pos x="1194" y="30"/>
                </a:cxn>
                <a:cxn ang="0">
                  <a:pos x="571" y="658"/>
                </a:cxn>
                <a:cxn ang="0">
                  <a:pos x="571" y="657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892" y="1452"/>
                </a:cxn>
                <a:cxn ang="0">
                  <a:pos x="1239" y="1452"/>
                </a:cxn>
                <a:cxn ang="0">
                  <a:pos x="881" y="688"/>
                </a:cxn>
                <a:cxn ang="0">
                  <a:pos x="1585" y="30"/>
                </a:cxn>
                <a:cxn ang="0">
                  <a:pos x="2875" y="459"/>
                </a:cxn>
                <a:cxn ang="0">
                  <a:pos x="2275" y="30"/>
                </a:cxn>
                <a:cxn ang="0">
                  <a:pos x="1913" y="30"/>
                </a:cxn>
                <a:cxn ang="0">
                  <a:pos x="1484" y="1452"/>
                </a:cxn>
                <a:cxn ang="0">
                  <a:pos x="1777" y="1452"/>
                </a:cxn>
                <a:cxn ang="0">
                  <a:pos x="1945" y="890"/>
                </a:cxn>
                <a:cxn ang="0">
                  <a:pos x="2179" y="890"/>
                </a:cxn>
                <a:cxn ang="0">
                  <a:pos x="2875" y="459"/>
                </a:cxn>
                <a:cxn ang="0">
                  <a:pos x="4866" y="30"/>
                </a:cxn>
                <a:cxn ang="0">
                  <a:pos x="4400" y="30"/>
                </a:cxn>
                <a:cxn ang="0">
                  <a:pos x="3694" y="1259"/>
                </a:cxn>
                <a:cxn ang="0">
                  <a:pos x="3678" y="30"/>
                </a:cxn>
                <a:cxn ang="0">
                  <a:pos x="3216" y="30"/>
                </a:cxn>
                <a:cxn ang="0">
                  <a:pos x="2781" y="1451"/>
                </a:cxn>
                <a:cxn ang="0">
                  <a:pos x="3048" y="1451"/>
                </a:cxn>
                <a:cxn ang="0">
                  <a:pos x="3408" y="234"/>
                </a:cxn>
                <a:cxn ang="0">
                  <a:pos x="3482" y="1451"/>
                </a:cxn>
                <a:cxn ang="0">
                  <a:pos x="3758" y="1451"/>
                </a:cxn>
                <a:cxn ang="0">
                  <a:pos x="4544" y="234"/>
                </a:cxn>
                <a:cxn ang="0">
                  <a:pos x="4183" y="1451"/>
                </a:cxn>
                <a:cxn ang="0">
                  <a:pos x="4512" y="1451"/>
                </a:cxn>
                <a:cxn ang="0">
                  <a:pos x="4866" y="30"/>
                </a:cxn>
                <a:cxn ang="0">
                  <a:pos x="5792" y="0"/>
                </a:cxn>
                <a:cxn ang="0">
                  <a:pos x="4947" y="735"/>
                </a:cxn>
                <a:cxn ang="0">
                  <a:pos x="5478" y="1487"/>
                </a:cxn>
                <a:cxn ang="0">
                  <a:pos x="6015" y="1424"/>
                </a:cxn>
                <a:cxn ang="0">
                  <a:pos x="6217" y="706"/>
                </a:cxn>
                <a:cxn ang="0">
                  <a:pos x="5614" y="706"/>
                </a:cxn>
                <a:cxn ang="0">
                  <a:pos x="5547" y="920"/>
                </a:cxn>
                <a:cxn ang="0">
                  <a:pos x="5865" y="920"/>
                </a:cxn>
                <a:cxn ang="0">
                  <a:pos x="5766" y="1232"/>
                </a:cxn>
                <a:cxn ang="0">
                  <a:pos x="5540" y="1282"/>
                </a:cxn>
                <a:cxn ang="0">
                  <a:pos x="5254" y="727"/>
                </a:cxn>
                <a:cxn ang="0">
                  <a:pos x="5764" y="205"/>
                </a:cxn>
                <a:cxn ang="0">
                  <a:pos x="6001" y="451"/>
                </a:cxn>
                <a:cxn ang="0">
                  <a:pos x="5991" y="487"/>
                </a:cxn>
                <a:cxn ang="0">
                  <a:pos x="6284" y="487"/>
                </a:cxn>
                <a:cxn ang="0">
                  <a:pos x="5792" y="0"/>
                </a:cxn>
              </a:cxnLst>
              <a:rect l="0" t="0" r="r" b="b"/>
              <a:pathLst>
                <a:path w="6358" h="1487">
                  <a:moveTo>
                    <a:pt x="2581" y="459"/>
                  </a:moveTo>
                  <a:cubicBezTo>
                    <a:pt x="2533" y="604"/>
                    <a:pt x="2468" y="678"/>
                    <a:pt x="2254" y="682"/>
                  </a:cubicBezTo>
                  <a:cubicBezTo>
                    <a:pt x="2183" y="683"/>
                    <a:pt x="2106" y="681"/>
                    <a:pt x="2000" y="681"/>
                  </a:cubicBezTo>
                  <a:cubicBezTo>
                    <a:pt x="2130" y="234"/>
                    <a:pt x="2130" y="234"/>
                    <a:pt x="2130" y="234"/>
                  </a:cubicBezTo>
                  <a:cubicBezTo>
                    <a:pt x="2451" y="234"/>
                    <a:pt x="2665" y="208"/>
                    <a:pt x="2581" y="459"/>
                  </a:cubicBezTo>
                  <a:moveTo>
                    <a:pt x="749" y="30"/>
                  </a:moveTo>
                  <a:cubicBezTo>
                    <a:pt x="427" y="30"/>
                    <a:pt x="427" y="30"/>
                    <a:pt x="427" y="30"/>
                  </a:cubicBezTo>
                  <a:cubicBezTo>
                    <a:pt x="0" y="1452"/>
                    <a:pt x="0" y="1452"/>
                    <a:pt x="0" y="1452"/>
                  </a:cubicBezTo>
                  <a:cubicBezTo>
                    <a:pt x="319" y="1452"/>
                    <a:pt x="319" y="1452"/>
                    <a:pt x="319" y="1452"/>
                  </a:cubicBezTo>
                  <a:cubicBezTo>
                    <a:pt x="325" y="1422"/>
                    <a:pt x="749" y="30"/>
                    <a:pt x="749" y="30"/>
                  </a:cubicBezTo>
                  <a:moveTo>
                    <a:pt x="1585" y="30"/>
                  </a:moveTo>
                  <a:cubicBezTo>
                    <a:pt x="1194" y="30"/>
                    <a:pt x="1194" y="30"/>
                    <a:pt x="1194" y="30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7"/>
                    <a:pt x="571" y="657"/>
                    <a:pt x="571" y="657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892" y="1452"/>
                    <a:pt x="892" y="1452"/>
                    <a:pt x="892" y="1452"/>
                  </a:cubicBezTo>
                  <a:cubicBezTo>
                    <a:pt x="1239" y="1452"/>
                    <a:pt x="1239" y="1452"/>
                    <a:pt x="1239" y="1452"/>
                  </a:cubicBezTo>
                  <a:cubicBezTo>
                    <a:pt x="881" y="688"/>
                    <a:pt x="881" y="688"/>
                    <a:pt x="881" y="688"/>
                  </a:cubicBezTo>
                  <a:lnTo>
                    <a:pt x="1585" y="30"/>
                  </a:lnTo>
                  <a:close/>
                  <a:moveTo>
                    <a:pt x="2875" y="459"/>
                  </a:moveTo>
                  <a:cubicBezTo>
                    <a:pt x="2956" y="21"/>
                    <a:pt x="2603" y="26"/>
                    <a:pt x="2275" y="30"/>
                  </a:cubicBezTo>
                  <a:cubicBezTo>
                    <a:pt x="1913" y="30"/>
                    <a:pt x="1913" y="30"/>
                    <a:pt x="1913" y="30"/>
                  </a:cubicBezTo>
                  <a:cubicBezTo>
                    <a:pt x="1484" y="1452"/>
                    <a:pt x="1484" y="1452"/>
                    <a:pt x="1484" y="1452"/>
                  </a:cubicBezTo>
                  <a:cubicBezTo>
                    <a:pt x="1777" y="1452"/>
                    <a:pt x="1777" y="1452"/>
                    <a:pt x="1777" y="1452"/>
                  </a:cubicBezTo>
                  <a:cubicBezTo>
                    <a:pt x="1945" y="890"/>
                    <a:pt x="1945" y="890"/>
                    <a:pt x="1945" y="890"/>
                  </a:cubicBezTo>
                  <a:cubicBezTo>
                    <a:pt x="2179" y="890"/>
                    <a:pt x="2179" y="890"/>
                    <a:pt x="2179" y="890"/>
                  </a:cubicBezTo>
                  <a:cubicBezTo>
                    <a:pt x="2633" y="890"/>
                    <a:pt x="2833" y="689"/>
                    <a:pt x="2875" y="459"/>
                  </a:cubicBezTo>
                  <a:moveTo>
                    <a:pt x="4866" y="30"/>
                  </a:moveTo>
                  <a:cubicBezTo>
                    <a:pt x="4400" y="30"/>
                    <a:pt x="4400" y="30"/>
                    <a:pt x="4400" y="30"/>
                  </a:cubicBezTo>
                  <a:cubicBezTo>
                    <a:pt x="3832" y="817"/>
                    <a:pt x="3694" y="1259"/>
                    <a:pt x="3694" y="1259"/>
                  </a:cubicBezTo>
                  <a:cubicBezTo>
                    <a:pt x="3749" y="759"/>
                    <a:pt x="3678" y="30"/>
                    <a:pt x="3678" y="30"/>
                  </a:cubicBezTo>
                  <a:cubicBezTo>
                    <a:pt x="3216" y="30"/>
                    <a:pt x="3216" y="30"/>
                    <a:pt x="3216" y="30"/>
                  </a:cubicBezTo>
                  <a:cubicBezTo>
                    <a:pt x="2781" y="1451"/>
                    <a:pt x="2781" y="1451"/>
                    <a:pt x="2781" y="1451"/>
                  </a:cubicBezTo>
                  <a:cubicBezTo>
                    <a:pt x="3048" y="1451"/>
                    <a:pt x="3048" y="1451"/>
                    <a:pt x="3048" y="1451"/>
                  </a:cubicBezTo>
                  <a:cubicBezTo>
                    <a:pt x="3408" y="234"/>
                    <a:pt x="3408" y="234"/>
                    <a:pt x="3408" y="234"/>
                  </a:cubicBezTo>
                  <a:cubicBezTo>
                    <a:pt x="3482" y="1451"/>
                    <a:pt x="3482" y="1451"/>
                    <a:pt x="3482" y="1451"/>
                  </a:cubicBezTo>
                  <a:cubicBezTo>
                    <a:pt x="3758" y="1451"/>
                    <a:pt x="3758" y="1451"/>
                    <a:pt x="3758" y="1451"/>
                  </a:cubicBezTo>
                  <a:cubicBezTo>
                    <a:pt x="4544" y="234"/>
                    <a:pt x="4544" y="234"/>
                    <a:pt x="4544" y="234"/>
                  </a:cubicBezTo>
                  <a:cubicBezTo>
                    <a:pt x="4183" y="1451"/>
                    <a:pt x="4183" y="1451"/>
                    <a:pt x="4183" y="1451"/>
                  </a:cubicBezTo>
                  <a:cubicBezTo>
                    <a:pt x="4512" y="1451"/>
                    <a:pt x="4512" y="1451"/>
                    <a:pt x="4512" y="1451"/>
                  </a:cubicBezTo>
                  <a:lnTo>
                    <a:pt x="4866" y="30"/>
                  </a:lnTo>
                  <a:close/>
                  <a:moveTo>
                    <a:pt x="5792" y="0"/>
                  </a:moveTo>
                  <a:cubicBezTo>
                    <a:pt x="5506" y="0"/>
                    <a:pt x="5151" y="64"/>
                    <a:pt x="4947" y="735"/>
                  </a:cubicBezTo>
                  <a:cubicBezTo>
                    <a:pt x="4777" y="1296"/>
                    <a:pt x="5191" y="1487"/>
                    <a:pt x="5478" y="1487"/>
                  </a:cubicBezTo>
                  <a:cubicBezTo>
                    <a:pt x="5667" y="1487"/>
                    <a:pt x="5935" y="1455"/>
                    <a:pt x="6015" y="1424"/>
                  </a:cubicBezTo>
                  <a:cubicBezTo>
                    <a:pt x="6217" y="706"/>
                    <a:pt x="6217" y="706"/>
                    <a:pt x="6217" y="706"/>
                  </a:cubicBezTo>
                  <a:cubicBezTo>
                    <a:pt x="5614" y="706"/>
                    <a:pt x="5614" y="706"/>
                    <a:pt x="5614" y="706"/>
                  </a:cubicBezTo>
                  <a:cubicBezTo>
                    <a:pt x="5547" y="920"/>
                    <a:pt x="5547" y="920"/>
                    <a:pt x="5547" y="920"/>
                  </a:cubicBezTo>
                  <a:cubicBezTo>
                    <a:pt x="5865" y="920"/>
                    <a:pt x="5865" y="920"/>
                    <a:pt x="5865" y="920"/>
                  </a:cubicBezTo>
                  <a:cubicBezTo>
                    <a:pt x="5766" y="1232"/>
                    <a:pt x="5766" y="1232"/>
                    <a:pt x="5766" y="1232"/>
                  </a:cubicBezTo>
                  <a:cubicBezTo>
                    <a:pt x="5766" y="1232"/>
                    <a:pt x="5779" y="1281"/>
                    <a:pt x="5540" y="1282"/>
                  </a:cubicBezTo>
                  <a:cubicBezTo>
                    <a:pt x="5238" y="1283"/>
                    <a:pt x="5155" y="1072"/>
                    <a:pt x="5254" y="727"/>
                  </a:cubicBezTo>
                  <a:cubicBezTo>
                    <a:pt x="5346" y="407"/>
                    <a:pt x="5493" y="192"/>
                    <a:pt x="5764" y="205"/>
                  </a:cubicBezTo>
                  <a:cubicBezTo>
                    <a:pt x="5947" y="214"/>
                    <a:pt x="6052" y="282"/>
                    <a:pt x="6001" y="451"/>
                  </a:cubicBezTo>
                  <a:cubicBezTo>
                    <a:pt x="5998" y="463"/>
                    <a:pt x="5996" y="477"/>
                    <a:pt x="5991" y="487"/>
                  </a:cubicBezTo>
                  <a:cubicBezTo>
                    <a:pt x="6284" y="487"/>
                    <a:pt x="6284" y="487"/>
                    <a:pt x="6284" y="487"/>
                  </a:cubicBezTo>
                  <a:cubicBezTo>
                    <a:pt x="6358" y="270"/>
                    <a:pt x="6210" y="0"/>
                    <a:pt x="5792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6" name="Freeform 8"/>
            <p:cNvSpPr>
              <a:spLocks noEditPoints="1"/>
            </p:cNvSpPr>
            <p:nvPr userDrawn="1"/>
          </p:nvSpPr>
          <p:spPr bwMode="gray">
            <a:xfrm>
              <a:off x="175518" y="0"/>
              <a:ext cx="963613" cy="695325"/>
            </a:xfrm>
            <a:custGeom>
              <a:avLst/>
              <a:gdLst/>
              <a:ahLst/>
              <a:cxnLst>
                <a:cxn ang="0">
                  <a:pos x="607" y="136"/>
                </a:cxn>
                <a:cxn ang="0">
                  <a:pos x="511" y="136"/>
                </a:cxn>
                <a:cxn ang="0">
                  <a:pos x="511" y="0"/>
                </a:cxn>
                <a:cxn ang="0">
                  <a:pos x="607" y="0"/>
                </a:cxn>
                <a:cxn ang="0">
                  <a:pos x="607" y="136"/>
                </a:cxn>
                <a:cxn ang="0">
                  <a:pos x="607" y="302"/>
                </a:cxn>
                <a:cxn ang="0">
                  <a:pos x="511" y="302"/>
                </a:cxn>
                <a:cxn ang="0">
                  <a:pos x="511" y="438"/>
                </a:cxn>
                <a:cxn ang="0">
                  <a:pos x="607" y="438"/>
                </a:cxn>
                <a:cxn ang="0">
                  <a:pos x="607" y="302"/>
                </a:cxn>
                <a:cxn ang="0">
                  <a:pos x="96" y="0"/>
                </a:cxn>
                <a:cxn ang="0">
                  <a:pos x="0" y="0"/>
                </a:cxn>
                <a:cxn ang="0">
                  <a:pos x="0" y="136"/>
                </a:cxn>
                <a:cxn ang="0">
                  <a:pos x="96" y="136"/>
                </a:cxn>
                <a:cxn ang="0">
                  <a:pos x="96" y="0"/>
                </a:cxn>
                <a:cxn ang="0">
                  <a:pos x="96" y="302"/>
                </a:cxn>
                <a:cxn ang="0">
                  <a:pos x="0" y="302"/>
                </a:cxn>
                <a:cxn ang="0">
                  <a:pos x="0" y="438"/>
                </a:cxn>
                <a:cxn ang="0">
                  <a:pos x="96" y="438"/>
                </a:cxn>
                <a:cxn ang="0">
                  <a:pos x="96" y="302"/>
                </a:cxn>
              </a:cxnLst>
              <a:rect l="0" t="0" r="r" b="b"/>
              <a:pathLst>
                <a:path w="607" h="438">
                  <a:moveTo>
                    <a:pt x="607" y="136"/>
                  </a:moveTo>
                  <a:lnTo>
                    <a:pt x="511" y="136"/>
                  </a:lnTo>
                  <a:lnTo>
                    <a:pt x="511" y="0"/>
                  </a:lnTo>
                  <a:lnTo>
                    <a:pt x="607" y="0"/>
                  </a:lnTo>
                  <a:lnTo>
                    <a:pt x="607" y="136"/>
                  </a:lnTo>
                  <a:close/>
                  <a:moveTo>
                    <a:pt x="607" y="302"/>
                  </a:moveTo>
                  <a:lnTo>
                    <a:pt x="511" y="302"/>
                  </a:lnTo>
                  <a:lnTo>
                    <a:pt x="511" y="438"/>
                  </a:lnTo>
                  <a:lnTo>
                    <a:pt x="607" y="438"/>
                  </a:lnTo>
                  <a:lnTo>
                    <a:pt x="607" y="302"/>
                  </a:lnTo>
                  <a:close/>
                  <a:moveTo>
                    <a:pt x="96" y="0"/>
                  </a:moveTo>
                  <a:lnTo>
                    <a:pt x="0" y="0"/>
                  </a:lnTo>
                  <a:lnTo>
                    <a:pt x="0" y="136"/>
                  </a:lnTo>
                  <a:lnTo>
                    <a:pt x="96" y="136"/>
                  </a:lnTo>
                  <a:lnTo>
                    <a:pt x="96" y="0"/>
                  </a:lnTo>
                  <a:close/>
                  <a:moveTo>
                    <a:pt x="96" y="302"/>
                  </a:moveTo>
                  <a:lnTo>
                    <a:pt x="0" y="302"/>
                  </a:lnTo>
                  <a:lnTo>
                    <a:pt x="0" y="438"/>
                  </a:lnTo>
                  <a:lnTo>
                    <a:pt x="96" y="438"/>
                  </a:lnTo>
                  <a:lnTo>
                    <a:pt x="96" y="30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0" cstate="screen"/>
          <a:stretch>
            <a:fillRect/>
          </a:stretch>
        </p:blipFill>
        <p:spPr>
          <a:xfrm>
            <a:off x="3105745" y="6232303"/>
            <a:ext cx="350863" cy="2592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1" cstate="screen"/>
          <a:stretch>
            <a:fillRect/>
          </a:stretch>
        </p:blipFill>
        <p:spPr>
          <a:xfrm>
            <a:off x="8008361" y="6134853"/>
            <a:ext cx="1006677" cy="386492"/>
          </a:xfrm>
          <a:prstGeom prst="rect">
            <a:avLst/>
          </a:prstGeom>
        </p:spPr>
      </p:pic>
      <p:sp>
        <p:nvSpPr>
          <p:cNvPr id="22" name="Text Box 8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gray">
          <a:xfrm>
            <a:off x="257502" y="6525344"/>
            <a:ext cx="8574284" cy="257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72000" rIns="0" bIns="0">
            <a:spAutoFit/>
          </a:bodyPr>
          <a:lstStyle/>
          <a:p>
            <a:pPr algn="l">
              <a:spcBef>
                <a:spcPct val="40000"/>
              </a:spcBef>
            </a:pPr>
            <a:r>
              <a:rPr lang="en-US" sz="600" smtClean="0">
                <a:solidFill>
                  <a:srgbClr val="00338D"/>
                </a:solidFill>
                <a:latin typeface="Arial"/>
              </a:rPr>
              <a:t>© 2014 KPMG Česká republika, s.r.o., a Czech limited liability company and a member firm of the KPMG network of independent member firms affiliated with KPMG International Cooperative (“KPMG International“), a Swiss entity. All rights reserved. Printed in the Czech Republic.</a:t>
            </a:r>
            <a:endParaRPr lang="en-GB" sz="600" dirty="0">
              <a:solidFill>
                <a:srgbClr val="00338D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5" r:id="rId2"/>
    <p:sldLayoutId id="2147483776" r:id="rId3"/>
    <p:sldLayoutId id="2147483791" r:id="rId4"/>
    <p:sldLayoutId id="2147483792" r:id="rId5"/>
    <p:sldLayoutId id="2147483793" r:id="rId6"/>
    <p:sldLayoutId id="2147483785" r:id="rId7"/>
    <p:sldLayoutId id="2147483794" r:id="rId8"/>
    <p:sldLayoutId id="2147483777" r:id="rId9"/>
    <p:sldLayoutId id="2147483778" r:id="rId10"/>
    <p:sldLayoutId id="2147483795" r:id="rId11"/>
    <p:sldLayoutId id="2147483796" r:id="rId12"/>
    <p:sldLayoutId id="2147483797" r:id="rId13"/>
    <p:sldLayoutId id="2147483798" r:id="rId14"/>
    <p:sldLayoutId id="2147483799" r:id="rId15"/>
    <p:sldLayoutId id="2147483784" r:id="rId16"/>
  </p:sldLayoutIdLst>
  <p:txStyles>
    <p:titleStyle>
      <a:lvl1pPr algn="l" defTabSz="914400" rtl="0" eaLnBrk="1" latinLnBrk="0" hangingPunct="1">
        <a:spcBef>
          <a:spcPct val="0"/>
        </a:spcBef>
        <a:buNone/>
        <a:defRPr lang="en-GB" sz="1800" b="1" kern="1200" noProof="0" dirty="0">
          <a:solidFill>
            <a:schemeClr val="bg1"/>
          </a:solidFill>
          <a:latin typeface="Arial"/>
          <a:ea typeface="+mj-ea"/>
          <a:cs typeface="+mj-cs"/>
        </a:defRPr>
      </a:lvl1pPr>
      <a:lvl2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2pPr>
      <a:lvl3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3pPr>
      <a:lvl4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4pPr>
      <a:lvl5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5pPr>
      <a:lvl6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6pPr>
      <a:lvl7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7pPr>
      <a:lvl8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8pPr>
      <a:lvl9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9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itchFamily="34" charset="0"/>
        <a:buNone/>
        <a:defRPr lang="en-US" sz="1100" b="1" kern="1200" noProof="0" dirty="0" smtClean="0">
          <a:solidFill>
            <a:srgbClr val="00338D"/>
          </a:solidFill>
          <a:latin typeface="Arial"/>
          <a:ea typeface="+mn-ea"/>
          <a:cs typeface="Arial" pitchFamily="34" charset="0"/>
        </a:defRPr>
      </a:lvl1pPr>
      <a:lvl2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itchFamily="34" charset="0"/>
        <a:buNone/>
        <a:defRPr lang="en-US" sz="1100" b="0" kern="120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2pPr>
      <a:lvl3pPr marL="177800" indent="-177800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US" sz="1100" b="0" kern="120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3pPr>
      <a:lvl4pPr marL="355600" indent="-177800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–"/>
        <a:defRPr lang="en-US" sz="1100" b="0" kern="120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4pPr>
      <a:lvl5pPr marL="534988" indent="-174625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GB" sz="1100" b="0" kern="1200" baseline="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5pPr>
      <a:lvl6pPr marL="720725" indent="-185738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–"/>
        <a:defRPr lang="en-GB" sz="1100" kern="120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6pPr>
      <a:lvl7pPr marL="895350" indent="-174625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GB" sz="1100" kern="1200" baseline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7pPr>
      <a:lvl8pPr marL="1081088" indent="-185738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–"/>
        <a:defRPr lang="en-GB" sz="1100" kern="1200" dirty="0" smtClean="0">
          <a:solidFill>
            <a:schemeClr val="tx1"/>
          </a:solidFill>
          <a:latin typeface="Arial"/>
          <a:ea typeface="+mn-ea"/>
          <a:cs typeface="+mn-cs"/>
        </a:defRPr>
      </a:lvl8pPr>
      <a:lvl9pPr marL="1255713" indent="-174625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GB" sz="1100" kern="120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5553" y="980728"/>
            <a:ext cx="2987039" cy="1584176"/>
          </a:xfrm>
        </p:spPr>
        <p:txBody>
          <a:bodyPr>
            <a:normAutofit/>
          </a:bodyPr>
          <a:lstStyle/>
          <a:p>
            <a:r>
              <a:rPr lang="hu-HU" sz="2200" dirty="0" smtClean="0"/>
              <a:t>Agroenvironmentální opatření - ZD Mořina</a:t>
            </a:r>
            <a:br>
              <a:rPr lang="hu-HU" sz="2200" dirty="0" smtClean="0"/>
            </a:br>
            <a:r>
              <a:rPr lang="en-GB" sz="2200" b="0" dirty="0" smtClean="0"/>
              <a:t>(</a:t>
            </a:r>
            <a:r>
              <a:rPr lang="hu-HU" sz="2200" b="0" dirty="0" smtClean="0"/>
              <a:t>214 – II.1.3)</a:t>
            </a:r>
            <a:endParaRPr lang="en-GB" sz="22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Indikátory</a:t>
            </a:r>
            <a:endParaRPr lang="en-GB" dirty="0"/>
          </a:p>
        </p:txBody>
      </p:sp>
      <p:graphicFrame>
        <p:nvGraphicFramePr>
          <p:cNvPr id="4" name="Group 165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64184079"/>
              </p:ext>
            </p:extLst>
          </p:nvPr>
        </p:nvGraphicFramePr>
        <p:xfrm>
          <a:off x="423458" y="1052736"/>
          <a:ext cx="8361741" cy="3761896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592990"/>
                <a:gridCol w="3528392"/>
                <a:gridCol w="1944216"/>
                <a:gridCol w="792088"/>
                <a:gridCol w="504055"/>
              </a:tblGrid>
              <a:tr h="256765">
                <a:tc gridSpan="4"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Dosažené cílové hodnoty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8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hu-H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6765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Druh indikátoru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Indikátor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Dosažený stav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Změna </a:t>
                      </a:r>
                      <a:b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</a:b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oproti 2008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0936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Výstupu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Celková plocha spadající pod </a:t>
                      </a:r>
                      <a:r>
                        <a:rPr lang="cs-CZ" sz="100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agroenvironmentální</a:t>
                      </a:r>
                      <a:r>
                        <a:rPr lang="cs-CZ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 podporu</a:t>
                      </a:r>
                      <a:endParaRPr lang="en-GB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1 600 ha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sym typeface="Symbol" pitchFamily="18" charset="2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cs-C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B21107"/>
                          </a:solidFill>
                          <a:effectLst/>
                          <a:latin typeface="Verdana" pitchFamily="34" charset="0"/>
                          <a:sym typeface="Wingdings"/>
                        </a:rPr>
                        <a:t> 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B21107"/>
                          </a:solidFill>
                          <a:effectLst/>
                          <a:latin typeface="Verdana" pitchFamily="34" charset="0"/>
                          <a:sym typeface="Wingdings"/>
                        </a:rPr>
                        <a:t>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B21107"/>
                        </a:solidFill>
                        <a:effectLst/>
                        <a:latin typeface="Verdana" pitchFamily="34" charset="0"/>
                        <a:sym typeface="Wingdings" pitchFamily="2" charset="2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658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Výstupu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Fyzická plocha spadající pod</a:t>
                      </a:r>
                      <a:r>
                        <a:rPr lang="cs-CZ" sz="10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jednotlivá </a:t>
                      </a:r>
                      <a:r>
                        <a:rPr lang="cs-CZ" sz="1000" baseline="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agroenvironmentální</a:t>
                      </a:r>
                      <a:r>
                        <a:rPr lang="cs-CZ" sz="10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opatření</a:t>
                      </a:r>
                      <a:endParaRPr lang="en-GB" sz="10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II.1.3.2 – 1000 ha</a:t>
                      </a:r>
                    </a:p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II.1.3.3.2 – 600 ha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sym typeface="Symbol" pitchFamily="18" charset="2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cs-C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B21107"/>
                          </a:solidFill>
                          <a:effectLst/>
                          <a:latin typeface="Verdana" pitchFamily="34" charset="0"/>
                          <a:sym typeface="Wingdings"/>
                        </a:rPr>
                        <a:t> 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B21107"/>
                          </a:solidFill>
                          <a:effectLst/>
                          <a:latin typeface="Verdana" pitchFamily="34" charset="0"/>
                          <a:sym typeface="Wingdings"/>
                        </a:rPr>
                        <a:t>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B21107"/>
                        </a:solidFill>
                        <a:effectLst/>
                        <a:latin typeface="Verdana" pitchFamily="34" charset="0"/>
                        <a:sym typeface="Wingdings" pitchFamily="2" charset="2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9642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Výsledku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Oblast s úspěšným hospodařením s půdou přispívající ke: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a)</a:t>
                      </a:r>
                      <a:r>
                        <a:rPr lang="hu-HU" sz="10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hu-HU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zlepšení biodiverzity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Pozitivní vliv - mírné zlepšení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sym typeface="Symbol" pitchFamily="18" charset="2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cs-C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8820B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 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8820B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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B21107"/>
                        </a:solidFill>
                        <a:effectLst/>
                        <a:latin typeface="Verdana" pitchFamily="34" charset="0"/>
                        <a:sym typeface="Wingdings" pitchFamily="2" charset="2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3178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Výsledku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b) zvýšení kvality vody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Pozitivní vliv – značné zlepšení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sym typeface="Symbol" pitchFamily="18" charset="2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cs-C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8820B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 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8820B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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B21107"/>
                        </a:solidFill>
                        <a:effectLst/>
                        <a:latin typeface="Verdana" pitchFamily="34" charset="0"/>
                        <a:sym typeface="Wingdings" pitchFamily="2" charset="2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2426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Výsledku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c) zvýšení kvality půdy</a:t>
                      </a:r>
                      <a:endParaRPr lang="en-GB" sz="10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Pozitivní vliv – značné zlepšení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sym typeface="Symbol" pitchFamily="18" charset="2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cs-C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8820B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 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8820B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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B21107"/>
                        </a:solidFill>
                        <a:effectLst/>
                        <a:latin typeface="Verdana" pitchFamily="34" charset="0"/>
                        <a:sym typeface="Wingdings" pitchFamily="2" charset="2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9666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Dopadu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Zmírnění poklesu biologické rozmanitosti</a:t>
                      </a:r>
                      <a:endParaRPr lang="en-GB" sz="10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Neutrální vliv – nemělo vliv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sym typeface="Symbol" pitchFamily="18" charset="2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B21107"/>
                        </a:solidFill>
                        <a:effectLst/>
                        <a:latin typeface="Verdana" pitchFamily="34" charset="0"/>
                        <a:sym typeface="Wingdings" pitchFamily="2" charset="2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9642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Dopadu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Zlepšení kvality vody</a:t>
                      </a:r>
                      <a:endParaRPr lang="en-GB" sz="10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Pozitivní vliv – značné zlepšení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sym typeface="Symbol" pitchFamily="18" charset="2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cs-C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8820B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 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8820B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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B21107"/>
                        </a:solidFill>
                        <a:effectLst/>
                        <a:latin typeface="Verdana" pitchFamily="34" charset="0"/>
                        <a:sym typeface="Wingdings" pitchFamily="2" charset="2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32272" y="5013176"/>
            <a:ext cx="8671714" cy="964508"/>
          </a:xfrm>
        </p:spPr>
        <p:txBody>
          <a:bodyPr>
            <a:normAutofit/>
          </a:bodyPr>
          <a:lstStyle/>
          <a:p>
            <a:r>
              <a:rPr lang="cs-CZ" dirty="0" smtClean="0"/>
              <a:t>Sběr dat indikátorů</a:t>
            </a:r>
            <a:endParaRPr lang="hu-HU" dirty="0" smtClean="0"/>
          </a:p>
          <a:p>
            <a:pPr lvl="2"/>
            <a:r>
              <a:rPr lang="cs-CZ" smtClean="0"/>
              <a:t>Ekonomické </a:t>
            </a:r>
            <a:r>
              <a:rPr lang="cs-CZ" dirty="0"/>
              <a:t>oddělení příjemce je ochotno na žádost poskytnou data týkající se </a:t>
            </a:r>
            <a:r>
              <a:rPr lang="cs-CZ" dirty="0" smtClean="0"/>
              <a:t>PRV</a:t>
            </a:r>
            <a:endParaRPr lang="cs-CZ" dirty="0"/>
          </a:p>
          <a:p>
            <a:pPr lvl="2"/>
            <a:r>
              <a:rPr lang="cs-CZ" dirty="0" smtClean="0"/>
              <a:t>Kvalitativní zhodnocení dopadů na základě informací získaných v rámci </a:t>
            </a:r>
            <a:r>
              <a:rPr lang="cs-CZ" dirty="0" err="1" smtClean="0"/>
              <a:t>polořízeného</a:t>
            </a:r>
            <a:r>
              <a:rPr lang="cs-CZ" dirty="0" smtClean="0"/>
              <a:t> rozhovoru s příjemcem</a:t>
            </a:r>
            <a:endParaRPr lang="en-GB" dirty="0"/>
          </a:p>
        </p:txBody>
      </p:sp>
      <p:sp>
        <p:nvSpPr>
          <p:cNvPr id="6" name="Down Arrow 5"/>
          <p:cNvSpPr/>
          <p:nvPr/>
        </p:nvSpPr>
        <p:spPr>
          <a:xfrm>
            <a:off x="7856944" y="1916832"/>
            <a:ext cx="144016" cy="216024"/>
          </a:xfrm>
          <a:prstGeom prst="downArrow">
            <a:avLst/>
          </a:prstGeom>
          <a:solidFill>
            <a:srgbClr val="0033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Down Arrow 6"/>
          <p:cNvSpPr/>
          <p:nvPr/>
        </p:nvSpPr>
        <p:spPr>
          <a:xfrm>
            <a:off x="7856944" y="2373807"/>
            <a:ext cx="144016" cy="216024"/>
          </a:xfrm>
          <a:prstGeom prst="downArrow">
            <a:avLst/>
          </a:prstGeom>
          <a:solidFill>
            <a:srgbClr val="0033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Down Arrow 7"/>
          <p:cNvSpPr/>
          <p:nvPr/>
        </p:nvSpPr>
        <p:spPr>
          <a:xfrm rot="13849774">
            <a:off x="7855560" y="2858814"/>
            <a:ext cx="144016" cy="216024"/>
          </a:xfrm>
          <a:prstGeom prst="downArrow">
            <a:avLst/>
          </a:prstGeom>
          <a:solidFill>
            <a:srgbClr val="0033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Down Arrow 8"/>
          <p:cNvSpPr/>
          <p:nvPr/>
        </p:nvSpPr>
        <p:spPr>
          <a:xfrm rot="10800000">
            <a:off x="7856944" y="3286869"/>
            <a:ext cx="144016" cy="216024"/>
          </a:xfrm>
          <a:prstGeom prst="downArrow">
            <a:avLst/>
          </a:prstGeom>
          <a:solidFill>
            <a:srgbClr val="0033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Down Arrow 9"/>
          <p:cNvSpPr/>
          <p:nvPr/>
        </p:nvSpPr>
        <p:spPr>
          <a:xfrm rot="10800000">
            <a:off x="7856945" y="3687964"/>
            <a:ext cx="144016" cy="216024"/>
          </a:xfrm>
          <a:prstGeom prst="downArrow">
            <a:avLst/>
          </a:prstGeom>
          <a:solidFill>
            <a:srgbClr val="0033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Down Arrow 10"/>
          <p:cNvSpPr/>
          <p:nvPr/>
        </p:nvSpPr>
        <p:spPr>
          <a:xfrm rot="16200000">
            <a:off x="7859484" y="4093695"/>
            <a:ext cx="144016" cy="216024"/>
          </a:xfrm>
          <a:prstGeom prst="downArrow">
            <a:avLst/>
          </a:prstGeom>
          <a:solidFill>
            <a:srgbClr val="0033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Down Arrow 11"/>
          <p:cNvSpPr/>
          <p:nvPr/>
        </p:nvSpPr>
        <p:spPr>
          <a:xfrm rot="10800000">
            <a:off x="7851865" y="4514664"/>
            <a:ext cx="144016" cy="216024"/>
          </a:xfrm>
          <a:prstGeom prst="downArrow">
            <a:avLst/>
          </a:prstGeom>
          <a:solidFill>
            <a:srgbClr val="0033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3" name="Minus 12"/>
          <p:cNvSpPr/>
          <p:nvPr/>
        </p:nvSpPr>
        <p:spPr>
          <a:xfrm>
            <a:off x="8395085" y="4114457"/>
            <a:ext cx="174091" cy="189711"/>
          </a:xfrm>
          <a:prstGeom prst="mathMinus">
            <a:avLst/>
          </a:prstGeom>
          <a:solidFill>
            <a:srgbClr val="EBB700"/>
          </a:solidFill>
          <a:ln>
            <a:solidFill>
              <a:srgbClr val="EBB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48492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Naplnění cílů</a:t>
            </a:r>
            <a:endParaRPr lang="en-GB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16248" y="904528"/>
            <a:ext cx="2737494" cy="431800"/>
          </a:xfrm>
          <a:prstGeom prst="rect">
            <a:avLst/>
          </a:prstGeom>
          <a:solidFill>
            <a:srgbClr val="7AB800"/>
          </a:solidFill>
          <a:ln w="6350" algn="ctr">
            <a:solidFill>
              <a:srgbClr val="7AB8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36000" tIns="36000" rIns="36000" bIns="36000" anchor="ctr"/>
          <a:lstStyle/>
          <a:p>
            <a:pPr algn="ctr"/>
            <a:r>
              <a:rPr lang="cs-CZ" sz="900" b="1" dirty="0" smtClean="0">
                <a:solidFill>
                  <a:schemeClr val="bg1"/>
                </a:solidFill>
              </a:rPr>
              <a:t>Cíle</a:t>
            </a:r>
            <a:endParaRPr lang="en-GB" sz="900" b="1" dirty="0">
              <a:solidFill>
                <a:schemeClr val="bg1"/>
              </a:solidFill>
            </a:endParaRPr>
          </a:p>
        </p:txBody>
      </p:sp>
      <p:sp>
        <p:nvSpPr>
          <p:cNvPr id="7" name="Rectangle 42"/>
          <p:cNvSpPr>
            <a:spLocks noChangeArrowheads="1"/>
          </p:cNvSpPr>
          <p:nvPr/>
        </p:nvSpPr>
        <p:spPr bwMode="auto">
          <a:xfrm>
            <a:off x="3240584" y="904528"/>
            <a:ext cx="2736899" cy="431800"/>
          </a:xfrm>
          <a:prstGeom prst="rect">
            <a:avLst/>
          </a:prstGeom>
          <a:solidFill>
            <a:srgbClr val="EBB700"/>
          </a:solidFill>
          <a:ln w="6350" algn="ctr">
            <a:solidFill>
              <a:srgbClr val="EBB7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36000" tIns="36000" rIns="36000" bIns="36000" anchor="ctr"/>
          <a:lstStyle/>
          <a:p>
            <a:pPr algn="ctr"/>
            <a:r>
              <a:rPr lang="cs-CZ" sz="900" b="1" dirty="0" smtClean="0">
                <a:solidFill>
                  <a:schemeClr val="bg1"/>
                </a:solidFill>
              </a:rPr>
              <a:t>Výsledky</a:t>
            </a:r>
            <a:endParaRPr lang="en-GB" sz="900" b="1" dirty="0">
              <a:solidFill>
                <a:schemeClr val="bg1"/>
              </a:solidFill>
            </a:endParaRPr>
          </a:p>
        </p:txBody>
      </p:sp>
      <p:sp>
        <p:nvSpPr>
          <p:cNvPr id="8" name="Rectangle 43"/>
          <p:cNvSpPr>
            <a:spLocks noChangeArrowheads="1"/>
          </p:cNvSpPr>
          <p:nvPr/>
        </p:nvSpPr>
        <p:spPr bwMode="auto">
          <a:xfrm>
            <a:off x="6264820" y="904528"/>
            <a:ext cx="2736404" cy="431800"/>
          </a:xfrm>
          <a:prstGeom prst="rect">
            <a:avLst/>
          </a:prstGeom>
          <a:solidFill>
            <a:srgbClr val="BE0027"/>
          </a:solidFill>
          <a:ln w="6350" algn="ctr">
            <a:solidFill>
              <a:srgbClr val="BE0027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36000" tIns="36000" rIns="36000" bIns="36000" anchor="ctr"/>
          <a:lstStyle/>
          <a:p>
            <a:pPr algn="ctr"/>
            <a:r>
              <a:rPr lang="cs-CZ" sz="900" b="1" smtClean="0">
                <a:solidFill>
                  <a:schemeClr val="bg1"/>
                </a:solidFill>
              </a:rPr>
              <a:t>Dopady</a:t>
            </a:r>
            <a:endParaRPr lang="en-GB" sz="900" b="1" dirty="0">
              <a:solidFill>
                <a:schemeClr val="bg1"/>
              </a:solidFill>
            </a:endParaRPr>
          </a:p>
        </p:txBody>
      </p:sp>
      <p:sp>
        <p:nvSpPr>
          <p:cNvPr id="9" name="Rectangle 44"/>
          <p:cNvSpPr>
            <a:spLocks noChangeArrowheads="1"/>
          </p:cNvSpPr>
          <p:nvPr/>
        </p:nvSpPr>
        <p:spPr bwMode="auto">
          <a:xfrm>
            <a:off x="215950" y="2272141"/>
            <a:ext cx="2737494" cy="576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r>
              <a:rPr lang="cs-CZ" sz="900" dirty="0" smtClean="0"/>
              <a:t>Zajištění </a:t>
            </a:r>
            <a:r>
              <a:rPr lang="cs-CZ" sz="900" dirty="0"/>
              <a:t>komplexního fungování </a:t>
            </a:r>
            <a:r>
              <a:rPr lang="cs-CZ" sz="900" dirty="0" smtClean="0"/>
              <a:t>družstva</a:t>
            </a:r>
            <a:endParaRPr lang="en-US" sz="900" dirty="0"/>
          </a:p>
        </p:txBody>
      </p:sp>
      <p:sp>
        <p:nvSpPr>
          <p:cNvPr id="11" name="Rectangle 55"/>
          <p:cNvSpPr>
            <a:spLocks noChangeArrowheads="1"/>
          </p:cNvSpPr>
          <p:nvPr/>
        </p:nvSpPr>
        <p:spPr bwMode="auto">
          <a:xfrm>
            <a:off x="6276139" y="3063239"/>
            <a:ext cx="2736404" cy="1368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10000"/>
              </a:lnSpc>
            </a:pPr>
            <a:r>
              <a:rPr lang="cs-CZ" sz="900" dirty="0"/>
              <a:t>Zachování příznivé </a:t>
            </a:r>
            <a:r>
              <a:rPr lang="cs-CZ" sz="900" dirty="0" err="1"/>
              <a:t>extenzifikace</a:t>
            </a:r>
            <a:r>
              <a:rPr lang="cs-CZ" sz="900" dirty="0"/>
              <a:t> na travních porostech využívaných pro zemědělskou produkci v rámci celého zemědělského podniku</a:t>
            </a:r>
          </a:p>
        </p:txBody>
      </p:sp>
      <p:sp>
        <p:nvSpPr>
          <p:cNvPr id="16" name="AutoShape 62"/>
          <p:cNvSpPr>
            <a:spLocks noChangeArrowheads="1"/>
          </p:cNvSpPr>
          <p:nvPr/>
        </p:nvSpPr>
        <p:spPr bwMode="auto">
          <a:xfrm>
            <a:off x="6048896" y="1690849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/>
            <a:endParaRPr lang="hu-HU" dirty="0"/>
          </a:p>
        </p:txBody>
      </p:sp>
      <p:sp>
        <p:nvSpPr>
          <p:cNvPr id="35" name="Rectangle 55"/>
          <p:cNvSpPr>
            <a:spLocks noChangeArrowheads="1"/>
          </p:cNvSpPr>
          <p:nvPr/>
        </p:nvSpPr>
        <p:spPr bwMode="auto">
          <a:xfrm>
            <a:off x="6276139" y="2269370"/>
            <a:ext cx="2736404" cy="576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10000"/>
              </a:lnSpc>
            </a:pPr>
            <a:r>
              <a:rPr lang="cs-CZ" sz="900" dirty="0" smtClean="0"/>
              <a:t>Udržitelné </a:t>
            </a:r>
            <a:r>
              <a:rPr lang="cs-CZ" sz="900" dirty="0"/>
              <a:t>využívání zemědělské </a:t>
            </a:r>
            <a:r>
              <a:rPr lang="cs-CZ" sz="900" dirty="0" smtClean="0"/>
              <a:t>půdy</a:t>
            </a:r>
            <a:endParaRPr lang="cs-CZ" sz="900" dirty="0"/>
          </a:p>
        </p:txBody>
      </p:sp>
      <p:sp>
        <p:nvSpPr>
          <p:cNvPr id="37" name="Rectangle 55"/>
          <p:cNvSpPr>
            <a:spLocks noChangeArrowheads="1"/>
          </p:cNvSpPr>
          <p:nvPr/>
        </p:nvSpPr>
        <p:spPr bwMode="auto">
          <a:xfrm>
            <a:off x="6276541" y="1480592"/>
            <a:ext cx="2736404" cy="576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10000"/>
              </a:lnSpc>
            </a:pPr>
            <a:r>
              <a:rPr lang="cs-CZ" sz="900" dirty="0"/>
              <a:t>Pokračující provoz družstva s životaschopnou úrovní příjmů</a:t>
            </a:r>
          </a:p>
        </p:txBody>
      </p:sp>
      <p:sp>
        <p:nvSpPr>
          <p:cNvPr id="39" name="AutoShape 75"/>
          <p:cNvSpPr>
            <a:spLocks noChangeArrowheads="1"/>
          </p:cNvSpPr>
          <p:nvPr/>
        </p:nvSpPr>
        <p:spPr bwMode="auto">
          <a:xfrm>
            <a:off x="6045446" y="4863350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/>
            <a:endParaRPr lang="hu-HU" dirty="0"/>
          </a:p>
        </p:txBody>
      </p:sp>
      <p:sp>
        <p:nvSpPr>
          <p:cNvPr id="43" name="Rectangle 65"/>
          <p:cNvSpPr>
            <a:spLocks noChangeArrowheads="1"/>
          </p:cNvSpPr>
          <p:nvPr/>
        </p:nvSpPr>
        <p:spPr bwMode="auto">
          <a:xfrm>
            <a:off x="216248" y="1480592"/>
            <a:ext cx="2736899" cy="576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r>
              <a:rPr lang="cs-CZ" sz="900" dirty="0" smtClean="0"/>
              <a:t>Implementace </a:t>
            </a:r>
            <a:r>
              <a:rPr lang="cs-CZ" sz="900" dirty="0"/>
              <a:t>postupů </a:t>
            </a:r>
            <a:r>
              <a:rPr lang="cs-CZ" sz="900" dirty="0" err="1"/>
              <a:t>agroenvironmentálníh</a:t>
            </a:r>
            <a:r>
              <a:rPr lang="cs-CZ" sz="900" dirty="0"/>
              <a:t> hospodaření s půdou (s finanční podporou na plochu, platbou na každý hektar</a:t>
            </a:r>
            <a:r>
              <a:rPr lang="cs-CZ" sz="900" dirty="0" smtClean="0"/>
              <a:t>)</a:t>
            </a:r>
            <a:endParaRPr lang="en-US" sz="900" dirty="0"/>
          </a:p>
        </p:txBody>
      </p:sp>
      <p:sp>
        <p:nvSpPr>
          <p:cNvPr id="62" name="AutoShape 62"/>
          <p:cNvSpPr>
            <a:spLocks noChangeArrowheads="1"/>
          </p:cNvSpPr>
          <p:nvPr/>
        </p:nvSpPr>
        <p:spPr bwMode="auto">
          <a:xfrm>
            <a:off x="6048895" y="2488642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/>
            <a:endParaRPr lang="hu-HU" dirty="0"/>
          </a:p>
        </p:txBody>
      </p:sp>
      <p:sp>
        <p:nvSpPr>
          <p:cNvPr id="64" name="AutoShape 62"/>
          <p:cNvSpPr>
            <a:spLocks noChangeArrowheads="1"/>
          </p:cNvSpPr>
          <p:nvPr/>
        </p:nvSpPr>
        <p:spPr bwMode="auto">
          <a:xfrm>
            <a:off x="6048920" y="3340249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/>
            <a:endParaRPr lang="hu-HU" dirty="0"/>
          </a:p>
        </p:txBody>
      </p:sp>
      <p:sp>
        <p:nvSpPr>
          <p:cNvPr id="66" name="AutoShape 62"/>
          <p:cNvSpPr>
            <a:spLocks noChangeArrowheads="1"/>
          </p:cNvSpPr>
          <p:nvPr/>
        </p:nvSpPr>
        <p:spPr bwMode="auto">
          <a:xfrm>
            <a:off x="6048895" y="4075385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/>
            <a:endParaRPr lang="hu-HU" dirty="0"/>
          </a:p>
        </p:txBody>
      </p:sp>
      <p:sp>
        <p:nvSpPr>
          <p:cNvPr id="67" name="Rectangle 6"/>
          <p:cNvSpPr>
            <a:spLocks noChangeArrowheads="1"/>
          </p:cNvSpPr>
          <p:nvPr/>
        </p:nvSpPr>
        <p:spPr bwMode="auto">
          <a:xfrm>
            <a:off x="215950" y="3063690"/>
            <a:ext cx="2737494" cy="576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r>
              <a:rPr lang="cs-CZ" sz="900" dirty="0"/>
              <a:t>Zvýšení živočišné výroby</a:t>
            </a:r>
          </a:p>
        </p:txBody>
      </p:sp>
      <p:sp>
        <p:nvSpPr>
          <p:cNvPr id="68" name="Rectangle 65"/>
          <p:cNvSpPr>
            <a:spLocks noChangeArrowheads="1"/>
          </p:cNvSpPr>
          <p:nvPr/>
        </p:nvSpPr>
        <p:spPr bwMode="auto">
          <a:xfrm>
            <a:off x="3252180" y="4646788"/>
            <a:ext cx="2736899" cy="576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10000"/>
              </a:lnSpc>
            </a:pPr>
            <a:r>
              <a:rPr lang="cs-CZ" sz="900" dirty="0"/>
              <a:t>Rozšíření plochy bez dusíkatých hnojiv – odpad z travních porostů může být zpracován do podoby organického hnojiva</a:t>
            </a:r>
          </a:p>
        </p:txBody>
      </p:sp>
      <p:sp>
        <p:nvSpPr>
          <p:cNvPr id="70" name="AutoShape 62"/>
          <p:cNvSpPr>
            <a:spLocks noChangeArrowheads="1"/>
          </p:cNvSpPr>
          <p:nvPr/>
        </p:nvSpPr>
        <p:spPr bwMode="auto">
          <a:xfrm>
            <a:off x="3024536" y="1690849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/>
            <a:endParaRPr lang="hu-HU" dirty="0"/>
          </a:p>
        </p:txBody>
      </p:sp>
      <p:sp>
        <p:nvSpPr>
          <p:cNvPr id="72" name="AutoShape 75"/>
          <p:cNvSpPr>
            <a:spLocks noChangeArrowheads="1"/>
          </p:cNvSpPr>
          <p:nvPr/>
        </p:nvSpPr>
        <p:spPr bwMode="auto">
          <a:xfrm>
            <a:off x="3014800" y="4857613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/>
            <a:endParaRPr lang="hu-HU" dirty="0"/>
          </a:p>
        </p:txBody>
      </p:sp>
      <p:sp>
        <p:nvSpPr>
          <p:cNvPr id="74" name="AutoShape 62"/>
          <p:cNvSpPr>
            <a:spLocks noChangeArrowheads="1"/>
          </p:cNvSpPr>
          <p:nvPr/>
        </p:nvSpPr>
        <p:spPr bwMode="auto">
          <a:xfrm>
            <a:off x="3019098" y="2488642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/>
            <a:endParaRPr lang="hu-HU" dirty="0"/>
          </a:p>
        </p:txBody>
      </p:sp>
      <p:sp>
        <p:nvSpPr>
          <p:cNvPr id="76" name="AutoShape 62"/>
          <p:cNvSpPr>
            <a:spLocks noChangeArrowheads="1"/>
          </p:cNvSpPr>
          <p:nvPr/>
        </p:nvSpPr>
        <p:spPr bwMode="auto">
          <a:xfrm>
            <a:off x="3019097" y="3340249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/>
            <a:endParaRPr lang="hu-HU" dirty="0"/>
          </a:p>
        </p:txBody>
      </p:sp>
      <p:sp>
        <p:nvSpPr>
          <p:cNvPr id="78" name="AutoShape 62"/>
          <p:cNvSpPr>
            <a:spLocks noChangeArrowheads="1"/>
          </p:cNvSpPr>
          <p:nvPr/>
        </p:nvSpPr>
        <p:spPr bwMode="auto">
          <a:xfrm>
            <a:off x="3019097" y="4075385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/>
            <a:endParaRPr lang="hu-HU" dirty="0"/>
          </a:p>
        </p:txBody>
      </p:sp>
      <p:sp>
        <p:nvSpPr>
          <p:cNvPr id="38" name="Rectangle 6"/>
          <p:cNvSpPr>
            <a:spLocks noChangeArrowheads="1"/>
          </p:cNvSpPr>
          <p:nvPr/>
        </p:nvSpPr>
        <p:spPr bwMode="auto">
          <a:xfrm>
            <a:off x="203860" y="4646788"/>
            <a:ext cx="2737494" cy="1368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r>
              <a:rPr lang="cs-CZ" sz="900" dirty="0" smtClean="0"/>
              <a:t>Ochrana </a:t>
            </a:r>
            <a:r>
              <a:rPr lang="cs-CZ" sz="900" dirty="0"/>
              <a:t>a zlepšení místního životního prostředí a </a:t>
            </a:r>
            <a:r>
              <a:rPr lang="cs-CZ" sz="900" dirty="0" smtClean="0"/>
              <a:t>krajiny</a:t>
            </a:r>
            <a:endParaRPr lang="cs-CZ" sz="900" dirty="0"/>
          </a:p>
        </p:txBody>
      </p:sp>
      <p:sp>
        <p:nvSpPr>
          <p:cNvPr id="40" name="Rectangle 65"/>
          <p:cNvSpPr>
            <a:spLocks noChangeArrowheads="1"/>
          </p:cNvSpPr>
          <p:nvPr/>
        </p:nvSpPr>
        <p:spPr bwMode="auto">
          <a:xfrm>
            <a:off x="6275644" y="4646788"/>
            <a:ext cx="2736899" cy="1366804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10000"/>
              </a:lnSpc>
            </a:pPr>
            <a:r>
              <a:rPr lang="cs-CZ" sz="900" dirty="0" smtClean="0"/>
              <a:t>Ochrana </a:t>
            </a:r>
            <a:r>
              <a:rPr lang="cs-CZ" sz="900" dirty="0"/>
              <a:t>a zlepšování životního prostředí a </a:t>
            </a:r>
            <a:r>
              <a:rPr lang="cs-CZ" sz="900" dirty="0" smtClean="0"/>
              <a:t>krajiny</a:t>
            </a:r>
            <a:endParaRPr lang="cs-CZ" sz="900" dirty="0"/>
          </a:p>
        </p:txBody>
      </p:sp>
      <p:sp>
        <p:nvSpPr>
          <p:cNvPr id="41" name="Rectangle 65"/>
          <p:cNvSpPr>
            <a:spLocks noChangeArrowheads="1"/>
          </p:cNvSpPr>
          <p:nvPr/>
        </p:nvSpPr>
        <p:spPr bwMode="auto">
          <a:xfrm>
            <a:off x="3252180" y="3855984"/>
            <a:ext cx="2736899" cy="576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10000"/>
              </a:lnSpc>
            </a:pPr>
            <a:r>
              <a:rPr lang="cs-CZ" sz="900" dirty="0" smtClean="0"/>
              <a:t>Obohacení </a:t>
            </a:r>
            <a:r>
              <a:rPr lang="cs-CZ" sz="900" dirty="0"/>
              <a:t>půdy prostřednictvím meziplodin absorbujících dusík (funguje jako organické hnojivo</a:t>
            </a:r>
            <a:r>
              <a:rPr lang="cs-CZ" sz="900" dirty="0" smtClean="0"/>
              <a:t>)</a:t>
            </a:r>
            <a:endParaRPr lang="cs-CZ" sz="900" dirty="0"/>
          </a:p>
        </p:txBody>
      </p:sp>
      <p:sp>
        <p:nvSpPr>
          <p:cNvPr id="44" name="Rectangle 65"/>
          <p:cNvSpPr>
            <a:spLocks noChangeArrowheads="1"/>
          </p:cNvSpPr>
          <p:nvPr/>
        </p:nvSpPr>
        <p:spPr bwMode="auto">
          <a:xfrm>
            <a:off x="3246342" y="2272141"/>
            <a:ext cx="2736899" cy="1367549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marL="0" lvl="1">
              <a:lnSpc>
                <a:spcPct val="110000"/>
              </a:lnSpc>
            </a:pPr>
            <a:r>
              <a:rPr lang="cs-CZ" sz="900" dirty="0" smtClean="0"/>
              <a:t>Plnění </a:t>
            </a:r>
            <a:r>
              <a:rPr lang="cs-CZ" sz="900" dirty="0"/>
              <a:t>strategie </a:t>
            </a:r>
            <a:r>
              <a:rPr lang="cs-CZ" sz="900" dirty="0" smtClean="0"/>
              <a:t>družstva</a:t>
            </a:r>
            <a:endParaRPr lang="cs-CZ" sz="900" dirty="0"/>
          </a:p>
        </p:txBody>
      </p:sp>
      <p:sp>
        <p:nvSpPr>
          <p:cNvPr id="45" name="Rectangle 6"/>
          <p:cNvSpPr>
            <a:spLocks noChangeArrowheads="1"/>
          </p:cNvSpPr>
          <p:nvPr/>
        </p:nvSpPr>
        <p:spPr bwMode="auto">
          <a:xfrm>
            <a:off x="203860" y="3855239"/>
            <a:ext cx="2737494" cy="576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r>
              <a:rPr lang="cs-CZ" sz="900" dirty="0"/>
              <a:t>Zlepšení kvality půdy</a:t>
            </a:r>
          </a:p>
        </p:txBody>
      </p:sp>
      <p:sp>
        <p:nvSpPr>
          <p:cNvPr id="46" name="Rectangle 65"/>
          <p:cNvSpPr>
            <a:spLocks noChangeArrowheads="1"/>
          </p:cNvSpPr>
          <p:nvPr/>
        </p:nvSpPr>
        <p:spPr bwMode="auto">
          <a:xfrm>
            <a:off x="3252181" y="1479483"/>
            <a:ext cx="2736899" cy="576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marL="0" lvl="1">
              <a:lnSpc>
                <a:spcPct val="110000"/>
              </a:lnSpc>
            </a:pPr>
            <a:r>
              <a:rPr lang="cs-CZ" sz="900" dirty="0" smtClean="0"/>
              <a:t>Předvídatelnost výnosů</a:t>
            </a:r>
            <a:endParaRPr lang="cs-CZ" sz="900" dirty="0"/>
          </a:p>
        </p:txBody>
      </p:sp>
      <p:sp>
        <p:nvSpPr>
          <p:cNvPr id="47" name="Rectangle 65"/>
          <p:cNvSpPr>
            <a:spLocks noChangeArrowheads="1"/>
          </p:cNvSpPr>
          <p:nvPr/>
        </p:nvSpPr>
        <p:spPr bwMode="auto">
          <a:xfrm>
            <a:off x="3252180" y="5437592"/>
            <a:ext cx="2736899" cy="576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10000"/>
              </a:lnSpc>
            </a:pPr>
            <a:r>
              <a:rPr lang="cs-CZ" sz="900" dirty="0"/>
              <a:t>Zlepšení ochrany přírody a celkové hygienické situace v rámci družstva</a:t>
            </a:r>
          </a:p>
        </p:txBody>
      </p:sp>
      <p:sp>
        <p:nvSpPr>
          <p:cNvPr id="49" name="AutoShape 75"/>
          <p:cNvSpPr>
            <a:spLocks noChangeArrowheads="1"/>
          </p:cNvSpPr>
          <p:nvPr/>
        </p:nvSpPr>
        <p:spPr bwMode="auto">
          <a:xfrm>
            <a:off x="3014800" y="5655406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/>
            <a:endParaRPr lang="hu-HU" dirty="0"/>
          </a:p>
        </p:txBody>
      </p:sp>
      <p:sp>
        <p:nvSpPr>
          <p:cNvPr id="52" name="AutoShape 75"/>
          <p:cNvSpPr>
            <a:spLocks noChangeArrowheads="1"/>
          </p:cNvSpPr>
          <p:nvPr/>
        </p:nvSpPr>
        <p:spPr bwMode="auto">
          <a:xfrm>
            <a:off x="6042816" y="5661143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/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89962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616848" y="980727"/>
            <a:ext cx="3384376" cy="4992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Zkušenosti</a:t>
            </a:r>
            <a:endParaRPr lang="en-GB" dirty="0"/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blackWhite">
          <a:xfrm>
            <a:off x="216248" y="1052737"/>
            <a:ext cx="1584325" cy="2448271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/>
          <a:lstStyle/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/>
              <a:t>P</a:t>
            </a:r>
            <a:r>
              <a:rPr lang="cs-CZ" sz="1000" b="1" dirty="0" smtClean="0"/>
              <a:t>ozitivní zkušenosti</a:t>
            </a: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dirty="0"/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blackWhite">
          <a:xfrm>
            <a:off x="216248" y="3861048"/>
            <a:ext cx="1584325" cy="2088232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/>
          <a:lstStyle/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Negativní zkušenosti</a:t>
            </a: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944440" y="1052735"/>
            <a:ext cx="3528540" cy="297459"/>
          </a:xfrm>
          <a:prstGeom prst="rect">
            <a:avLst/>
          </a:prstGeom>
          <a:solidFill>
            <a:srgbClr val="7AB800"/>
          </a:solidFill>
          <a:ln w="6350">
            <a:solidFill>
              <a:srgbClr val="7AB8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r>
              <a:rPr lang="en-GB" sz="2000" b="1" dirty="0" smtClean="0">
                <a:solidFill>
                  <a:schemeClr val="bg1"/>
                </a:solidFill>
              </a:rPr>
              <a:t>  +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 flipH="1">
            <a:off x="1944439" y="1052736"/>
            <a:ext cx="0" cy="2448271"/>
          </a:xfrm>
          <a:prstGeom prst="line">
            <a:avLst/>
          </a:prstGeom>
          <a:noFill/>
          <a:ln w="6350">
            <a:solidFill>
              <a:srgbClr val="7AB80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/>
          <a:lstStyle/>
          <a:p>
            <a:endParaRPr lang="hu-HU" dirty="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944440" y="3861048"/>
            <a:ext cx="3528540" cy="288032"/>
          </a:xfrm>
          <a:prstGeom prst="rect">
            <a:avLst/>
          </a:prstGeom>
          <a:solidFill>
            <a:srgbClr val="BE0027"/>
          </a:solidFill>
          <a:ln w="6350">
            <a:solidFill>
              <a:srgbClr val="BE0027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r>
              <a:rPr lang="en-GB" sz="2000" b="1" dirty="0" smtClean="0">
                <a:solidFill>
                  <a:schemeClr val="bg1"/>
                </a:solidFill>
              </a:rPr>
              <a:t> – 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9" name="Line 7"/>
          <p:cNvSpPr>
            <a:spLocks noChangeShapeType="1"/>
          </p:cNvSpPr>
          <p:nvPr/>
        </p:nvSpPr>
        <p:spPr bwMode="auto">
          <a:xfrm flipH="1">
            <a:off x="1942852" y="4149080"/>
            <a:ext cx="0" cy="1801093"/>
          </a:xfrm>
          <a:prstGeom prst="line">
            <a:avLst/>
          </a:prstGeom>
          <a:noFill/>
          <a:ln w="6350">
            <a:solidFill>
              <a:srgbClr val="BE0027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/>
          <a:lstStyle/>
          <a:p>
            <a:endParaRPr lang="hu-HU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088456" y="1412776"/>
            <a:ext cx="3384524" cy="2016224"/>
          </a:xfrm>
        </p:spPr>
        <p:txBody>
          <a:bodyPr>
            <a:noAutofit/>
          </a:bodyPr>
          <a:lstStyle/>
          <a:p>
            <a:pPr lvl="2">
              <a:lnSpc>
                <a:spcPct val="130000"/>
              </a:lnSpc>
            </a:pPr>
            <a:r>
              <a:rPr lang="cs-CZ" dirty="0" smtClean="0"/>
              <a:t>Impuls </a:t>
            </a:r>
            <a:r>
              <a:rPr lang="cs-CZ" dirty="0"/>
              <a:t>na řešení určitého </a:t>
            </a:r>
            <a:r>
              <a:rPr lang="cs-CZ" dirty="0" smtClean="0"/>
              <a:t>problému/potřeby</a:t>
            </a:r>
          </a:p>
          <a:p>
            <a:pPr lvl="2">
              <a:lnSpc>
                <a:spcPct val="130000"/>
              </a:lnSpc>
            </a:pPr>
            <a:r>
              <a:rPr lang="cs-CZ" dirty="0"/>
              <a:t>Možnost získat kompenzační finanční </a:t>
            </a:r>
            <a:r>
              <a:rPr lang="cs-CZ" dirty="0" smtClean="0"/>
              <a:t>prostředky</a:t>
            </a:r>
          </a:p>
          <a:p>
            <a:pPr lvl="2">
              <a:lnSpc>
                <a:spcPct val="130000"/>
              </a:lnSpc>
            </a:pPr>
            <a:r>
              <a:rPr lang="cs-CZ" dirty="0" smtClean="0"/>
              <a:t>Zlepšení hygienických podmínek v rámci družstva</a:t>
            </a:r>
          </a:p>
          <a:p>
            <a:pPr lvl="2">
              <a:lnSpc>
                <a:spcPct val="130000"/>
              </a:lnSpc>
            </a:pPr>
            <a:r>
              <a:rPr lang="cs-CZ" dirty="0"/>
              <a:t>Plošné platby podporují </a:t>
            </a:r>
            <a:r>
              <a:rPr lang="cs-CZ" dirty="0" smtClean="0"/>
              <a:t>komplexního fungování družstva a vedly k zachování živočišné výroby</a:t>
            </a:r>
          </a:p>
          <a:p>
            <a:pPr lvl="2">
              <a:lnSpc>
                <a:spcPct val="130000"/>
              </a:lnSpc>
            </a:pPr>
            <a:r>
              <a:rPr lang="cs-CZ" dirty="0" smtClean="0"/>
              <a:t>Plošné platby zapadají </a:t>
            </a:r>
            <a:r>
              <a:rPr lang="cs-CZ" dirty="0"/>
              <a:t>do </a:t>
            </a:r>
            <a:r>
              <a:rPr lang="cs-CZ" dirty="0" smtClean="0"/>
              <a:t>dlouhodobých plánů družstva</a:t>
            </a:r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gray">
          <a:xfrm>
            <a:off x="2088455" y="4211661"/>
            <a:ext cx="3384525" cy="165618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177800" lvl="2" indent="-177800">
              <a:lnSpc>
                <a:spcPct val="14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latin typeface="+mj-lt"/>
              </a:rPr>
              <a:t>Harmonogram </a:t>
            </a:r>
            <a:r>
              <a:rPr lang="cs-CZ" sz="1100" dirty="0">
                <a:latin typeface="+mj-lt"/>
              </a:rPr>
              <a:t>vyplácení </a:t>
            </a:r>
            <a:r>
              <a:rPr lang="cs-CZ" sz="1100" dirty="0" smtClean="0">
                <a:latin typeface="+mj-lt"/>
              </a:rPr>
              <a:t>plateb nekoresponduje </a:t>
            </a:r>
            <a:br>
              <a:rPr lang="cs-CZ" sz="1100" dirty="0" smtClean="0">
                <a:latin typeface="+mj-lt"/>
              </a:rPr>
            </a:br>
            <a:r>
              <a:rPr lang="cs-CZ" sz="1100" dirty="0" smtClean="0">
                <a:latin typeface="+mj-lt"/>
              </a:rPr>
              <a:t>s cash </a:t>
            </a:r>
            <a:r>
              <a:rPr lang="cs-CZ" sz="1100" dirty="0" err="1" smtClean="0">
                <a:latin typeface="+mj-lt"/>
              </a:rPr>
              <a:t>flow</a:t>
            </a:r>
            <a:r>
              <a:rPr lang="cs-CZ" sz="1100" dirty="0" smtClean="0">
                <a:latin typeface="+mj-lt"/>
              </a:rPr>
              <a:t> družstva</a:t>
            </a:r>
          </a:p>
          <a:p>
            <a:pPr marL="177800" lvl="2" indent="-177800">
              <a:lnSpc>
                <a:spcPct val="14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latin typeface="+mj-lt"/>
              </a:rPr>
              <a:t>Zvýšená administrativní zátěž - za účelem splnění podmínek bylo někdy potřeba zajistit určitá povolení</a:t>
            </a:r>
          </a:p>
          <a:p>
            <a:pPr marL="177800" lvl="2" indent="-177800">
              <a:lnSpc>
                <a:spcPct val="14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latin typeface="+mj-lt"/>
              </a:rPr>
              <a:t>Omezená možnost orat půdu - za </a:t>
            </a:r>
            <a:r>
              <a:rPr lang="cs-CZ" sz="1100" dirty="0">
                <a:latin typeface="+mj-lt"/>
              </a:rPr>
              <a:t>účelem splnění podmínek </a:t>
            </a:r>
            <a:r>
              <a:rPr lang="cs-CZ" sz="1100" dirty="0" smtClean="0">
                <a:latin typeface="+mj-lt"/>
              </a:rPr>
              <a:t>pro poskytnutí platby na travní porosty je nutné tyto plochy udržovat</a:t>
            </a:r>
            <a:endParaRPr lang="en-GB" sz="1100" dirty="0"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277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75943" y="3846241"/>
            <a:ext cx="3792745" cy="1584176"/>
          </a:xfrm>
        </p:spPr>
        <p:txBody>
          <a:bodyPr anchor="b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dirty="0"/>
              <a:t>© 2014 KPMG </a:t>
            </a:r>
            <a:r>
              <a:rPr lang="en-US" dirty="0" err="1"/>
              <a:t>Česká</a:t>
            </a:r>
            <a:r>
              <a:rPr lang="en-US" dirty="0"/>
              <a:t> </a:t>
            </a:r>
            <a:r>
              <a:rPr lang="en-US" dirty="0" err="1"/>
              <a:t>republika</a:t>
            </a:r>
            <a:r>
              <a:rPr lang="en-US" dirty="0"/>
              <a:t>, </a:t>
            </a:r>
            <a:r>
              <a:rPr lang="en-US" dirty="0" err="1"/>
              <a:t>s.r.o</a:t>
            </a:r>
            <a:r>
              <a:rPr lang="en-US" dirty="0"/>
              <a:t>., a Czech limited liability company and a member firm of the KPMG network of independent member firms affiliated with KPMG International Cooperative (“KPMG International“), a Swiss entity. All rights reserved. Printed in the Czech Republic.</a:t>
            </a:r>
            <a:endParaRPr lang="en-GB" dirty="0"/>
          </a:p>
          <a:p>
            <a:pPr>
              <a:lnSpc>
                <a:spcPct val="150000"/>
              </a:lnSpc>
            </a:pPr>
            <a:r>
              <a:rPr lang="en-GB" dirty="0"/>
              <a:t>The KPMG name, logo and ‘cutting through complexity’ are registered trademarks or trademarks of KPMG International Cooperative (KPMG International).</a:t>
            </a:r>
          </a:p>
        </p:txBody>
      </p:sp>
    </p:spTree>
    <p:extLst>
      <p:ext uri="{BB962C8B-B14F-4D97-AF65-F5344CB8AC3E}">
        <p14:creationId xmlns:p14="http://schemas.microsoft.com/office/powerpoint/2010/main" val="2969228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449" y="1000118"/>
            <a:ext cx="2255027" cy="1296000"/>
          </a:xfrm>
          <a:prstGeom prst="rect">
            <a:avLst/>
          </a:prstGeom>
        </p:spPr>
      </p:pic>
      <p:sp>
        <p:nvSpPr>
          <p:cNvPr id="27" name="Rectangle 377"/>
          <p:cNvSpPr>
            <a:spLocks noChangeArrowheads="1"/>
          </p:cNvSpPr>
          <p:nvPr/>
        </p:nvSpPr>
        <p:spPr bwMode="auto">
          <a:xfrm>
            <a:off x="7128347" y="4220744"/>
            <a:ext cx="1800225" cy="1804489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>
                <a:latin typeface="+mj-lt"/>
              </a:rPr>
              <a:t>Rozšíření plochy bez dusíkatých hnojiv – odpad z travních porostů může být zpracován do podoby organického hnojiva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>
                <a:latin typeface="+mj-lt"/>
              </a:rPr>
              <a:t>Zlepšení ochrany přírody a celkové hygienické situace v rámci družstva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>
                <a:latin typeface="+mj-lt"/>
              </a:rPr>
              <a:t>Obohacení půdy prostřednictvím meziplodin absorbujících dusík (funguje jako organické hnojivo)</a:t>
            </a:r>
          </a:p>
          <a:p>
            <a:pPr marL="85725" lvl="1" indent="-85725">
              <a:lnSpc>
                <a:spcPct val="110000"/>
              </a:lnSpc>
              <a:buFontTx/>
              <a:buChar char="•"/>
            </a:pPr>
            <a:r>
              <a:rPr lang="cs-CZ" sz="700" dirty="0" smtClean="0">
                <a:latin typeface="+mj-lt"/>
              </a:rPr>
              <a:t>Plnění strategie družstva </a:t>
            </a:r>
          </a:p>
          <a:p>
            <a:pPr marL="85725" lvl="1" indent="-85725">
              <a:lnSpc>
                <a:spcPct val="110000"/>
              </a:lnSpc>
              <a:buFontTx/>
              <a:buChar char="•"/>
            </a:pPr>
            <a:r>
              <a:rPr lang="cs-CZ" sz="700" dirty="0" smtClean="0">
                <a:latin typeface="+mj-lt"/>
              </a:rPr>
              <a:t>Předvídatelnost výnosů</a:t>
            </a:r>
            <a:endParaRPr lang="cs-CZ" sz="700" dirty="0">
              <a:latin typeface="+mj-lt"/>
            </a:endParaRPr>
          </a:p>
        </p:txBody>
      </p:sp>
      <p:sp>
        <p:nvSpPr>
          <p:cNvPr id="6" name="AutoShape 36"/>
          <p:cNvSpPr>
            <a:spLocks noChangeArrowheads="1"/>
          </p:cNvSpPr>
          <p:nvPr/>
        </p:nvSpPr>
        <p:spPr bwMode="auto">
          <a:xfrm rot="16200000">
            <a:off x="2238037" y="5227530"/>
            <a:ext cx="215899" cy="226979"/>
          </a:xfrm>
          <a:prstGeom prst="downArrow">
            <a:avLst>
              <a:gd name="adj1" fmla="val 100000"/>
              <a:gd name="adj2" fmla="val 42650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cs-CZ" sz="700" dirty="0"/>
          </a:p>
        </p:txBody>
      </p:sp>
      <p:sp>
        <p:nvSpPr>
          <p:cNvPr id="7" name="AutoShape 37"/>
          <p:cNvSpPr>
            <a:spLocks noChangeArrowheads="1"/>
          </p:cNvSpPr>
          <p:nvPr/>
        </p:nvSpPr>
        <p:spPr bwMode="auto">
          <a:xfrm rot="16200000">
            <a:off x="3499306" y="5263249"/>
            <a:ext cx="215901" cy="155541"/>
          </a:xfrm>
          <a:prstGeom prst="downArrow">
            <a:avLst>
              <a:gd name="adj1" fmla="val 100000"/>
              <a:gd name="adj2" fmla="val 42650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cs-CZ" sz="700" dirty="0"/>
          </a:p>
        </p:txBody>
      </p:sp>
      <p:sp>
        <p:nvSpPr>
          <p:cNvPr id="8" name="AutoShape 38"/>
          <p:cNvSpPr>
            <a:spLocks noChangeArrowheads="1"/>
          </p:cNvSpPr>
          <p:nvPr/>
        </p:nvSpPr>
        <p:spPr bwMode="auto">
          <a:xfrm rot="16200000">
            <a:off x="4455611" y="5263248"/>
            <a:ext cx="215901" cy="155540"/>
          </a:xfrm>
          <a:prstGeom prst="downArrow">
            <a:avLst>
              <a:gd name="adj1" fmla="val 100000"/>
              <a:gd name="adj2" fmla="val 42650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cs-CZ" sz="700" dirty="0"/>
          </a:p>
        </p:txBody>
      </p:sp>
      <p:sp>
        <p:nvSpPr>
          <p:cNvPr id="9" name="AutoShape 40"/>
          <p:cNvSpPr>
            <a:spLocks noChangeArrowheads="1"/>
          </p:cNvSpPr>
          <p:nvPr/>
        </p:nvSpPr>
        <p:spPr bwMode="auto">
          <a:xfrm rot="10800000">
            <a:off x="7921575" y="3855649"/>
            <a:ext cx="215900" cy="144463"/>
          </a:xfrm>
          <a:prstGeom prst="downArrow">
            <a:avLst>
              <a:gd name="adj1" fmla="val 100000"/>
              <a:gd name="adj2" fmla="val 19259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cs-CZ" sz="700" dirty="0"/>
          </a:p>
        </p:txBody>
      </p:sp>
      <p:sp>
        <p:nvSpPr>
          <p:cNvPr id="10" name="Rectangle 18"/>
          <p:cNvSpPr>
            <a:spLocks noChangeArrowheads="1"/>
          </p:cNvSpPr>
          <p:nvPr/>
        </p:nvSpPr>
        <p:spPr bwMode="auto">
          <a:xfrm>
            <a:off x="3697222" y="4801270"/>
            <a:ext cx="768886" cy="1223963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30000"/>
              </a:lnSpc>
            </a:pPr>
            <a:endParaRPr lang="cs-CZ" sz="700" dirty="0" smtClean="0"/>
          </a:p>
          <a:p>
            <a:pPr marL="92075" indent="-92075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cs-CZ" sz="700" b="1" dirty="0" smtClean="0"/>
              <a:t>2009 - 2013</a:t>
            </a:r>
          </a:p>
          <a:p>
            <a:pPr marL="92075" indent="-92075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cs-CZ" sz="700" dirty="0" smtClean="0"/>
          </a:p>
          <a:p>
            <a:pPr marL="92075" indent="-92075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cs-CZ" sz="700" dirty="0" smtClean="0"/>
              <a:t>Žádost o podporu je podávána každý rok</a:t>
            </a:r>
          </a:p>
          <a:p>
            <a:pPr marL="85725" indent="-85725">
              <a:lnSpc>
                <a:spcPct val="130000"/>
              </a:lnSpc>
            </a:pPr>
            <a:endParaRPr lang="cs-CZ" sz="700" b="1" dirty="0"/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2471670" y="4801270"/>
            <a:ext cx="1057815" cy="1223963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>
              <a:lnSpc>
                <a:spcPct val="150000"/>
              </a:lnSpc>
            </a:pPr>
            <a:r>
              <a:rPr lang="cs-CZ" sz="700" b="1" dirty="0" smtClean="0"/>
              <a:t>Podpora z PRV</a:t>
            </a:r>
          </a:p>
          <a:p>
            <a:pPr>
              <a:lnSpc>
                <a:spcPct val="150000"/>
              </a:lnSpc>
            </a:pPr>
            <a:r>
              <a:rPr lang="cs-CZ" sz="700" dirty="0" smtClean="0"/>
              <a:t>(platba na plochu)</a:t>
            </a:r>
          </a:p>
          <a:p>
            <a:pPr marL="85725" indent="-85725">
              <a:lnSpc>
                <a:spcPct val="150000"/>
              </a:lnSpc>
            </a:pPr>
            <a:r>
              <a:rPr lang="cs-CZ" sz="700" dirty="0" smtClean="0"/>
              <a:t>4 306 164 Kč (2009)</a:t>
            </a:r>
          </a:p>
          <a:p>
            <a:pPr marL="85725" indent="-85725">
              <a:lnSpc>
                <a:spcPct val="150000"/>
              </a:lnSpc>
            </a:pPr>
            <a:r>
              <a:rPr lang="cs-CZ" sz="700" dirty="0" smtClean="0"/>
              <a:t>4 209 978 Kč  (2010)</a:t>
            </a:r>
          </a:p>
          <a:p>
            <a:pPr marL="85725" indent="-85725">
              <a:lnSpc>
                <a:spcPct val="150000"/>
              </a:lnSpc>
            </a:pPr>
            <a:r>
              <a:rPr lang="cs-CZ" sz="700" dirty="0" smtClean="0"/>
              <a:t>3 976 716 Kč (2011)</a:t>
            </a:r>
          </a:p>
          <a:p>
            <a:pPr marL="85725" indent="-85725">
              <a:lnSpc>
                <a:spcPct val="150000"/>
              </a:lnSpc>
            </a:pPr>
            <a:r>
              <a:rPr lang="cs-CZ" sz="700" dirty="0" smtClean="0"/>
              <a:t>3 998 733 Kč (2012)</a:t>
            </a:r>
          </a:p>
          <a:p>
            <a:pPr marL="85725" indent="-85725">
              <a:lnSpc>
                <a:spcPct val="150000"/>
              </a:lnSpc>
            </a:pPr>
            <a:r>
              <a:rPr lang="cs-CZ" sz="700" dirty="0" smtClean="0"/>
              <a:t>3 828 268 Kč (2013)</a:t>
            </a:r>
            <a:endParaRPr lang="cs-CZ" sz="700" dirty="0"/>
          </a:p>
        </p:txBody>
      </p:sp>
      <p:sp>
        <p:nvSpPr>
          <p:cNvPr id="13" name="AutoShape 56"/>
          <p:cNvSpPr>
            <a:spLocks noChangeArrowheads="1"/>
          </p:cNvSpPr>
          <p:nvPr/>
        </p:nvSpPr>
        <p:spPr bwMode="auto">
          <a:xfrm rot="16200000">
            <a:off x="6954820" y="5263251"/>
            <a:ext cx="215901" cy="155538"/>
          </a:xfrm>
          <a:prstGeom prst="downArrow">
            <a:avLst>
              <a:gd name="adj1" fmla="val 100000"/>
              <a:gd name="adj2" fmla="val 42650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cs-CZ" sz="700" dirty="0"/>
          </a:p>
        </p:txBody>
      </p:sp>
      <p:sp>
        <p:nvSpPr>
          <p:cNvPr id="15" name="Rectangle 21"/>
          <p:cNvSpPr>
            <a:spLocks noChangeArrowheads="1"/>
          </p:cNvSpPr>
          <p:nvPr/>
        </p:nvSpPr>
        <p:spPr bwMode="auto">
          <a:xfrm>
            <a:off x="4661015" y="4801270"/>
            <a:ext cx="2311792" cy="1223963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lvl="1" indent="-85725">
              <a:lnSpc>
                <a:spcPct val="110000"/>
              </a:lnSpc>
              <a:buFontTx/>
              <a:buChar char="•"/>
            </a:pPr>
            <a:r>
              <a:rPr lang="cs-CZ" sz="700" dirty="0" smtClean="0">
                <a:latin typeface="+mj-lt"/>
              </a:rPr>
              <a:t>Ošetřování travních porostů (1000 ha - louky a pastviny) – pastva a seč dvakrát nebo třikrát za rok</a:t>
            </a:r>
          </a:p>
          <a:p>
            <a:pPr marL="85725" lvl="1" indent="-85725">
              <a:lnSpc>
                <a:spcPct val="110000"/>
              </a:lnSpc>
              <a:buFontTx/>
              <a:buChar char="•"/>
            </a:pPr>
            <a:r>
              <a:rPr lang="cs-CZ" sz="700" dirty="0" smtClean="0">
                <a:latin typeface="+mj-lt"/>
              </a:rPr>
              <a:t>Počet zvířat chovaných na polích: </a:t>
            </a:r>
            <a:r>
              <a:rPr lang="cs-CZ" sz="700" dirty="0" smtClean="0">
                <a:solidFill>
                  <a:srgbClr val="000000"/>
                </a:solidFill>
                <a:latin typeface="+mj-lt"/>
                <a:ea typeface="Times New Roman" panose="02020603050405020304" pitchFamily="18" charset="0"/>
              </a:rPr>
              <a:t>2326 ks skotu</a:t>
            </a:r>
            <a:endParaRPr lang="cs-CZ" sz="700" dirty="0" smtClean="0">
              <a:latin typeface="+mj-lt"/>
            </a:endParaRPr>
          </a:p>
          <a:p>
            <a:pPr marL="85725" lvl="1" indent="-85725">
              <a:lnSpc>
                <a:spcPct val="110000"/>
              </a:lnSpc>
              <a:buFontTx/>
              <a:buChar char="•"/>
            </a:pPr>
            <a:r>
              <a:rPr lang="cs-CZ" sz="700" dirty="0" smtClean="0">
                <a:latin typeface="+mj-lt"/>
              </a:rPr>
              <a:t>Pěstování meziplodin (600 ha, např. vojtěška, jetel, bílá hořčice, v roce 2013 sklizeno 4025 tun vojtěšky)</a:t>
            </a:r>
          </a:p>
          <a:p>
            <a:pPr marL="85725" lvl="1" indent="-85725">
              <a:lnSpc>
                <a:spcPct val="110000"/>
              </a:lnSpc>
              <a:buFontTx/>
              <a:buChar char="•"/>
            </a:pPr>
            <a:r>
              <a:rPr lang="cs-CZ" sz="700" dirty="0" smtClean="0">
                <a:latin typeface="+mj-lt"/>
              </a:rPr>
              <a:t>Využitý materiál z travních porostů v bioplynové stanici (v roce 2013 celkem 12171 tun trávy, z toho 8527 tun pro výkrm skotu a 3644 tun pro bioplynovou stanici)</a:t>
            </a:r>
          </a:p>
        </p:txBody>
      </p:sp>
      <p:sp>
        <p:nvSpPr>
          <p:cNvPr id="17" name="Rectangle 359"/>
          <p:cNvSpPr>
            <a:spLocks noChangeArrowheads="1"/>
          </p:cNvSpPr>
          <p:nvPr/>
        </p:nvSpPr>
        <p:spPr bwMode="auto">
          <a:xfrm>
            <a:off x="2459476" y="4585370"/>
            <a:ext cx="1070009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>
                <a:solidFill>
                  <a:schemeClr val="bg1"/>
                </a:solidFill>
              </a:rPr>
              <a:t>Výplata plateb v letech</a:t>
            </a:r>
          </a:p>
        </p:txBody>
      </p:sp>
      <p:sp>
        <p:nvSpPr>
          <p:cNvPr id="22" name="Rectangle 364"/>
          <p:cNvSpPr>
            <a:spLocks noChangeArrowheads="1"/>
          </p:cNvSpPr>
          <p:nvPr/>
        </p:nvSpPr>
        <p:spPr bwMode="auto">
          <a:xfrm>
            <a:off x="3685025" y="4585370"/>
            <a:ext cx="781083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Realizace</a:t>
            </a:r>
            <a:endParaRPr lang="cs-CZ" sz="700" b="1" dirty="0">
              <a:solidFill>
                <a:schemeClr val="bg1"/>
              </a:solidFill>
            </a:endParaRPr>
          </a:p>
        </p:txBody>
      </p:sp>
      <p:sp>
        <p:nvSpPr>
          <p:cNvPr id="23" name="Rectangle 365"/>
          <p:cNvSpPr>
            <a:spLocks noChangeArrowheads="1"/>
          </p:cNvSpPr>
          <p:nvPr/>
        </p:nvSpPr>
        <p:spPr bwMode="auto">
          <a:xfrm>
            <a:off x="4661015" y="4600308"/>
            <a:ext cx="2323986" cy="200962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Výstupy</a:t>
            </a:r>
            <a:endParaRPr lang="cs-CZ" sz="700" b="1" dirty="0">
              <a:solidFill>
                <a:schemeClr val="bg1"/>
              </a:solidFill>
            </a:endParaRPr>
          </a:p>
        </p:txBody>
      </p:sp>
      <p:sp>
        <p:nvSpPr>
          <p:cNvPr id="24" name="Rectangle 374"/>
          <p:cNvSpPr>
            <a:spLocks noChangeArrowheads="1"/>
          </p:cNvSpPr>
          <p:nvPr/>
        </p:nvSpPr>
        <p:spPr bwMode="auto">
          <a:xfrm>
            <a:off x="7128347" y="2785145"/>
            <a:ext cx="1800225" cy="1065428"/>
          </a:xfrm>
          <a:prstGeom prst="rect">
            <a:avLst/>
          </a:prstGeom>
          <a:noFill/>
          <a:ln w="6350">
            <a:solidFill>
              <a:srgbClr val="BE0027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Zachování příznivé </a:t>
            </a:r>
            <a:r>
              <a:rPr lang="cs-CZ" sz="700" dirty="0" err="1" smtClean="0"/>
              <a:t>extenzifikace</a:t>
            </a:r>
            <a:r>
              <a:rPr lang="cs-CZ" sz="700" dirty="0" smtClean="0"/>
              <a:t> na travních porostech využívaných pro zemědělskou produkci v rámci celého zemědělského podniku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Udržitelné využívání zemědělské půdy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Ochrana a zlepšování životního prostředí a krajiny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Pokračující provoz družstva s životaschopnou úrovní příjmů</a:t>
            </a:r>
          </a:p>
        </p:txBody>
      </p:sp>
      <p:sp>
        <p:nvSpPr>
          <p:cNvPr id="25" name="Rectangle 375"/>
          <p:cNvSpPr>
            <a:spLocks noChangeArrowheads="1"/>
          </p:cNvSpPr>
          <p:nvPr/>
        </p:nvSpPr>
        <p:spPr bwMode="auto">
          <a:xfrm>
            <a:off x="7128347" y="2569245"/>
            <a:ext cx="1800225" cy="215900"/>
          </a:xfrm>
          <a:prstGeom prst="rect">
            <a:avLst/>
          </a:prstGeom>
          <a:solidFill>
            <a:srgbClr val="BE0027"/>
          </a:solidFill>
          <a:ln w="6350">
            <a:solidFill>
              <a:srgbClr val="BE0027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Dopady</a:t>
            </a:r>
            <a:endParaRPr lang="cs-CZ" sz="700" b="1" dirty="0">
              <a:solidFill>
                <a:schemeClr val="bg1"/>
              </a:solidFill>
            </a:endParaRPr>
          </a:p>
        </p:txBody>
      </p:sp>
      <p:sp>
        <p:nvSpPr>
          <p:cNvPr id="26" name="Rectangle 376"/>
          <p:cNvSpPr>
            <a:spLocks noChangeArrowheads="1"/>
          </p:cNvSpPr>
          <p:nvPr/>
        </p:nvSpPr>
        <p:spPr bwMode="auto">
          <a:xfrm>
            <a:off x="7128347" y="4005188"/>
            <a:ext cx="1800225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Výsledky</a:t>
            </a:r>
            <a:endParaRPr lang="cs-CZ" sz="700" b="1" dirty="0">
              <a:solidFill>
                <a:schemeClr val="bg1"/>
              </a:solidFill>
            </a:endParaRPr>
          </a:p>
        </p:txBody>
      </p:sp>
      <p:graphicFrame>
        <p:nvGraphicFramePr>
          <p:cNvPr id="29" name="Group 353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69798671"/>
              </p:ext>
            </p:extLst>
          </p:nvPr>
        </p:nvGraphicFramePr>
        <p:xfrm>
          <a:off x="2952553" y="1139258"/>
          <a:ext cx="3357613" cy="1129726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3357613"/>
              </a:tblGrid>
              <a:tr h="293662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Opatření</a:t>
                      </a:r>
                      <a:r>
                        <a:rPr kumimoji="0" lang="hu-H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 </a:t>
                      </a:r>
                      <a:r>
                        <a:rPr lang="hu-HU" sz="800" dirty="0" smtClean="0"/>
                        <a:t>Agri-Environmental Measures support </a:t>
                      </a:r>
                      <a:r>
                        <a:rPr kumimoji="0" lang="hu-H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(214 – II.1.3)</a:t>
                      </a:r>
                      <a:endParaRPr kumimoji="0" lang="en-GB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54000" marR="54000" marT="54000" marB="54000" anchor="b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  <a:tr h="219375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Příjemce</a:t>
                      </a:r>
                      <a:r>
                        <a:rPr kumimoji="0" lang="en-GB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</a:t>
                      </a:r>
                      <a:r>
                        <a:rPr kumimoji="0" lang="hu-H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hu-HU" sz="800" dirty="0" smtClean="0"/>
                        <a:t>Zemědělské družstvo Mořina</a:t>
                      </a:r>
                      <a:endParaRPr kumimoji="0" lang="en-GB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54000" marR="54000" marT="54000" marB="54000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  <a:tr h="219375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Počet zaměstnanců</a:t>
                      </a:r>
                      <a:r>
                        <a:rPr kumimoji="0" lang="en-GB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(</a:t>
                      </a:r>
                      <a:r>
                        <a:rPr kumimoji="0" lang="hu-H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2013</a:t>
                      </a:r>
                      <a:r>
                        <a:rPr kumimoji="0" lang="en-GB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)</a:t>
                      </a:r>
                      <a:r>
                        <a:rPr kumimoji="0" lang="en-GB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 </a:t>
                      </a:r>
                      <a:r>
                        <a:rPr kumimoji="0" lang="cs-CZ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40 FTE</a:t>
                      </a:r>
                      <a:endParaRPr kumimoji="0" lang="en-GB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54000" marR="54000" marT="54000" marB="54000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  <a:tr h="219375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Roční obrat</a:t>
                      </a:r>
                      <a:r>
                        <a:rPr kumimoji="0" lang="en-GB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(</a:t>
                      </a:r>
                      <a:r>
                        <a:rPr kumimoji="0" lang="hu-H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2013</a:t>
                      </a:r>
                      <a:r>
                        <a:rPr kumimoji="0" lang="en-GB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)</a:t>
                      </a:r>
                      <a:r>
                        <a:rPr kumimoji="0" lang="en-GB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 </a:t>
                      </a:r>
                      <a:r>
                        <a:rPr kumimoji="0" lang="cs-CZ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200 mil. Kč</a:t>
                      </a:r>
                      <a:endParaRPr kumimoji="0" lang="en-GB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54000" marB="54000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</a:tbl>
          </a:graphicData>
        </a:graphic>
      </p:graphicFrame>
      <p:sp>
        <p:nvSpPr>
          <p:cNvPr id="50" name="Title 4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Shrnutí</a:t>
            </a:r>
            <a:endParaRPr lang="cs-CZ" dirty="0"/>
          </a:p>
        </p:txBody>
      </p:sp>
      <p:sp>
        <p:nvSpPr>
          <p:cNvPr id="34" name="Rectangle 6"/>
          <p:cNvSpPr>
            <a:spLocks noChangeArrowheads="1"/>
          </p:cNvSpPr>
          <p:nvPr/>
        </p:nvSpPr>
        <p:spPr bwMode="auto">
          <a:xfrm>
            <a:off x="432272" y="2785145"/>
            <a:ext cx="1800225" cy="1003895"/>
          </a:xfrm>
          <a:prstGeom prst="rect">
            <a:avLst/>
          </a:prstGeom>
          <a:noFill/>
          <a:ln w="6350">
            <a:solidFill>
              <a:srgbClr val="BE0027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Ošetřování travních porostů za účelem využití jejich výnosu jako vstup pro bioplynové stanice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Kompenzace ztrát spojených s realizací </a:t>
            </a:r>
            <a:r>
              <a:rPr lang="cs-CZ" sz="700" dirty="0" err="1" smtClean="0"/>
              <a:t>agroenvironmentálních</a:t>
            </a:r>
            <a:r>
              <a:rPr lang="cs-CZ" sz="700" dirty="0" smtClean="0"/>
              <a:t> postupů zemědělského hospodaření (omezení používání hnojiv a chemických přípravků na ochranu rostlin, pěstování meziplodin)</a:t>
            </a:r>
          </a:p>
        </p:txBody>
      </p:sp>
      <p:sp>
        <p:nvSpPr>
          <p:cNvPr id="37" name="Rectangle 358"/>
          <p:cNvSpPr>
            <a:spLocks noChangeArrowheads="1"/>
          </p:cNvSpPr>
          <p:nvPr/>
        </p:nvSpPr>
        <p:spPr bwMode="auto">
          <a:xfrm>
            <a:off x="432272" y="2569245"/>
            <a:ext cx="1800225" cy="215900"/>
          </a:xfrm>
          <a:prstGeom prst="rect">
            <a:avLst/>
          </a:prstGeom>
          <a:solidFill>
            <a:srgbClr val="BE0027"/>
          </a:solidFill>
          <a:ln w="6350">
            <a:solidFill>
              <a:srgbClr val="BE0027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Potřeby</a:t>
            </a:r>
            <a:endParaRPr lang="cs-CZ" sz="700" b="1" dirty="0">
              <a:solidFill>
                <a:schemeClr val="bg1"/>
              </a:solidFill>
            </a:endParaRPr>
          </a:p>
        </p:txBody>
      </p:sp>
      <p:sp>
        <p:nvSpPr>
          <p:cNvPr id="38" name="Rectangle 360"/>
          <p:cNvSpPr>
            <a:spLocks noChangeArrowheads="1"/>
          </p:cNvSpPr>
          <p:nvPr/>
        </p:nvSpPr>
        <p:spPr bwMode="auto">
          <a:xfrm>
            <a:off x="432272" y="4220840"/>
            <a:ext cx="1800225" cy="431704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cs-CZ" sz="700" dirty="0" smtClean="0"/>
              <a:t>Udržitelné využívání zemědělské půdy </a:t>
            </a:r>
          </a:p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cs-CZ" sz="700" dirty="0" smtClean="0"/>
              <a:t>Zlepšení životního prostředí a krajiny</a:t>
            </a:r>
            <a:endParaRPr lang="cs-CZ" sz="700" dirty="0"/>
          </a:p>
        </p:txBody>
      </p:sp>
      <p:sp>
        <p:nvSpPr>
          <p:cNvPr id="40" name="Rectangle 362"/>
          <p:cNvSpPr>
            <a:spLocks noChangeArrowheads="1"/>
          </p:cNvSpPr>
          <p:nvPr/>
        </p:nvSpPr>
        <p:spPr bwMode="auto">
          <a:xfrm>
            <a:off x="432272" y="4652544"/>
            <a:ext cx="1800225" cy="1372689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92075" indent="-92075">
              <a:buFont typeface="Arial" panose="020B0604020202020204" pitchFamily="34" charset="0"/>
              <a:buChar char="•"/>
            </a:pPr>
            <a:r>
              <a:rPr lang="cs-CZ" sz="700" dirty="0" smtClean="0"/>
              <a:t>Implementace postupů </a:t>
            </a:r>
            <a:r>
              <a:rPr lang="cs-CZ" sz="700" dirty="0" err="1" smtClean="0"/>
              <a:t>agroenvironmentálních</a:t>
            </a:r>
            <a:r>
              <a:rPr lang="cs-CZ" sz="700" dirty="0" smtClean="0"/>
              <a:t> hospodaření s půdou (s finanční podporou na plochu, platbou na každý hektar)</a:t>
            </a:r>
          </a:p>
          <a:p>
            <a:pPr marL="92075" indent="-92075">
              <a:buFont typeface="Arial" panose="020B0604020202020204" pitchFamily="34" charset="0"/>
              <a:buChar char="•"/>
            </a:pPr>
            <a:r>
              <a:rPr lang="cs-CZ" sz="700" dirty="0" smtClean="0"/>
              <a:t>Zajištění komplexního fungování družstva</a:t>
            </a:r>
          </a:p>
          <a:p>
            <a:pPr marL="92075" indent="-92075">
              <a:buFont typeface="Arial" panose="020B0604020202020204" pitchFamily="34" charset="0"/>
              <a:buChar char="•"/>
            </a:pPr>
            <a:r>
              <a:rPr lang="cs-CZ" sz="700" dirty="0" smtClean="0"/>
              <a:t>Zvýšení živočišné výroby</a:t>
            </a:r>
          </a:p>
          <a:p>
            <a:pPr marL="92075" indent="-92075">
              <a:buFont typeface="Arial" panose="020B0604020202020204" pitchFamily="34" charset="0"/>
              <a:buChar char="•"/>
            </a:pPr>
            <a:r>
              <a:rPr lang="cs-CZ" sz="700" dirty="0" smtClean="0"/>
              <a:t>Zlepšení kvality půdy</a:t>
            </a:r>
          </a:p>
          <a:p>
            <a:pPr marL="92075" indent="-92075">
              <a:buFont typeface="Arial" panose="020B0604020202020204" pitchFamily="34" charset="0"/>
              <a:buChar char="•"/>
            </a:pPr>
            <a:r>
              <a:rPr lang="cs-CZ" sz="700" dirty="0" smtClean="0"/>
              <a:t>Ochrana a zlepšení místního životního prostředí a krajiny</a:t>
            </a:r>
            <a:endParaRPr lang="cs-CZ" sz="700" dirty="0"/>
          </a:p>
        </p:txBody>
      </p:sp>
      <p:sp>
        <p:nvSpPr>
          <p:cNvPr id="41" name="Rectangle 363"/>
          <p:cNvSpPr>
            <a:spLocks noChangeArrowheads="1"/>
          </p:cNvSpPr>
          <p:nvPr/>
        </p:nvSpPr>
        <p:spPr bwMode="auto">
          <a:xfrm>
            <a:off x="431849" y="4004844"/>
            <a:ext cx="1800225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Cíle opatření</a:t>
            </a:r>
            <a:endParaRPr lang="cs-CZ" sz="700" b="1" dirty="0">
              <a:solidFill>
                <a:schemeClr val="bg1"/>
              </a:solidFill>
            </a:endParaRPr>
          </a:p>
        </p:txBody>
      </p:sp>
      <p:cxnSp>
        <p:nvCxnSpPr>
          <p:cNvPr id="35" name="Shape 69"/>
          <p:cNvCxnSpPr>
            <a:stCxn id="43" idx="4"/>
            <a:endCxn id="28" idx="1"/>
          </p:cNvCxnSpPr>
          <p:nvPr/>
        </p:nvCxnSpPr>
        <p:spPr>
          <a:xfrm rot="5400000" flipH="1" flipV="1">
            <a:off x="1619329" y="283151"/>
            <a:ext cx="593353" cy="2060392"/>
          </a:xfrm>
          <a:prstGeom prst="bentConnector4">
            <a:avLst>
              <a:gd name="adj1" fmla="val 99831"/>
              <a:gd name="adj2" fmla="val 50874"/>
            </a:avLst>
          </a:prstGeom>
          <a:ln>
            <a:solidFill>
              <a:srgbClr val="747678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Oval 42"/>
          <p:cNvSpPr/>
          <p:nvPr/>
        </p:nvSpPr>
        <p:spPr>
          <a:xfrm>
            <a:off x="849806" y="1538015"/>
            <a:ext cx="72008" cy="72008"/>
          </a:xfrm>
          <a:prstGeom prst="ellipse">
            <a:avLst/>
          </a:prstGeom>
          <a:solidFill>
            <a:srgbClr val="BE0027"/>
          </a:solidFill>
          <a:ln>
            <a:solidFill>
              <a:prstClr val="black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8" name="Rectangle 67"/>
          <p:cNvSpPr>
            <a:spLocks noChangeArrowheads="1"/>
          </p:cNvSpPr>
          <p:nvPr/>
        </p:nvSpPr>
        <p:spPr bwMode="auto">
          <a:xfrm>
            <a:off x="2946202" y="908720"/>
            <a:ext cx="864270" cy="215899"/>
          </a:xfrm>
          <a:prstGeom prst="rect">
            <a:avLst/>
          </a:prstGeom>
          <a:solidFill>
            <a:schemeClr val="tx1"/>
          </a:solidFill>
          <a:ln w="6350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algn="ctr"/>
            <a:r>
              <a:rPr lang="cs-CZ" sz="900" b="1" dirty="0" smtClean="0">
                <a:solidFill>
                  <a:schemeClr val="bg1"/>
                </a:solidFill>
              </a:rPr>
              <a:t>Mořina</a:t>
            </a:r>
            <a:endParaRPr lang="cs-CZ" sz="900" b="1" dirty="0">
              <a:solidFill>
                <a:schemeClr val="bg1"/>
              </a:solidFill>
            </a:endParaRPr>
          </a:p>
        </p:txBody>
      </p:sp>
      <p:pic>
        <p:nvPicPr>
          <p:cNvPr id="4099" name="Picture 3" descr="\\fileserver\EU-TEL-CO\Advisory Projects\KPMG Czech Republic\097134_COG Czech RDP on-going and ex post\6_Working papers\6_7 First Interim report\Case_studies\Pictures\214_Morzina\SAM_1451.JPG"/>
          <p:cNvPicPr>
            <a:picLocks noChangeAspect="1" noChangeArrowheads="1"/>
          </p:cNvPicPr>
          <p:nvPr/>
        </p:nvPicPr>
        <p:blipFill>
          <a:blip r:embed="rId5" cstate="screen"/>
          <a:srcRect t="-3848"/>
          <a:stretch>
            <a:fillRect/>
          </a:stretch>
        </p:blipFill>
        <p:spPr bwMode="auto">
          <a:xfrm>
            <a:off x="2952552" y="2492896"/>
            <a:ext cx="3360373" cy="1944216"/>
          </a:xfrm>
          <a:prstGeom prst="rect">
            <a:avLst/>
          </a:prstGeom>
          <a:noFill/>
        </p:spPr>
      </p:pic>
      <p:sp>
        <p:nvSpPr>
          <p:cNvPr id="33" name="AutoShape 40"/>
          <p:cNvSpPr>
            <a:spLocks noChangeArrowheads="1"/>
          </p:cNvSpPr>
          <p:nvPr/>
        </p:nvSpPr>
        <p:spPr bwMode="auto">
          <a:xfrm>
            <a:off x="1216546" y="3785865"/>
            <a:ext cx="215900" cy="144463"/>
          </a:xfrm>
          <a:prstGeom prst="downArrow">
            <a:avLst>
              <a:gd name="adj1" fmla="val 100000"/>
              <a:gd name="adj2" fmla="val 19259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cs-CZ" sz="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128" y="1047800"/>
            <a:ext cx="3570459" cy="2052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Profil příjemce</a:t>
            </a:r>
            <a:endParaRPr lang="en-GB" dirty="0"/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blackWhite">
          <a:xfrm>
            <a:off x="180467" y="1052736"/>
            <a:ext cx="1584325" cy="4896543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endPos="0" dist="50800" dir="5400000" sy="-100000" algn="bl" rotWithShape="0"/>
            <a:softEdge rad="12700"/>
          </a:effectLst>
        </p:spPr>
        <p:txBody>
          <a:bodyPr lIns="90000" tIns="90000" rIns="90000" bIns="90000"/>
          <a:lstStyle/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hu-HU" sz="900" b="1" dirty="0"/>
              <a:t>ZD </a:t>
            </a:r>
            <a:r>
              <a:rPr lang="hu-HU" sz="900" b="1" dirty="0" err="1"/>
              <a:t>Mořina</a:t>
            </a:r>
            <a:endParaRPr lang="hu-HU" sz="900" b="1" dirty="0" smtClean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900" b="1" dirty="0" smtClean="0"/>
              <a:t>Lokalita</a:t>
            </a:r>
            <a:r>
              <a:rPr lang="en-GB" sz="900" b="1" dirty="0" smtClean="0"/>
              <a:t/>
            </a:r>
            <a:br>
              <a:rPr lang="en-GB" sz="900" b="1" dirty="0" smtClean="0"/>
            </a:br>
            <a:r>
              <a:rPr lang="hu-HU" sz="900" dirty="0" err="1" smtClean="0"/>
              <a:t>Mořina</a:t>
            </a:r>
            <a:endParaRPr lang="hu-HU" sz="900" dirty="0" smtClean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900" b="1" dirty="0" smtClean="0"/>
              <a:t>Zaměstnanci</a:t>
            </a:r>
            <a:r>
              <a:rPr lang="en-GB" sz="900" b="1" dirty="0" smtClean="0"/>
              <a:t> </a:t>
            </a:r>
            <a:r>
              <a:rPr lang="en-GB" sz="900" dirty="0" smtClean="0"/>
              <a:t>(</a:t>
            </a:r>
            <a:r>
              <a:rPr lang="hu-HU" sz="900" dirty="0" smtClean="0"/>
              <a:t>2013</a:t>
            </a:r>
            <a:r>
              <a:rPr lang="en-GB" sz="900" dirty="0" smtClean="0"/>
              <a:t>)</a:t>
            </a:r>
            <a:r>
              <a:rPr lang="en-GB" sz="900" b="1" dirty="0" smtClean="0"/>
              <a:t/>
            </a:r>
            <a:br>
              <a:rPr lang="en-GB" sz="900" b="1" dirty="0" smtClean="0"/>
            </a:br>
            <a:r>
              <a:rPr lang="en-GB" sz="900" dirty="0" smtClean="0"/>
              <a:t> </a:t>
            </a:r>
            <a:r>
              <a:rPr lang="cs-CZ" sz="900" dirty="0" smtClean="0"/>
              <a:t>40 FTE</a:t>
            </a:r>
            <a:endParaRPr lang="en-GB" sz="900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900" b="1" dirty="0" smtClean="0"/>
              <a:t>Obrat </a:t>
            </a:r>
            <a:r>
              <a:rPr lang="en-GB" sz="900" dirty="0" smtClean="0"/>
              <a:t>(</a:t>
            </a:r>
            <a:r>
              <a:rPr lang="hu-HU" sz="900" dirty="0" smtClean="0"/>
              <a:t>2013</a:t>
            </a:r>
            <a:r>
              <a:rPr lang="en-GB" sz="900" dirty="0" smtClean="0"/>
              <a:t>)</a:t>
            </a:r>
            <a:r>
              <a:rPr lang="en-GB" sz="900" b="1" dirty="0" smtClean="0"/>
              <a:t/>
            </a:r>
            <a:br>
              <a:rPr lang="en-GB" sz="900" b="1" dirty="0" smtClean="0"/>
            </a:br>
            <a:r>
              <a:rPr lang="en-GB" sz="900" dirty="0" smtClean="0"/>
              <a:t> </a:t>
            </a:r>
            <a:r>
              <a:rPr lang="cs-CZ" sz="900" dirty="0" smtClean="0"/>
              <a:t>200 mil. Kč</a:t>
            </a:r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900" b="1" dirty="0" smtClean="0"/>
              <a:t>Hlavní činnost</a:t>
            </a:r>
            <a:endParaRPr lang="hu-HU" sz="900" dirty="0" smtClean="0"/>
          </a:p>
          <a:p>
            <a:pPr marL="179388" indent="-179388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SzPct val="85000"/>
              <a:buFont typeface="Arial" pitchFamily="34" charset="0"/>
              <a:buChar char="•"/>
              <a:tabLst>
                <a:tab pos="179388" algn="l"/>
              </a:tabLst>
              <a:defRPr/>
            </a:pPr>
            <a:r>
              <a:rPr lang="cs-CZ" sz="900" dirty="0" smtClean="0"/>
              <a:t>Rostlinná výroba (45%) – obilí, osiva</a:t>
            </a:r>
          </a:p>
          <a:p>
            <a:pPr marL="179388" indent="-179388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SzPct val="85000"/>
              <a:buFont typeface="Arial" pitchFamily="34" charset="0"/>
              <a:buChar char="•"/>
              <a:tabLst>
                <a:tab pos="179388" algn="l"/>
              </a:tabLst>
              <a:defRPr/>
            </a:pPr>
            <a:r>
              <a:rPr lang="cs-CZ" sz="900" dirty="0" smtClean="0"/>
              <a:t>Živočišná výroba (45%) – mléko, hovězí dobytek</a:t>
            </a:r>
          </a:p>
          <a:p>
            <a:pPr marL="179388" indent="-179388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SzPct val="85000"/>
              <a:buFont typeface="Arial" pitchFamily="34" charset="0"/>
              <a:buChar char="•"/>
              <a:tabLst>
                <a:tab pos="179388" algn="l"/>
              </a:tabLst>
              <a:defRPr/>
            </a:pPr>
            <a:r>
              <a:rPr lang="cs-CZ" sz="900" dirty="0" smtClean="0"/>
              <a:t>Ostatní (10%) - </a:t>
            </a:r>
            <a:r>
              <a:rPr lang="cs-CZ" sz="900" dirty="0" err="1" smtClean="0"/>
              <a:t>fotovoltaické</a:t>
            </a:r>
            <a:r>
              <a:rPr lang="cs-CZ" sz="900" dirty="0" smtClean="0"/>
              <a:t> zařízeni </a:t>
            </a:r>
            <a:r>
              <a:rPr lang="cs-CZ" sz="900" dirty="0"/>
              <a:t>a </a:t>
            </a:r>
            <a:r>
              <a:rPr lang="cs-CZ" sz="900" dirty="0" smtClean="0"/>
              <a:t>bioplynová stanice, zámečnictví</a:t>
            </a:r>
            <a:endParaRPr lang="en-GB" sz="900" dirty="0" smtClean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900" b="1" dirty="0" smtClean="0"/>
              <a:t>Hlavní produkce</a:t>
            </a:r>
            <a:endParaRPr lang="en-GB" sz="900" b="1" dirty="0" smtClean="0"/>
          </a:p>
          <a:p>
            <a:pPr marL="179388" indent="-179388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SzPct val="85000"/>
              <a:buFont typeface="Arial" pitchFamily="34" charset="0"/>
              <a:buChar char="•"/>
              <a:tabLst>
                <a:tab pos="179388" algn="l"/>
              </a:tabLst>
              <a:defRPr/>
            </a:pPr>
            <a:r>
              <a:rPr lang="hu-HU" sz="900" dirty="0"/>
              <a:t>Obilí, mléko, </a:t>
            </a:r>
            <a:r>
              <a:rPr lang="hu-HU" sz="900" dirty="0" smtClean="0"/>
              <a:t>hovězí maso, elektřina</a:t>
            </a:r>
            <a:endParaRPr lang="hu-HU" sz="900" dirty="0"/>
          </a:p>
        </p:txBody>
      </p:sp>
      <p:sp>
        <p:nvSpPr>
          <p:cNvPr id="9" name="Rectangle 67"/>
          <p:cNvSpPr>
            <a:spLocks noChangeArrowheads="1"/>
          </p:cNvSpPr>
          <p:nvPr/>
        </p:nvSpPr>
        <p:spPr bwMode="auto">
          <a:xfrm>
            <a:off x="5688856" y="1047800"/>
            <a:ext cx="864096" cy="216023"/>
          </a:xfrm>
          <a:prstGeom prst="rect">
            <a:avLst/>
          </a:prstGeom>
          <a:solidFill>
            <a:schemeClr val="tx1"/>
          </a:solidFill>
          <a:ln w="6350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algn="ctr"/>
            <a:r>
              <a:rPr lang="hu-HU" sz="900" b="1" dirty="0" err="1">
                <a:solidFill>
                  <a:schemeClr val="bg1"/>
                </a:solidFill>
              </a:rPr>
              <a:t>Mořina</a:t>
            </a:r>
            <a:endParaRPr lang="en-GB" sz="900" b="1" dirty="0">
              <a:solidFill>
                <a:schemeClr val="bg1"/>
              </a:solidFill>
            </a:endParaRP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930128" y="3356993"/>
            <a:ext cx="3456384" cy="2664295"/>
          </a:xfrm>
        </p:spPr>
        <p:txBody>
          <a:bodyPr>
            <a:noAutofit/>
          </a:bodyPr>
          <a:lstStyle/>
          <a:p>
            <a:pPr>
              <a:spcBef>
                <a:spcPts val="300"/>
              </a:spcBef>
            </a:pPr>
            <a:r>
              <a:rPr lang="cs-CZ" sz="1000" dirty="0" smtClean="0"/>
              <a:t>Základní informace</a:t>
            </a:r>
          </a:p>
          <a:p>
            <a:pPr lvl="2">
              <a:spcBef>
                <a:spcPts val="300"/>
              </a:spcBef>
            </a:pPr>
            <a:r>
              <a:rPr lang="cs-CZ" sz="1000" dirty="0" smtClean="0"/>
              <a:t>Vznik transformací z JZD</a:t>
            </a:r>
          </a:p>
          <a:p>
            <a:pPr lvl="2">
              <a:spcBef>
                <a:spcPts val="300"/>
              </a:spcBef>
            </a:pPr>
            <a:r>
              <a:rPr lang="cs-CZ" sz="1000" dirty="0" smtClean="0"/>
              <a:t>Koupě okolních upadajících subjektů a sloučení pod nově vzniklé ZD</a:t>
            </a:r>
          </a:p>
          <a:p>
            <a:pPr lvl="2">
              <a:spcBef>
                <a:spcPts val="300"/>
              </a:spcBef>
            </a:pPr>
            <a:r>
              <a:rPr lang="cs-CZ" sz="1000" dirty="0" smtClean="0"/>
              <a:t>Plocha cca 7 000 ha</a:t>
            </a:r>
          </a:p>
          <a:p>
            <a:pPr lvl="2">
              <a:spcBef>
                <a:spcPts val="300"/>
              </a:spcBef>
            </a:pPr>
            <a:endParaRPr lang="cs-CZ" sz="1000" dirty="0" smtClean="0"/>
          </a:p>
          <a:p>
            <a:pPr>
              <a:spcBef>
                <a:spcPts val="300"/>
              </a:spcBef>
            </a:pPr>
            <a:r>
              <a:rPr lang="cs-CZ" sz="1000" dirty="0" smtClean="0"/>
              <a:t>Současný vývoj</a:t>
            </a:r>
          </a:p>
          <a:p>
            <a:pPr lvl="2">
              <a:spcBef>
                <a:spcPts val="300"/>
              </a:spcBef>
            </a:pPr>
            <a:r>
              <a:rPr lang="cs-CZ" sz="1000" dirty="0" smtClean="0"/>
              <a:t>Diverzifikace zemědělských aktivit – lakovací produkty, zámečnictví</a:t>
            </a:r>
          </a:p>
          <a:p>
            <a:pPr lvl="2">
              <a:spcBef>
                <a:spcPts val="300"/>
              </a:spcBef>
            </a:pPr>
            <a:r>
              <a:rPr lang="cs-CZ" sz="1000" dirty="0" smtClean="0"/>
              <a:t>Výstavba </a:t>
            </a:r>
            <a:r>
              <a:rPr lang="cs-CZ" sz="1000" dirty="0" err="1" smtClean="0"/>
              <a:t>fotovoltaického</a:t>
            </a:r>
            <a:r>
              <a:rPr lang="cs-CZ" sz="1000" dirty="0" smtClean="0"/>
              <a:t> zařízení a bioplynové stanice</a:t>
            </a:r>
          </a:p>
          <a:p>
            <a:pPr lvl="2">
              <a:spcBef>
                <a:spcPts val="300"/>
              </a:spcBef>
            </a:pPr>
            <a:r>
              <a:rPr lang="cs-CZ" sz="1000" dirty="0" smtClean="0"/>
              <a:t>Postupný přechod od živočišné k rostlinné výrobě</a:t>
            </a:r>
          </a:p>
          <a:p>
            <a:pPr lvl="2">
              <a:spcBef>
                <a:spcPts val="300"/>
              </a:spcBef>
            </a:pPr>
            <a:r>
              <a:rPr lang="cs-CZ" sz="1000" dirty="0" smtClean="0"/>
              <a:t>Zlepšení životních podmínek zvířat – chovat odolnějších plemen</a:t>
            </a:r>
            <a:endParaRPr lang="cs-CZ" sz="1000" dirty="0"/>
          </a:p>
        </p:txBody>
      </p:sp>
      <p:sp>
        <p:nvSpPr>
          <p:cNvPr id="20" name="Text Placeholder 2"/>
          <p:cNvSpPr txBox="1">
            <a:spLocks/>
          </p:cNvSpPr>
          <p:nvPr/>
        </p:nvSpPr>
        <p:spPr bwMode="gray">
          <a:xfrm>
            <a:off x="5688856" y="1412776"/>
            <a:ext cx="3456384" cy="468052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1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cs typeface="Arial" pitchFamily="34" charset="0"/>
              </a:rPr>
              <a:t>Konkurence</a:t>
            </a:r>
            <a:endParaRPr lang="hu-HU" sz="1000" dirty="0" smtClean="0">
              <a:latin typeface="Arial"/>
              <a:cs typeface="Arial" pitchFamily="34" charset="0"/>
            </a:endParaRP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dirty="0" smtClean="0"/>
              <a:t>Konkurenční prostředí vnímáno spíše z hlediska zaměření 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dirty="0" smtClean="0"/>
              <a:t>Proměnlivost </a:t>
            </a:r>
            <a:r>
              <a:rPr lang="cs-CZ" sz="1000" dirty="0"/>
              <a:t>zaměření konkurence – záleží na státem nařízených podmínkách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dirty="0" smtClean="0"/>
              <a:t>Jeden </a:t>
            </a:r>
            <a:r>
              <a:rPr lang="cs-CZ" sz="1000" dirty="0"/>
              <a:t>rok </a:t>
            </a:r>
            <a:r>
              <a:rPr lang="cs-CZ" sz="1000" dirty="0" smtClean="0"/>
              <a:t>přináší větší výnos </a:t>
            </a:r>
            <a:r>
              <a:rPr lang="cs-CZ" sz="1000" dirty="0"/>
              <a:t>čistě rostlinná produkce, jiný rok naopak zaměření na travní porosty – je důležité se umět přizpůsobit</a:t>
            </a:r>
            <a:endParaRPr lang="hu-HU" sz="1000" dirty="0">
              <a:cs typeface="Arial" pitchFamily="34" charset="0"/>
            </a:endParaRP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dirty="0" smtClean="0"/>
              <a:t>Konkurence v oblasti </a:t>
            </a:r>
            <a:r>
              <a:rPr lang="cs-CZ" sz="1000" dirty="0"/>
              <a:t>distribuce </a:t>
            </a:r>
            <a:r>
              <a:rPr lang="cs-CZ" sz="1000" dirty="0" smtClean="0"/>
              <a:t>půdy - prodej půdy nekompetentním vlastníkům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dirty="0" smtClean="0"/>
              <a:t>Neuvážený způsob </a:t>
            </a:r>
            <a:r>
              <a:rPr lang="cs-CZ" sz="1000" dirty="0"/>
              <a:t>privatizace státní </a:t>
            </a:r>
            <a:r>
              <a:rPr lang="cs-CZ" sz="1000" dirty="0" smtClean="0"/>
              <a:t>zemědělské půdy</a:t>
            </a:r>
            <a:endParaRPr lang="hu-HU" sz="1000" noProof="0" dirty="0">
              <a:latin typeface="Arial"/>
              <a:cs typeface="Arial" pitchFamily="34" charset="0"/>
            </a:endParaRPr>
          </a:p>
          <a:p>
            <a:pPr marL="177800" marR="0" lvl="2" indent="-177800" algn="l" defTabSz="914400" rtl="0" eaLnBrk="1" fontAlgn="auto" latinLnBrk="0" hangingPunct="1">
              <a:spcBef>
                <a:spcPts val="300"/>
              </a:spcBef>
              <a:spcAft>
                <a:spcPts val="0"/>
              </a:spcAft>
              <a:buClr>
                <a:srgbClr val="97989A"/>
              </a:buClr>
              <a:buSzTx/>
              <a:buFont typeface="Arial" pitchFamily="34" charset="0"/>
              <a:buChar char="■"/>
              <a:tabLst/>
              <a:defRPr/>
            </a:pPr>
            <a:endParaRPr lang="en-GB" sz="1000" noProof="0" dirty="0" smtClean="0">
              <a:latin typeface="Arial"/>
              <a:cs typeface="Arial" pitchFamily="34" charset="0"/>
            </a:endParaRPr>
          </a:p>
          <a:p>
            <a:pPr lvl="0">
              <a:spcBef>
                <a:spcPts val="300"/>
              </a:spcBef>
              <a:defRPr/>
            </a:pPr>
            <a:r>
              <a:rPr lang="cs-CZ" sz="1000" b="1" dirty="0" smtClean="0">
                <a:solidFill>
                  <a:srgbClr val="00338D"/>
                </a:solidFill>
                <a:cs typeface="Arial" pitchFamily="34" charset="0"/>
              </a:rPr>
              <a:t>Hlavní dodavatelé</a:t>
            </a:r>
            <a:endParaRPr lang="en-GB" sz="1000" b="1" dirty="0" smtClean="0">
              <a:solidFill>
                <a:srgbClr val="00338D"/>
              </a:solidFill>
              <a:cs typeface="Arial" pitchFamily="34" charset="0"/>
            </a:endParaRP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hu-HU" sz="1000" noProof="0" dirty="0" smtClean="0">
                <a:cs typeface="Arial" pitchFamily="34" charset="0"/>
              </a:rPr>
              <a:t>Komponenty – sladovny, sladový květ, řepka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hu-HU" sz="1000" dirty="0" smtClean="0">
                <a:cs typeface="Arial" pitchFamily="34" charset="0"/>
              </a:rPr>
              <a:t>Snaha o rozdělení importu mezi více dodavatelů</a:t>
            </a:r>
            <a:endParaRPr lang="hu-HU" sz="1000" noProof="0" dirty="0" smtClean="0">
              <a:cs typeface="Arial" pitchFamily="34" charset="0"/>
            </a:endParaRPr>
          </a:p>
          <a:p>
            <a:pPr marL="0" lvl="2">
              <a:spcBef>
                <a:spcPts val="300"/>
              </a:spcBef>
              <a:buClr>
                <a:srgbClr val="97989A"/>
              </a:buClr>
              <a:defRPr/>
            </a:pPr>
            <a:endParaRPr kumimoji="0" lang="hu-HU" sz="10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 pitchFamily="34" charset="0"/>
            </a:endParaRPr>
          </a:p>
          <a:p>
            <a:pPr>
              <a:spcBef>
                <a:spcPts val="300"/>
              </a:spcBef>
              <a:defRPr/>
            </a:pPr>
            <a:r>
              <a:rPr lang="cs-CZ" sz="1000" b="1" dirty="0" smtClean="0">
                <a:solidFill>
                  <a:srgbClr val="00338D"/>
                </a:solidFill>
                <a:cs typeface="Arial" pitchFamily="34" charset="0"/>
              </a:rPr>
              <a:t>Hlavní odběratelé</a:t>
            </a:r>
            <a:endParaRPr lang="en-GB" sz="1000" b="1" dirty="0">
              <a:solidFill>
                <a:srgbClr val="00338D"/>
              </a:solidFill>
              <a:cs typeface="Arial" pitchFamily="34" charset="0"/>
            </a:endParaRP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noProof="0" dirty="0" smtClean="0">
                <a:cs typeface="Arial" pitchFamily="34" charset="0"/>
              </a:rPr>
              <a:t>Mlékárny, pivovary, překupníci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kumimoji="0" lang="cs-CZ" sz="1000" b="0" i="0" u="none" strike="noStrike" kern="1200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 pitchFamily="34" charset="0"/>
              </a:rPr>
              <a:t>DANONE, </a:t>
            </a:r>
            <a:r>
              <a:rPr kumimoji="0" lang="cs-CZ" sz="1000" b="0" i="0" u="none" strike="noStrike" kern="1200" cap="none" spc="0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 pitchFamily="34" charset="0"/>
              </a:rPr>
              <a:t>Soufflet</a:t>
            </a:r>
            <a:r>
              <a:rPr kumimoji="0" lang="cs-CZ" sz="1000" b="0" i="0" u="none" strike="noStrike" kern="1200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 pitchFamily="34" charset="0"/>
              </a:rPr>
              <a:t> Agro, TOP EKOS, Agro Teplice, Agro Rakovník</a:t>
            </a:r>
            <a:endParaRPr lang="hu-HU" sz="1000" b="1" dirty="0">
              <a:solidFill>
                <a:srgbClr val="00338D"/>
              </a:solidFill>
              <a:cs typeface="Arial" pitchFamily="34" charset="0"/>
            </a:endParaRP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endParaRPr lang="hu-HU" sz="1000" b="1" dirty="0">
              <a:solidFill>
                <a:srgbClr val="00338D"/>
              </a:solidFill>
              <a:cs typeface="Arial" pitchFamily="34" charset="0"/>
            </a:endParaRPr>
          </a:p>
          <a:p>
            <a:pPr marR="0" fontAlgn="auto">
              <a:spcBef>
                <a:spcPts val="300"/>
              </a:spcBef>
              <a:spcAft>
                <a:spcPts val="0"/>
              </a:spcAft>
              <a:buClr>
                <a:srgbClr val="97989A"/>
              </a:buClr>
              <a:buSzTx/>
              <a:tabLst/>
              <a:defRPr/>
            </a:pPr>
            <a:r>
              <a:rPr lang="hu-HU" sz="1000" b="1" dirty="0" smtClean="0">
                <a:solidFill>
                  <a:srgbClr val="00338D"/>
                </a:solidFill>
                <a:cs typeface="Arial" pitchFamily="34" charset="0"/>
              </a:rPr>
              <a:t>Ostatní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dirty="0" smtClean="0">
                <a:latin typeface="Arial"/>
                <a:cs typeface="Arial" pitchFamily="34" charset="0"/>
              </a:rPr>
              <a:t>Lokalita chudší na kvalitu půdy, nižší výnosy u některých produktů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dirty="0" smtClean="0">
                <a:latin typeface="Arial"/>
                <a:cs typeface="Arial" pitchFamily="34" charset="0"/>
              </a:rPr>
              <a:t>Potřeba udržet živočišnou výrobu vedla ke komplexnímu rozvoji a fungování ZD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endParaRPr lang="cs-CZ" sz="1000" dirty="0">
              <a:latin typeface="Arial"/>
              <a:cs typeface="Arial" pitchFamily="34" charset="0"/>
            </a:endParaRPr>
          </a:p>
          <a:p>
            <a:pPr marR="0" fontAlgn="auto">
              <a:spcBef>
                <a:spcPts val="300"/>
              </a:spcBef>
              <a:spcAft>
                <a:spcPts val="0"/>
              </a:spcAft>
              <a:buClr>
                <a:srgbClr val="97989A"/>
              </a:buClr>
              <a:buSzTx/>
              <a:tabLst/>
              <a:defRPr/>
            </a:pPr>
            <a:endParaRPr lang="hu-HU" sz="1000" b="1" dirty="0" smtClean="0">
              <a:solidFill>
                <a:srgbClr val="00338D"/>
              </a:solidFill>
              <a:cs typeface="Arial" pitchFamily="34" charset="0"/>
            </a:endParaRPr>
          </a:p>
          <a:p>
            <a:pPr marR="0" fontAlgn="auto">
              <a:spcBef>
                <a:spcPts val="300"/>
              </a:spcBef>
              <a:spcAft>
                <a:spcPts val="0"/>
              </a:spcAft>
              <a:buClr>
                <a:srgbClr val="97989A"/>
              </a:buClr>
              <a:buSzTx/>
              <a:tabLst/>
              <a:defRPr/>
            </a:pPr>
            <a:endParaRPr lang="en-GB" sz="1000" b="1" dirty="0">
              <a:solidFill>
                <a:srgbClr val="00338D"/>
              </a:solidFill>
              <a:cs typeface="Arial" pitchFamily="34" charset="0"/>
            </a:endParaRPr>
          </a:p>
        </p:txBody>
      </p:sp>
      <p:cxnSp>
        <p:nvCxnSpPr>
          <p:cNvPr id="14" name="Shape 69"/>
          <p:cNvCxnSpPr>
            <a:stCxn id="13" idx="0"/>
            <a:endCxn id="9" idx="1"/>
          </p:cNvCxnSpPr>
          <p:nvPr/>
        </p:nvCxnSpPr>
        <p:spPr>
          <a:xfrm rot="5400000" flipH="1" flipV="1">
            <a:off x="3980111" y="190761"/>
            <a:ext cx="743694" cy="2673796"/>
          </a:xfrm>
          <a:prstGeom prst="bentConnector2">
            <a:avLst/>
          </a:prstGeom>
          <a:ln>
            <a:solidFill>
              <a:srgbClr val="747678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2961060" y="1899506"/>
            <a:ext cx="108000" cy="108000"/>
          </a:xfrm>
          <a:prstGeom prst="ellipse">
            <a:avLst/>
          </a:prstGeom>
          <a:solidFill>
            <a:srgbClr val="BE0027"/>
          </a:solidFill>
          <a:ln>
            <a:solidFill>
              <a:prstClr val="black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745870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Základní potřeby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900605" y="1018436"/>
            <a:ext cx="5433693" cy="1834500"/>
          </a:xfrm>
        </p:spPr>
        <p:txBody>
          <a:bodyPr>
            <a:normAutofit/>
          </a:bodyPr>
          <a:lstStyle/>
          <a:p>
            <a:pPr lvl="2"/>
            <a:r>
              <a:rPr lang="hu-HU" dirty="0" smtClean="0"/>
              <a:t>Možost využítí přebytků získaných z travních porostů jako vstupní produkt bioplynové stanice</a:t>
            </a:r>
          </a:p>
          <a:p>
            <a:pPr lvl="2"/>
            <a:r>
              <a:rPr lang="hu-HU" dirty="0" smtClean="0"/>
              <a:t>Pravidelné seče 2-3x do roka (využití posečeného materiálu pro bioplynovou stanici).</a:t>
            </a:r>
          </a:p>
          <a:p>
            <a:pPr lvl="2"/>
            <a:r>
              <a:rPr lang="cs-CZ" dirty="0" smtClean="0"/>
              <a:t>Zachování komplexní funkčnosti zemědělského družstva</a:t>
            </a:r>
            <a:endParaRPr lang="hu-HU" dirty="0" smtClean="0"/>
          </a:p>
          <a:p>
            <a:pPr marL="0" lvl="2" indent="0">
              <a:buNone/>
            </a:pPr>
            <a:endParaRPr lang="hu-HU" dirty="0" smtClean="0"/>
          </a:p>
          <a:p>
            <a:pPr lvl="2"/>
            <a:r>
              <a:rPr lang="hu-HU" dirty="0" smtClean="0"/>
              <a:t>Finanční kompenzace za ztráty související s omezeným použiváním hnojiv a ochraných chemických přípravků rostlin</a:t>
            </a:r>
          </a:p>
          <a:p>
            <a:pPr lvl="2"/>
            <a:r>
              <a:rPr lang="hu-HU" dirty="0"/>
              <a:t>Finanční kompenzace za ztráty související s </a:t>
            </a:r>
            <a:r>
              <a:rPr lang="hu-HU" dirty="0" smtClean="0"/>
              <a:t>pěstováním meziplodin</a:t>
            </a:r>
          </a:p>
          <a:p>
            <a:pPr lvl="2"/>
            <a:endParaRPr lang="en-GB" dirty="0"/>
          </a:p>
          <a:p>
            <a:pPr lvl="2"/>
            <a:endParaRPr lang="en-GB" dirty="0" smtClean="0"/>
          </a:p>
          <a:p>
            <a:pPr lvl="2"/>
            <a:endParaRPr lang="en-GB" dirty="0" smtClean="0"/>
          </a:p>
          <a:p>
            <a:pPr marL="0" lvl="2" indent="0">
              <a:buNone/>
            </a:pPr>
            <a:endParaRPr lang="hu-HU" dirty="0" smtClean="0"/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blackWhite">
          <a:xfrm>
            <a:off x="955182" y="971643"/>
            <a:ext cx="1800200" cy="1881293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/>
          <a:lstStyle/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r>
              <a:rPr lang="hu-HU" sz="1100" b="1" dirty="0" smtClean="0"/>
              <a:t>Zachování travních porostů</a:t>
            </a:r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hu-HU" sz="1000" b="1" dirty="0" smtClean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r>
              <a:rPr lang="hu-HU" sz="1100" b="1" dirty="0" smtClean="0"/>
              <a:t>Ztráty související </a:t>
            </a:r>
            <a:br>
              <a:rPr lang="hu-HU" sz="1100" b="1" dirty="0" smtClean="0"/>
            </a:br>
            <a:r>
              <a:rPr lang="hu-HU" sz="1100" b="1" dirty="0" smtClean="0"/>
              <a:t>s implementací agroenvironmentálních postupů</a:t>
            </a:r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hu-HU" sz="1000" b="1" dirty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hu-HU" sz="1000" b="1" dirty="0" smtClean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hu-HU" sz="1000" b="1" dirty="0" smtClean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hu-HU" sz="1000" b="1" dirty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hu-HU" sz="1000" b="1" dirty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hu-HU" sz="1000" b="1" dirty="0" smtClean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hu-HU" sz="1000" b="1" dirty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hu-HU" sz="1000" b="1" dirty="0" smtClean="0"/>
          </a:p>
        </p:txBody>
      </p:sp>
      <p:sp>
        <p:nvSpPr>
          <p:cNvPr id="6" name="Line 11"/>
          <p:cNvSpPr>
            <a:spLocks noChangeShapeType="1"/>
          </p:cNvSpPr>
          <p:nvPr/>
        </p:nvSpPr>
        <p:spPr bwMode="auto">
          <a:xfrm>
            <a:off x="936328" y="1844824"/>
            <a:ext cx="1800200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endParaRPr lang="hu-HU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0" b="47603"/>
          <a:stretch/>
        </p:blipFill>
        <p:spPr>
          <a:xfrm>
            <a:off x="955182" y="3091975"/>
            <a:ext cx="7416824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06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Cíle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129710" y="1433286"/>
            <a:ext cx="7375570" cy="1069037"/>
          </a:xfrm>
        </p:spPr>
        <p:txBody>
          <a:bodyPr>
            <a:normAutofit lnSpcReduction="10000"/>
          </a:bodyPr>
          <a:lstStyle/>
          <a:p>
            <a:r>
              <a:rPr lang="cs-CZ" dirty="0">
                <a:latin typeface="+mn-lt"/>
              </a:rPr>
              <a:t>Udržitelné využití zemědělské půdy, ochrana a zlepšení životního prostředí a kulturní krajiny</a:t>
            </a:r>
          </a:p>
          <a:p>
            <a:pPr lvl="2">
              <a:spcAft>
                <a:spcPts val="800"/>
              </a:spcAft>
              <a:defRPr/>
            </a:pPr>
            <a:r>
              <a:rPr lang="cs-CZ" dirty="0">
                <a:latin typeface="+mn-lt"/>
              </a:rPr>
              <a:t>Údržba travních porostů, dodržování pravidelných sečí.</a:t>
            </a:r>
          </a:p>
          <a:p>
            <a:pPr lvl="2">
              <a:spcAft>
                <a:spcPts val="800"/>
              </a:spcAft>
              <a:defRPr/>
            </a:pPr>
            <a:r>
              <a:rPr lang="cs-CZ" dirty="0">
                <a:latin typeface="+mn-lt"/>
              </a:rPr>
              <a:t>Platba na plochu jako kompenzace ztráty plynoucí z implementace </a:t>
            </a:r>
            <a:r>
              <a:rPr lang="cs-CZ" dirty="0" err="1">
                <a:latin typeface="+mn-lt"/>
              </a:rPr>
              <a:t>agroenvironmentálních</a:t>
            </a:r>
            <a:r>
              <a:rPr lang="cs-CZ" dirty="0">
                <a:latin typeface="+mn-lt"/>
              </a:rPr>
              <a:t> opatření</a:t>
            </a:r>
          </a:p>
          <a:p>
            <a:pPr lvl="2">
              <a:spcAft>
                <a:spcPts val="800"/>
              </a:spcAft>
              <a:defRPr/>
            </a:pPr>
            <a:r>
              <a:rPr lang="cs-CZ" dirty="0">
                <a:latin typeface="+mn-lt"/>
              </a:rPr>
              <a:t>Zlepšení životního prostředí, hygieny a kvality půdy</a:t>
            </a:r>
            <a:endParaRPr lang="hu-HU" dirty="0">
              <a:latin typeface="+mn-lt"/>
            </a:endParaRPr>
          </a:p>
        </p:txBody>
      </p:sp>
      <p:sp>
        <p:nvSpPr>
          <p:cNvPr id="4" name="Rectangle 44"/>
          <p:cNvSpPr>
            <a:spLocks noChangeArrowheads="1"/>
          </p:cNvSpPr>
          <p:nvPr/>
        </p:nvSpPr>
        <p:spPr bwMode="blackWhite">
          <a:xfrm>
            <a:off x="2088456" y="2636913"/>
            <a:ext cx="7056783" cy="360040"/>
          </a:xfrm>
          <a:prstGeom prst="rect">
            <a:avLst/>
          </a:prstGeom>
          <a:solidFill>
            <a:srgbClr val="0C2D83"/>
          </a:solidFill>
          <a:ln w="3175">
            <a:solidFill>
              <a:srgbClr val="0C2D83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 anchor="ctr"/>
          <a:lstStyle/>
          <a:p>
            <a:pPr algn="ctr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1000" b="1" dirty="0" smtClean="0">
                <a:solidFill>
                  <a:srgbClr val="FFFFFF"/>
                </a:solidFill>
              </a:rPr>
              <a:t>Cíle</a:t>
            </a:r>
            <a:endParaRPr lang="en-GB" sz="1000" b="1" dirty="0">
              <a:solidFill>
                <a:srgbClr val="FFFFFF"/>
              </a:solidFill>
            </a:endParaRPr>
          </a:p>
        </p:txBody>
      </p:sp>
      <p:sp>
        <p:nvSpPr>
          <p:cNvPr id="5" name="Rectangle 46"/>
          <p:cNvSpPr>
            <a:spLocks noChangeArrowheads="1"/>
          </p:cNvSpPr>
          <p:nvPr/>
        </p:nvSpPr>
        <p:spPr bwMode="blackWhite">
          <a:xfrm>
            <a:off x="2088456" y="980729"/>
            <a:ext cx="7056783" cy="360040"/>
          </a:xfrm>
          <a:prstGeom prst="rect">
            <a:avLst/>
          </a:prstGeom>
          <a:solidFill>
            <a:srgbClr val="8AA5CB"/>
          </a:solidFill>
          <a:ln w="3175">
            <a:solidFill>
              <a:srgbClr val="8AA5CB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 anchor="ctr"/>
          <a:lstStyle/>
          <a:p>
            <a:pPr algn="ctr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1000" b="1" dirty="0" smtClean="0">
                <a:solidFill>
                  <a:srgbClr val="FFFFFF"/>
                </a:solidFill>
              </a:rPr>
              <a:t>Rozvojové cíle opatření</a:t>
            </a:r>
            <a:endParaRPr lang="en-GB" sz="1000" b="1" dirty="0">
              <a:solidFill>
                <a:srgbClr val="FFFFFF"/>
              </a:solidFill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gray">
          <a:xfrm>
            <a:off x="2088456" y="3097241"/>
            <a:ext cx="7200801" cy="324036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r>
              <a:rPr lang="cs-CZ" sz="1100" b="1" dirty="0" smtClean="0">
                <a:solidFill>
                  <a:srgbClr val="00338D"/>
                </a:solidFill>
                <a:cs typeface="Arial" pitchFamily="34" charset="0"/>
              </a:rPr>
              <a:t>Zlepšení </a:t>
            </a:r>
            <a:r>
              <a:rPr lang="cs-CZ" sz="1100" b="1" dirty="0">
                <a:solidFill>
                  <a:srgbClr val="00338D"/>
                </a:solidFill>
                <a:cs typeface="Arial" pitchFamily="34" charset="0"/>
              </a:rPr>
              <a:t>kvality půdy </a:t>
            </a:r>
            <a:endParaRPr lang="cs-CZ" sz="1100" b="1" dirty="0" smtClean="0">
              <a:solidFill>
                <a:srgbClr val="00338D"/>
              </a:solidFill>
              <a:cs typeface="Arial" pitchFamily="34" charset="0"/>
            </a:endParaRPr>
          </a:p>
          <a:p>
            <a:pPr marL="177800" lvl="2" indent="-177800">
              <a:spcBef>
                <a:spcPts val="600"/>
              </a:spcBef>
              <a:spcAft>
                <a:spcPts val="800"/>
              </a:spcAft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>
                <a:cs typeface="Arial" pitchFamily="34" charset="0"/>
              </a:rPr>
              <a:t>Obohacování půdy pěstováním meziplodin</a:t>
            </a:r>
          </a:p>
          <a:p>
            <a:r>
              <a:rPr lang="cs-CZ" sz="1100" b="1" dirty="0" smtClean="0">
                <a:solidFill>
                  <a:srgbClr val="00338D"/>
                </a:solidFill>
                <a:cs typeface="Arial" pitchFamily="34" charset="0"/>
              </a:rPr>
              <a:t>Ochrana </a:t>
            </a:r>
            <a:r>
              <a:rPr lang="cs-CZ" sz="1100" b="1" dirty="0">
                <a:solidFill>
                  <a:srgbClr val="00338D"/>
                </a:solidFill>
                <a:cs typeface="Arial" pitchFamily="34" charset="0"/>
              </a:rPr>
              <a:t>a zlepšení místního životního prostředí a </a:t>
            </a:r>
            <a:r>
              <a:rPr lang="cs-CZ" sz="1100" b="1" dirty="0" smtClean="0">
                <a:solidFill>
                  <a:srgbClr val="00338D"/>
                </a:solidFill>
                <a:cs typeface="Arial" pitchFamily="34" charset="0"/>
              </a:rPr>
              <a:t>krajiny</a:t>
            </a:r>
            <a:endParaRPr lang="hu-HU" sz="1100" dirty="0" smtClean="0">
              <a:cs typeface="Arial" pitchFamily="34" charset="0"/>
            </a:endParaRPr>
          </a:p>
          <a:p>
            <a:pPr marL="177800" lvl="2" indent="-177800">
              <a:spcBef>
                <a:spcPts val="600"/>
              </a:spcBef>
              <a:spcAft>
                <a:spcPts val="800"/>
              </a:spcAft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hu-HU" sz="1100" dirty="0">
                <a:cs typeface="Arial" pitchFamily="34" charset="0"/>
              </a:rPr>
              <a:t>Dodržování pravidel a předpisů EU</a:t>
            </a:r>
            <a:endParaRPr lang="cs-CZ" sz="1100" dirty="0">
              <a:cs typeface="Arial" pitchFamily="34" charset="0"/>
            </a:endParaRPr>
          </a:p>
          <a:p>
            <a:pPr marL="0" lvl="2">
              <a:spcBef>
                <a:spcPts val="600"/>
              </a:spcBef>
              <a:buClr>
                <a:srgbClr val="97989A"/>
              </a:buClr>
              <a:defRPr/>
            </a:pPr>
            <a:r>
              <a:rPr lang="cs-CZ" sz="1100" b="1" dirty="0" smtClean="0">
                <a:solidFill>
                  <a:srgbClr val="00338D"/>
                </a:solidFill>
                <a:cs typeface="Arial" pitchFamily="34" charset="0"/>
              </a:rPr>
              <a:t>Implementace </a:t>
            </a:r>
            <a:r>
              <a:rPr lang="cs-CZ" sz="1100" b="1" dirty="0">
                <a:solidFill>
                  <a:srgbClr val="00338D"/>
                </a:solidFill>
                <a:cs typeface="Arial" pitchFamily="34" charset="0"/>
              </a:rPr>
              <a:t>postupů </a:t>
            </a:r>
            <a:r>
              <a:rPr lang="cs-CZ" sz="1100" b="1" dirty="0" err="1">
                <a:solidFill>
                  <a:srgbClr val="00338D"/>
                </a:solidFill>
                <a:cs typeface="Arial" pitchFamily="34" charset="0"/>
              </a:rPr>
              <a:t>agroenvironmentálního</a:t>
            </a:r>
            <a:r>
              <a:rPr lang="cs-CZ" sz="1100" b="1" dirty="0">
                <a:solidFill>
                  <a:srgbClr val="00338D"/>
                </a:solidFill>
                <a:cs typeface="Arial" pitchFamily="34" charset="0"/>
              </a:rPr>
              <a:t> hospodaření s půdou (s finanční podporou na každý hektar) </a:t>
            </a:r>
            <a:endParaRPr lang="cs-CZ" sz="1100" b="1" dirty="0" smtClean="0">
              <a:solidFill>
                <a:srgbClr val="00338D"/>
              </a:solidFill>
              <a:cs typeface="Arial" pitchFamily="34" charset="0"/>
            </a:endParaRP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>
                <a:cs typeface="Arial" pitchFamily="34" charset="0"/>
              </a:rPr>
              <a:t>Kompenzace ztrát plynoucích z implementace </a:t>
            </a:r>
            <a:r>
              <a:rPr lang="cs-CZ" sz="1100" dirty="0" err="1">
                <a:cs typeface="Arial" pitchFamily="34" charset="0"/>
              </a:rPr>
              <a:t>agroenvironmentálních</a:t>
            </a:r>
            <a:r>
              <a:rPr lang="cs-CZ" sz="1100" dirty="0">
                <a:cs typeface="Arial" pitchFamily="34" charset="0"/>
              </a:rPr>
              <a:t> opatření</a:t>
            </a:r>
          </a:p>
          <a:p>
            <a:pPr marL="177800" lvl="2" indent="-177800">
              <a:spcBef>
                <a:spcPts val="600"/>
              </a:spcBef>
              <a:spcAft>
                <a:spcPts val="800"/>
              </a:spcAft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>
                <a:cs typeface="Arial" pitchFamily="34" charset="0"/>
              </a:rPr>
              <a:t>Získání dodatečných finančních prostředků za ošetřování a zachování travních porostů</a:t>
            </a:r>
          </a:p>
          <a:p>
            <a:r>
              <a:rPr lang="cs-CZ" sz="1100" b="1" dirty="0" smtClean="0">
                <a:solidFill>
                  <a:srgbClr val="00338D"/>
                </a:solidFill>
                <a:cs typeface="Arial" pitchFamily="34" charset="0"/>
              </a:rPr>
              <a:t>Zajištění </a:t>
            </a:r>
            <a:r>
              <a:rPr lang="cs-CZ" sz="1100" b="1" dirty="0">
                <a:solidFill>
                  <a:srgbClr val="00338D"/>
                </a:solidFill>
                <a:cs typeface="Arial" pitchFamily="34" charset="0"/>
              </a:rPr>
              <a:t>komplexní fungování družstva </a:t>
            </a:r>
            <a:endParaRPr lang="cs-CZ" sz="1100" b="1" dirty="0" smtClean="0">
              <a:solidFill>
                <a:srgbClr val="00338D"/>
              </a:solidFill>
              <a:cs typeface="Arial" pitchFamily="34" charset="0"/>
            </a:endParaRPr>
          </a:p>
          <a:p>
            <a:pPr marL="177800" lvl="2" indent="-177800">
              <a:spcBef>
                <a:spcPts val="600"/>
              </a:spcBef>
              <a:spcAft>
                <a:spcPts val="800"/>
              </a:spcAft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>
                <a:cs typeface="Arial" pitchFamily="34" charset="0"/>
              </a:rPr>
              <a:t>Zachování živočišné výroby a všestranného zaměření družstva </a:t>
            </a:r>
          </a:p>
          <a:p>
            <a:r>
              <a:rPr lang="cs-CZ" sz="1100" b="1" dirty="0">
                <a:solidFill>
                  <a:srgbClr val="00338D"/>
                </a:solidFill>
                <a:cs typeface="Arial" pitchFamily="34" charset="0"/>
              </a:rPr>
              <a:t>Navýšení živočišné </a:t>
            </a:r>
            <a:r>
              <a:rPr lang="cs-CZ" sz="1100" b="1" dirty="0" smtClean="0">
                <a:solidFill>
                  <a:srgbClr val="00338D"/>
                </a:solidFill>
                <a:cs typeface="Arial" pitchFamily="34" charset="0"/>
              </a:rPr>
              <a:t>výroby</a:t>
            </a:r>
          </a:p>
          <a:p>
            <a:pPr marL="177800" lvl="2" indent="-177800">
              <a:spcBef>
                <a:spcPts val="600"/>
              </a:spcBef>
              <a:spcAft>
                <a:spcPts val="800"/>
              </a:spcAft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>
                <a:cs typeface="Arial" pitchFamily="34" charset="0"/>
              </a:rPr>
              <a:t>Udržení živočišné výroby propojením aktivit – využití materiálu ze sečí pro bioplynovou stanici a krmení</a:t>
            </a:r>
            <a:endParaRPr lang="en-GB" sz="1100" dirty="0">
              <a:cs typeface="Arial" pitchFamily="34" charset="0"/>
            </a:endParaRPr>
          </a:p>
        </p:txBody>
      </p:sp>
      <p:sp>
        <p:nvSpPr>
          <p:cNvPr id="8" name="AutoShape 47"/>
          <p:cNvSpPr>
            <a:spLocks noChangeArrowheads="1"/>
          </p:cNvSpPr>
          <p:nvPr/>
        </p:nvSpPr>
        <p:spPr bwMode="auto">
          <a:xfrm>
            <a:off x="216248" y="1484784"/>
            <a:ext cx="1697438" cy="504056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r>
              <a:rPr lang="hu-HU" sz="1000" b="1" dirty="0" smtClean="0"/>
              <a:t>Zachování travních porostů ohrožených degradací</a:t>
            </a:r>
            <a:endParaRPr lang="en-GB" sz="1000" b="1" dirty="0"/>
          </a:p>
        </p:txBody>
      </p:sp>
      <p:sp>
        <p:nvSpPr>
          <p:cNvPr id="15" name="AutoShape 47"/>
          <p:cNvSpPr>
            <a:spLocks noChangeArrowheads="1"/>
          </p:cNvSpPr>
          <p:nvPr/>
        </p:nvSpPr>
        <p:spPr bwMode="auto">
          <a:xfrm>
            <a:off x="206820" y="3068960"/>
            <a:ext cx="1706866" cy="1216231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r>
              <a:rPr lang="hu-HU" sz="1000" b="1" dirty="0" smtClean="0"/>
              <a:t>Zachování </a:t>
            </a:r>
            <a:r>
              <a:rPr lang="hu-HU" sz="1000" b="1" dirty="0"/>
              <a:t>travních </a:t>
            </a:r>
            <a:r>
              <a:rPr lang="hu-HU" sz="1000" b="1" dirty="0" smtClean="0"/>
              <a:t>porostů</a:t>
            </a:r>
            <a:endParaRPr lang="hu-HU" sz="1000" b="1" dirty="0"/>
          </a:p>
        </p:txBody>
      </p:sp>
      <p:sp>
        <p:nvSpPr>
          <p:cNvPr id="16" name="AutoShape 47"/>
          <p:cNvSpPr>
            <a:spLocks noChangeArrowheads="1"/>
          </p:cNvSpPr>
          <p:nvPr/>
        </p:nvSpPr>
        <p:spPr bwMode="auto">
          <a:xfrm>
            <a:off x="217736" y="4365104"/>
            <a:ext cx="1798712" cy="1656184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r>
              <a:rPr lang="hu-HU" sz="1000" b="1" dirty="0" smtClean="0"/>
              <a:t>Ztráty </a:t>
            </a:r>
            <a:r>
              <a:rPr lang="hu-HU" sz="1000" b="1" dirty="0"/>
              <a:t>související </a:t>
            </a:r>
            <a:r>
              <a:rPr lang="hu-HU" sz="1000" b="1" dirty="0" smtClean="0"/>
              <a:t/>
            </a:r>
            <a:br>
              <a:rPr lang="hu-HU" sz="1000" b="1" dirty="0" smtClean="0"/>
            </a:br>
            <a:r>
              <a:rPr lang="hu-HU" sz="1000" b="1" dirty="0" smtClean="0"/>
              <a:t>s </a:t>
            </a:r>
            <a:r>
              <a:rPr lang="hu-HU" sz="1000" b="1" dirty="0"/>
              <a:t>implementací agroenvironmentálních </a:t>
            </a:r>
            <a:r>
              <a:rPr lang="hu-HU" sz="1000" b="1" dirty="0" smtClean="0"/>
              <a:t>postupů</a:t>
            </a:r>
            <a:endParaRPr lang="hu-HU" sz="1000" b="1" dirty="0"/>
          </a:p>
        </p:txBody>
      </p:sp>
      <p:sp>
        <p:nvSpPr>
          <p:cNvPr id="17" name="AutoShape 47"/>
          <p:cNvSpPr>
            <a:spLocks noChangeArrowheads="1"/>
          </p:cNvSpPr>
          <p:nvPr/>
        </p:nvSpPr>
        <p:spPr bwMode="auto">
          <a:xfrm>
            <a:off x="216248" y="2060848"/>
            <a:ext cx="1697438" cy="360040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r>
              <a:rPr lang="hu-HU" sz="1000" b="1" dirty="0" smtClean="0"/>
              <a:t>Údržba kulturní krajiny</a:t>
            </a:r>
            <a:endParaRPr lang="en-GB" sz="1000" b="1" dirty="0"/>
          </a:p>
        </p:txBody>
      </p:sp>
    </p:spTree>
    <p:extLst>
      <p:ext uri="{BB962C8B-B14F-4D97-AF65-F5344CB8AC3E}">
        <p14:creationId xmlns:p14="http://schemas.microsoft.com/office/powerpoint/2010/main" val="221393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2" descr="\\fileserver\EU-TEL-CO\Advisory Projects\KPMG Czech Republic\097134_COG Czech RDP on-going and ex post\6_Working papers\6_7 First Interim report\Case_studies\Pictures\214_Morzina\SAM_1434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16248" y="908720"/>
            <a:ext cx="3096344" cy="1677187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Harmonogram podávání žádostí o platbu</a:t>
            </a:r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blackWhite">
          <a:xfrm>
            <a:off x="215150" y="2708920"/>
            <a:ext cx="1584325" cy="3312368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/>
          <a:lstStyle/>
          <a:p>
            <a:pPr marL="88900" indent="-88900" defTabSz="571500" eaLnBrk="0" hangingPunct="0"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1000" b="1" dirty="0" smtClean="0"/>
              <a:t>Výplata plateb v letech</a:t>
            </a:r>
          </a:p>
          <a:p>
            <a:pPr marL="171450" indent="-171450" defTabSz="571500" eaLnBrk="0" hangingPunct="0">
              <a:lnSpc>
                <a:spcPct val="130000"/>
              </a:lnSpc>
              <a:spcBef>
                <a:spcPct val="4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tabLst>
                <a:tab pos="285750" algn="l"/>
              </a:tabLst>
            </a:pPr>
            <a:r>
              <a:rPr lang="cs-CZ" sz="1000" dirty="0" smtClean="0"/>
              <a:t>2009 - 2013 (platba na plochu)</a:t>
            </a:r>
          </a:p>
          <a:p>
            <a:pPr marL="88900" indent="-88900" defTabSz="571500" eaLnBrk="0" hangingPunct="0">
              <a:lnSpc>
                <a:spcPct val="130000"/>
              </a:lnSpc>
              <a:spcBef>
                <a:spcPct val="40000"/>
              </a:spcBef>
              <a:buClr>
                <a:schemeClr val="accent1"/>
              </a:buClr>
              <a:buSzPct val="85000"/>
              <a:tabLst>
                <a:tab pos="285750" algn="l"/>
              </a:tabLst>
            </a:pPr>
            <a:r>
              <a:rPr lang="cs-CZ" sz="1000" dirty="0" smtClean="0"/>
              <a:t>4 306 164 CZK (2009)</a:t>
            </a:r>
          </a:p>
          <a:p>
            <a:pPr marL="88900" indent="-88900" defTabSz="571500" eaLnBrk="0" hangingPunct="0">
              <a:lnSpc>
                <a:spcPct val="130000"/>
              </a:lnSpc>
              <a:spcBef>
                <a:spcPct val="40000"/>
              </a:spcBef>
              <a:buClr>
                <a:schemeClr val="accent1"/>
              </a:buClr>
              <a:buSzPct val="85000"/>
              <a:tabLst>
                <a:tab pos="285750" algn="l"/>
              </a:tabLst>
            </a:pPr>
            <a:r>
              <a:rPr lang="cs-CZ" sz="1000" dirty="0" smtClean="0"/>
              <a:t>4 209 978 CZK (2010)</a:t>
            </a:r>
          </a:p>
          <a:p>
            <a:pPr marL="88900" indent="-88900" defTabSz="571500" eaLnBrk="0" hangingPunct="0">
              <a:lnSpc>
                <a:spcPct val="130000"/>
              </a:lnSpc>
              <a:spcBef>
                <a:spcPct val="40000"/>
              </a:spcBef>
              <a:buClr>
                <a:schemeClr val="accent1"/>
              </a:buClr>
              <a:buSzPct val="85000"/>
              <a:tabLst>
                <a:tab pos="285750" algn="l"/>
              </a:tabLst>
            </a:pPr>
            <a:r>
              <a:rPr lang="cs-CZ" sz="1000" dirty="0" smtClean="0"/>
              <a:t>3 976 716 CZK (2011)</a:t>
            </a:r>
          </a:p>
          <a:p>
            <a:pPr marL="88900" indent="-88900" defTabSz="571500" eaLnBrk="0" hangingPunct="0">
              <a:lnSpc>
                <a:spcPct val="130000"/>
              </a:lnSpc>
              <a:spcBef>
                <a:spcPct val="40000"/>
              </a:spcBef>
              <a:buClr>
                <a:schemeClr val="accent1"/>
              </a:buClr>
              <a:buSzPct val="85000"/>
              <a:tabLst>
                <a:tab pos="285750" algn="l"/>
              </a:tabLst>
            </a:pPr>
            <a:r>
              <a:rPr lang="cs-CZ" sz="1000" dirty="0" smtClean="0"/>
              <a:t>3 998 733 CZK (2012)</a:t>
            </a:r>
          </a:p>
          <a:p>
            <a:pPr marL="88900" indent="-88900" defTabSz="571500" eaLnBrk="0" hangingPunct="0">
              <a:lnSpc>
                <a:spcPct val="130000"/>
              </a:lnSpc>
              <a:spcBef>
                <a:spcPct val="40000"/>
              </a:spcBef>
              <a:buClr>
                <a:schemeClr val="accent1"/>
              </a:buClr>
              <a:buSzPct val="85000"/>
              <a:tabLst>
                <a:tab pos="285750" algn="l"/>
              </a:tabLst>
            </a:pPr>
            <a:r>
              <a:rPr lang="cs-CZ" sz="1000" dirty="0" smtClean="0"/>
              <a:t>3 828 268 CZK (2013)</a:t>
            </a:r>
          </a:p>
          <a:p>
            <a:pPr marL="171450" indent="-171450" defTabSz="571500" eaLnBrk="0" hangingPunct="0">
              <a:lnSpc>
                <a:spcPct val="130000"/>
              </a:lnSpc>
              <a:spcBef>
                <a:spcPct val="4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tabLst>
                <a:tab pos="285750" algn="l"/>
              </a:tabLst>
            </a:pPr>
            <a:r>
              <a:rPr lang="cs-CZ" sz="1000" dirty="0" smtClean="0"/>
              <a:t>Žádosti o platbu na plochu byly podávány každý rok od roku 2009</a:t>
            </a:r>
            <a:endParaRPr lang="cs-CZ" sz="1000" dirty="0"/>
          </a:p>
        </p:txBody>
      </p:sp>
      <p:sp>
        <p:nvSpPr>
          <p:cNvPr id="5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944440" y="2717033"/>
            <a:ext cx="7272808" cy="3232247"/>
          </a:xfrm>
        </p:spPr>
        <p:txBody>
          <a:bodyPr>
            <a:noAutofit/>
          </a:bodyPr>
          <a:lstStyle/>
          <a:p>
            <a:r>
              <a:rPr lang="cs-CZ" dirty="0" smtClean="0"/>
              <a:t>Žádost o platbu</a:t>
            </a:r>
          </a:p>
          <a:p>
            <a:pPr lvl="2"/>
            <a:r>
              <a:rPr lang="cs-CZ" dirty="0" smtClean="0"/>
              <a:t>Žádost o platbu podává ZD Mořina každoročně</a:t>
            </a:r>
          </a:p>
          <a:p>
            <a:pPr lvl="2">
              <a:spcAft>
                <a:spcPts val="800"/>
              </a:spcAft>
            </a:pPr>
            <a:r>
              <a:rPr lang="cs-CZ" dirty="0" smtClean="0"/>
              <a:t>O první platbu bylo žádáno v roce 2009</a:t>
            </a:r>
          </a:p>
          <a:p>
            <a:pPr lvl="2"/>
            <a:r>
              <a:rPr lang="cs-CZ" dirty="0" smtClean="0"/>
              <a:t>ZD Mořina žádá v rámci opatření II.1.3 (2014) </a:t>
            </a:r>
            <a:r>
              <a:rPr lang="cs-CZ" dirty="0" err="1" smtClean="0"/>
              <a:t>Agroenvironmentální</a:t>
            </a:r>
            <a:r>
              <a:rPr lang="cs-CZ" dirty="0" smtClean="0"/>
              <a:t> opatření</a:t>
            </a:r>
          </a:p>
          <a:p>
            <a:pPr lvl="3"/>
            <a:r>
              <a:rPr lang="cs-CZ" dirty="0" err="1" smtClean="0"/>
              <a:t>Podopatření</a:t>
            </a:r>
            <a:r>
              <a:rPr lang="cs-CZ" dirty="0" smtClean="0"/>
              <a:t> II.1.3.2 </a:t>
            </a:r>
            <a:r>
              <a:rPr lang="cs-CZ" dirty="0" err="1" smtClean="0"/>
              <a:t>Podopatření</a:t>
            </a:r>
            <a:r>
              <a:rPr lang="cs-CZ" dirty="0" smtClean="0"/>
              <a:t> ošetřování travních porostů – louky, mezofilní a vlhkomilné louky, horské a suchomilné louky a pastviny</a:t>
            </a:r>
          </a:p>
          <a:p>
            <a:pPr lvl="3">
              <a:spcAft>
                <a:spcPts val="800"/>
              </a:spcAft>
            </a:pPr>
            <a:r>
              <a:rPr lang="cs-CZ" dirty="0" err="1" smtClean="0"/>
              <a:t>Podopatření</a:t>
            </a:r>
            <a:r>
              <a:rPr lang="cs-CZ" dirty="0" smtClean="0"/>
              <a:t> II.1.3.3 </a:t>
            </a:r>
            <a:r>
              <a:rPr lang="cs-CZ" dirty="0" err="1" smtClean="0"/>
              <a:t>Podopatření</a:t>
            </a:r>
            <a:r>
              <a:rPr lang="cs-CZ" dirty="0" smtClean="0"/>
              <a:t> péče o krajinu – Titul pěstování meziplodin</a:t>
            </a:r>
          </a:p>
          <a:p>
            <a:r>
              <a:rPr lang="cs-CZ" dirty="0" smtClean="0"/>
              <a:t>Finanční implementace</a:t>
            </a:r>
          </a:p>
          <a:p>
            <a:pPr lvl="2"/>
            <a:r>
              <a:rPr lang="cs-CZ" dirty="0" smtClean="0"/>
              <a:t>Platby přichází jednou ročně, vždy na podzim</a:t>
            </a:r>
          </a:p>
          <a:p>
            <a:pPr lvl="2"/>
            <a:r>
              <a:rPr lang="cs-CZ" dirty="0" smtClean="0"/>
              <a:t>Pouze v roce 2013 byly poprvé zálohové platby</a:t>
            </a:r>
          </a:p>
          <a:p>
            <a:pPr lvl="2"/>
            <a:r>
              <a:rPr lang="cs-CZ" dirty="0" smtClean="0"/>
              <a:t>Harmonogram vyplácení plateb je složité kombinovat s cash </a:t>
            </a:r>
            <a:r>
              <a:rPr lang="cs-CZ" dirty="0" err="1" smtClean="0"/>
              <a:t>flow</a:t>
            </a:r>
            <a:r>
              <a:rPr lang="cs-CZ" dirty="0" smtClean="0"/>
              <a:t> družstva</a:t>
            </a:r>
          </a:p>
          <a:p>
            <a:pPr lvl="2"/>
            <a:r>
              <a:rPr lang="cs-CZ" dirty="0" smtClean="0"/>
              <a:t>Platby na plochu fungují na pětiletý závazek. Rok 2013 je poslední rok závazku.</a:t>
            </a:r>
            <a:endParaRPr lang="cs-CZ" dirty="0"/>
          </a:p>
        </p:txBody>
      </p:sp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3676948" y="927574"/>
            <a:ext cx="5256584" cy="517525"/>
          </a:xfrm>
          <a:prstGeom prst="homePlate">
            <a:avLst>
              <a:gd name="adj" fmla="val 28077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 flipV="1">
            <a:off x="3761270" y="1058700"/>
            <a:ext cx="4884230" cy="1"/>
          </a:xfrm>
          <a:prstGeom prst="line">
            <a:avLst/>
          </a:prstGeom>
          <a:noFill/>
          <a:ln w="12699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>
            <a:off x="6197228" y="1021236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>
            <a:off x="6773292" y="1021236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11" name="Rectangle 30"/>
          <p:cNvSpPr>
            <a:spLocks noChangeArrowheads="1"/>
          </p:cNvSpPr>
          <p:nvPr/>
        </p:nvSpPr>
        <p:spPr bwMode="auto">
          <a:xfrm>
            <a:off x="6087969" y="1143474"/>
            <a:ext cx="230832" cy="30777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cs-CZ" sz="800" b="1" dirty="0" smtClean="0"/>
              <a:t>2011</a:t>
            </a:r>
          </a:p>
          <a:p>
            <a:pPr algn="ctr" defTabSz="762000" eaLnBrk="0" hangingPunct="0"/>
            <a:r>
              <a:rPr lang="cs-CZ" sz="600" dirty="0" smtClean="0"/>
              <a:t>leden</a:t>
            </a:r>
          </a:p>
          <a:p>
            <a:pPr algn="ctr" defTabSz="762000" eaLnBrk="0" hangingPunct="0"/>
            <a:endParaRPr lang="cs-CZ" sz="600" dirty="0"/>
          </a:p>
        </p:txBody>
      </p:sp>
      <p:sp>
        <p:nvSpPr>
          <p:cNvPr id="12" name="Rectangle 30"/>
          <p:cNvSpPr>
            <a:spLocks noChangeArrowheads="1"/>
          </p:cNvSpPr>
          <p:nvPr/>
        </p:nvSpPr>
        <p:spPr bwMode="auto">
          <a:xfrm>
            <a:off x="6664033" y="1143474"/>
            <a:ext cx="230832" cy="30777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cs-CZ" sz="800" b="1" dirty="0" smtClean="0"/>
              <a:t>2012</a:t>
            </a:r>
          </a:p>
          <a:p>
            <a:pPr algn="ctr" defTabSz="762000" eaLnBrk="0" hangingPunct="0"/>
            <a:r>
              <a:rPr lang="cs-CZ" sz="600" dirty="0" smtClean="0"/>
              <a:t>leden</a:t>
            </a:r>
          </a:p>
          <a:p>
            <a:pPr algn="ctr" defTabSz="762000" eaLnBrk="0" hangingPunct="0"/>
            <a:endParaRPr lang="cs-CZ" sz="600" dirty="0"/>
          </a:p>
        </p:txBody>
      </p:sp>
      <p:sp>
        <p:nvSpPr>
          <p:cNvPr id="13" name="Rectangle 30"/>
          <p:cNvSpPr>
            <a:spLocks noChangeArrowheads="1"/>
          </p:cNvSpPr>
          <p:nvPr/>
        </p:nvSpPr>
        <p:spPr bwMode="auto">
          <a:xfrm>
            <a:off x="3780507" y="1143474"/>
            <a:ext cx="237244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cs-CZ" sz="800" b="1" dirty="0" smtClean="0"/>
              <a:t>2007</a:t>
            </a:r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cs-CZ" sz="600" dirty="0"/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>
            <a:off x="5045100" y="1021236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15" name="Text Box 24"/>
          <p:cNvSpPr txBox="1">
            <a:spLocks noChangeArrowheads="1"/>
          </p:cNvSpPr>
          <p:nvPr/>
        </p:nvSpPr>
        <p:spPr bwMode="auto">
          <a:xfrm>
            <a:off x="4685061" y="1775201"/>
            <a:ext cx="643756" cy="601662"/>
          </a:xfrm>
          <a:prstGeom prst="rect">
            <a:avLst/>
          </a:prstGeom>
          <a:noFill/>
          <a:ln w="12700">
            <a:solidFill>
              <a:srgbClr val="BE0027"/>
            </a:solidFill>
            <a:miter lim="800000"/>
            <a:headEnd type="none" w="sm" len="sm"/>
            <a:tailEnd type="none" w="sm" len="sm"/>
          </a:ln>
        </p:spPr>
        <p:txBody>
          <a:bodyPr lIns="36000" tIns="36000" rIns="36000" bIns="36000" anchor="ctr"/>
          <a:lstStyle/>
          <a:p>
            <a:pPr algn="ctr" defTabSz="762000">
              <a:lnSpc>
                <a:spcPct val="130000"/>
              </a:lnSpc>
            </a:pPr>
            <a:r>
              <a:rPr lang="cs-CZ" sz="700" b="1" dirty="0" smtClean="0"/>
              <a:t>První platba</a:t>
            </a:r>
            <a:endParaRPr lang="cs-CZ" sz="900" dirty="0"/>
          </a:p>
        </p:txBody>
      </p:sp>
      <p:sp>
        <p:nvSpPr>
          <p:cNvPr id="16" name="Line 9"/>
          <p:cNvSpPr>
            <a:spLocks noChangeShapeType="1"/>
          </p:cNvSpPr>
          <p:nvPr/>
        </p:nvSpPr>
        <p:spPr bwMode="auto">
          <a:xfrm>
            <a:off x="3892972" y="1021236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17" name="Line 25"/>
          <p:cNvSpPr>
            <a:spLocks noChangeShapeType="1"/>
          </p:cNvSpPr>
          <p:nvPr/>
        </p:nvSpPr>
        <p:spPr bwMode="auto">
          <a:xfrm flipV="1">
            <a:off x="5045100" y="1483199"/>
            <a:ext cx="0" cy="285750"/>
          </a:xfrm>
          <a:prstGeom prst="line">
            <a:avLst/>
          </a:prstGeom>
          <a:noFill/>
          <a:ln w="12700">
            <a:solidFill>
              <a:srgbClr val="BE0027"/>
            </a:solidFill>
            <a:round/>
            <a:headEnd type="none" w="sm" len="sm"/>
            <a:tailEnd type="oval" w="sm" len="sm"/>
          </a:ln>
        </p:spPr>
        <p:txBody>
          <a:bodyPr lIns="54000" tIns="54000" rIns="54000" bIns="54000" anchor="b"/>
          <a:lstStyle/>
          <a:p>
            <a:endParaRPr lang="cs-CZ" dirty="0"/>
          </a:p>
        </p:txBody>
      </p:sp>
      <p:sp>
        <p:nvSpPr>
          <p:cNvPr id="20" name="Rectangle 30"/>
          <p:cNvSpPr>
            <a:spLocks noChangeArrowheads="1"/>
          </p:cNvSpPr>
          <p:nvPr/>
        </p:nvSpPr>
        <p:spPr bwMode="auto">
          <a:xfrm>
            <a:off x="4935841" y="1143474"/>
            <a:ext cx="230832" cy="30777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cs-CZ" sz="800" b="1" dirty="0" smtClean="0"/>
              <a:t>2009</a:t>
            </a:r>
          </a:p>
          <a:p>
            <a:pPr algn="ctr" defTabSz="762000" eaLnBrk="0" hangingPunct="0"/>
            <a:r>
              <a:rPr lang="cs-CZ" sz="600" dirty="0" smtClean="0"/>
              <a:t>leden</a:t>
            </a:r>
          </a:p>
          <a:p>
            <a:pPr algn="ctr" defTabSz="762000" eaLnBrk="0" hangingPunct="0"/>
            <a:endParaRPr lang="cs-CZ" sz="600" dirty="0"/>
          </a:p>
        </p:txBody>
      </p:sp>
      <p:sp>
        <p:nvSpPr>
          <p:cNvPr id="21" name="Text Box 24"/>
          <p:cNvSpPr txBox="1">
            <a:spLocks noChangeArrowheads="1"/>
          </p:cNvSpPr>
          <p:nvPr/>
        </p:nvSpPr>
        <p:spPr bwMode="auto">
          <a:xfrm>
            <a:off x="6943066" y="1756776"/>
            <a:ext cx="762014" cy="601662"/>
          </a:xfrm>
          <a:prstGeom prst="rect">
            <a:avLst/>
          </a:prstGeom>
          <a:noFill/>
          <a:ln w="12700">
            <a:solidFill>
              <a:srgbClr val="BE0027"/>
            </a:solidFill>
            <a:miter lim="800000"/>
            <a:headEnd type="none" w="sm" len="sm"/>
            <a:tailEnd type="none" w="sm" len="sm"/>
          </a:ln>
        </p:spPr>
        <p:txBody>
          <a:bodyPr lIns="36000" tIns="36000" rIns="36000" bIns="36000" anchor="ctr"/>
          <a:lstStyle/>
          <a:p>
            <a:pPr algn="ctr" defTabSz="762000">
              <a:lnSpc>
                <a:spcPct val="130000"/>
              </a:lnSpc>
            </a:pPr>
            <a:r>
              <a:rPr lang="cs-CZ" sz="700" b="1" dirty="0" smtClean="0"/>
              <a:t>Poslední platba</a:t>
            </a:r>
            <a:endParaRPr lang="cs-CZ" sz="900" dirty="0"/>
          </a:p>
        </p:txBody>
      </p:sp>
      <p:sp>
        <p:nvSpPr>
          <p:cNvPr id="22" name="Rectangle 30"/>
          <p:cNvSpPr>
            <a:spLocks noChangeArrowheads="1"/>
          </p:cNvSpPr>
          <p:nvPr/>
        </p:nvSpPr>
        <p:spPr bwMode="auto">
          <a:xfrm>
            <a:off x="4359777" y="1143474"/>
            <a:ext cx="230832" cy="30777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cs-CZ" sz="800" b="1" dirty="0" smtClean="0"/>
              <a:t>2008</a:t>
            </a:r>
          </a:p>
          <a:p>
            <a:pPr algn="ctr" defTabSz="762000" eaLnBrk="0" hangingPunct="0"/>
            <a:r>
              <a:rPr lang="cs-CZ" sz="600" dirty="0" smtClean="0"/>
              <a:t>leden</a:t>
            </a:r>
          </a:p>
          <a:p>
            <a:pPr algn="ctr" defTabSz="762000" eaLnBrk="0" hangingPunct="0"/>
            <a:endParaRPr lang="cs-CZ" sz="600" dirty="0"/>
          </a:p>
        </p:txBody>
      </p:sp>
      <p:sp>
        <p:nvSpPr>
          <p:cNvPr id="23" name="Line 9"/>
          <p:cNvSpPr>
            <a:spLocks noChangeShapeType="1"/>
          </p:cNvSpPr>
          <p:nvPr/>
        </p:nvSpPr>
        <p:spPr bwMode="auto">
          <a:xfrm>
            <a:off x="4469036" y="1021236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24" name="Rectangle 30"/>
          <p:cNvSpPr>
            <a:spLocks noChangeArrowheads="1"/>
          </p:cNvSpPr>
          <p:nvPr/>
        </p:nvSpPr>
        <p:spPr bwMode="auto">
          <a:xfrm>
            <a:off x="5511905" y="1143474"/>
            <a:ext cx="230832" cy="30777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cs-CZ" sz="800" b="1" dirty="0" smtClean="0"/>
              <a:t>2010</a:t>
            </a:r>
          </a:p>
          <a:p>
            <a:pPr algn="ctr" defTabSz="762000" eaLnBrk="0" hangingPunct="0"/>
            <a:r>
              <a:rPr lang="cs-CZ" sz="600" dirty="0" smtClean="0"/>
              <a:t>leden</a:t>
            </a:r>
          </a:p>
          <a:p>
            <a:pPr algn="ctr" defTabSz="762000" eaLnBrk="0" hangingPunct="0"/>
            <a:endParaRPr lang="cs-CZ" sz="600" dirty="0"/>
          </a:p>
        </p:txBody>
      </p:sp>
      <p:sp>
        <p:nvSpPr>
          <p:cNvPr id="25" name="Line 9"/>
          <p:cNvSpPr>
            <a:spLocks noChangeShapeType="1"/>
          </p:cNvSpPr>
          <p:nvPr/>
        </p:nvSpPr>
        <p:spPr bwMode="auto">
          <a:xfrm>
            <a:off x="5621164" y="1021236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5047488" y="1627632"/>
            <a:ext cx="2321665" cy="1168"/>
          </a:xfrm>
          <a:prstGeom prst="line">
            <a:avLst/>
          </a:prstGeom>
          <a:ln w="12700">
            <a:solidFill>
              <a:srgbClr val="BE00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Line 25"/>
          <p:cNvSpPr>
            <a:spLocks noChangeShapeType="1"/>
          </p:cNvSpPr>
          <p:nvPr/>
        </p:nvSpPr>
        <p:spPr bwMode="auto">
          <a:xfrm flipV="1">
            <a:off x="7369886" y="1478119"/>
            <a:ext cx="0" cy="285750"/>
          </a:xfrm>
          <a:prstGeom prst="line">
            <a:avLst/>
          </a:prstGeom>
          <a:noFill/>
          <a:ln w="12700">
            <a:solidFill>
              <a:srgbClr val="BE0027"/>
            </a:solidFill>
            <a:round/>
            <a:headEnd type="none" w="sm" len="sm"/>
            <a:tailEnd type="oval" w="sm" len="sm"/>
          </a:ln>
        </p:spPr>
        <p:txBody>
          <a:bodyPr lIns="54000" tIns="54000" rIns="54000" bIns="54000" anchor="b"/>
          <a:lstStyle/>
          <a:p>
            <a:endParaRPr lang="cs-CZ" dirty="0"/>
          </a:p>
        </p:txBody>
      </p:sp>
      <p:sp>
        <p:nvSpPr>
          <p:cNvPr id="36" name="Line 10"/>
          <p:cNvSpPr>
            <a:spLocks noChangeShapeType="1"/>
          </p:cNvSpPr>
          <p:nvPr/>
        </p:nvSpPr>
        <p:spPr bwMode="auto">
          <a:xfrm>
            <a:off x="7349356" y="1018632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37" name="Rectangle 30"/>
          <p:cNvSpPr>
            <a:spLocks noChangeArrowheads="1"/>
          </p:cNvSpPr>
          <p:nvPr/>
        </p:nvSpPr>
        <p:spPr bwMode="auto">
          <a:xfrm>
            <a:off x="7240097" y="1140870"/>
            <a:ext cx="230832" cy="30777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cs-CZ" sz="800" b="1" dirty="0" smtClean="0"/>
              <a:t>2013</a:t>
            </a:r>
          </a:p>
          <a:p>
            <a:pPr algn="ctr" defTabSz="762000" eaLnBrk="0" hangingPunct="0"/>
            <a:r>
              <a:rPr lang="cs-CZ" sz="600" dirty="0" smtClean="0"/>
              <a:t>leden</a:t>
            </a:r>
          </a:p>
          <a:p>
            <a:pPr algn="ctr" defTabSz="762000" eaLnBrk="0" hangingPunct="0"/>
            <a:endParaRPr lang="cs-CZ" sz="600" dirty="0"/>
          </a:p>
        </p:txBody>
      </p:sp>
      <p:sp>
        <p:nvSpPr>
          <p:cNvPr id="38" name="Line 10"/>
          <p:cNvSpPr>
            <a:spLocks noChangeShapeType="1"/>
          </p:cNvSpPr>
          <p:nvPr/>
        </p:nvSpPr>
        <p:spPr bwMode="auto">
          <a:xfrm>
            <a:off x="7925420" y="1012415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39" name="Rectangle 30"/>
          <p:cNvSpPr>
            <a:spLocks noChangeArrowheads="1"/>
          </p:cNvSpPr>
          <p:nvPr/>
        </p:nvSpPr>
        <p:spPr bwMode="auto">
          <a:xfrm>
            <a:off x="7816161" y="1144178"/>
            <a:ext cx="230832" cy="30777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cs-CZ" sz="800" b="1" dirty="0" smtClean="0"/>
              <a:t>2014</a:t>
            </a:r>
          </a:p>
          <a:p>
            <a:pPr algn="ctr" defTabSz="762000" eaLnBrk="0" hangingPunct="0"/>
            <a:r>
              <a:rPr lang="cs-CZ" sz="600" dirty="0" smtClean="0"/>
              <a:t>leden</a:t>
            </a:r>
          </a:p>
          <a:p>
            <a:pPr algn="ctr" defTabSz="762000" eaLnBrk="0" hangingPunct="0"/>
            <a:endParaRPr lang="cs-CZ" sz="600" dirty="0"/>
          </a:p>
        </p:txBody>
      </p:sp>
      <p:sp>
        <p:nvSpPr>
          <p:cNvPr id="40" name="Line 10"/>
          <p:cNvSpPr>
            <a:spLocks noChangeShapeType="1"/>
          </p:cNvSpPr>
          <p:nvPr/>
        </p:nvSpPr>
        <p:spPr bwMode="auto">
          <a:xfrm>
            <a:off x="8501484" y="1012415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41" name="Rectangle 30"/>
          <p:cNvSpPr>
            <a:spLocks noChangeArrowheads="1"/>
          </p:cNvSpPr>
          <p:nvPr/>
        </p:nvSpPr>
        <p:spPr bwMode="auto">
          <a:xfrm>
            <a:off x="8392225" y="1144178"/>
            <a:ext cx="230832" cy="30777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cs-CZ" sz="800" b="1" dirty="0" smtClean="0"/>
              <a:t>2015</a:t>
            </a:r>
          </a:p>
          <a:p>
            <a:pPr algn="ctr" defTabSz="762000" eaLnBrk="0" hangingPunct="0"/>
            <a:r>
              <a:rPr lang="cs-CZ" sz="600" dirty="0" smtClean="0"/>
              <a:t>leden</a:t>
            </a:r>
          </a:p>
          <a:p>
            <a:pPr algn="ctr" defTabSz="762000" eaLnBrk="0" hangingPunct="0"/>
            <a:endParaRPr lang="cs-CZ" sz="600" dirty="0"/>
          </a:p>
        </p:txBody>
      </p:sp>
      <p:sp>
        <p:nvSpPr>
          <p:cNvPr id="43" name="Line 25"/>
          <p:cNvSpPr>
            <a:spLocks noChangeShapeType="1"/>
          </p:cNvSpPr>
          <p:nvPr/>
        </p:nvSpPr>
        <p:spPr bwMode="auto">
          <a:xfrm flipV="1">
            <a:off x="5621164" y="1485925"/>
            <a:ext cx="0" cy="142875"/>
          </a:xfrm>
          <a:prstGeom prst="line">
            <a:avLst/>
          </a:prstGeom>
          <a:noFill/>
          <a:ln w="12700">
            <a:solidFill>
              <a:srgbClr val="BE0027"/>
            </a:solidFill>
            <a:round/>
            <a:headEnd type="none" w="sm" len="sm"/>
            <a:tailEnd type="oval" w="sm" len="sm"/>
          </a:ln>
        </p:spPr>
        <p:txBody>
          <a:bodyPr lIns="54000" tIns="54000" rIns="54000" bIns="54000" anchor="b"/>
          <a:lstStyle/>
          <a:p>
            <a:endParaRPr lang="cs-CZ" dirty="0"/>
          </a:p>
        </p:txBody>
      </p:sp>
      <p:sp>
        <p:nvSpPr>
          <p:cNvPr id="44" name="Line 25"/>
          <p:cNvSpPr>
            <a:spLocks noChangeShapeType="1"/>
          </p:cNvSpPr>
          <p:nvPr/>
        </p:nvSpPr>
        <p:spPr bwMode="auto">
          <a:xfrm flipV="1">
            <a:off x="6194832" y="1485925"/>
            <a:ext cx="0" cy="142875"/>
          </a:xfrm>
          <a:prstGeom prst="line">
            <a:avLst/>
          </a:prstGeom>
          <a:noFill/>
          <a:ln w="12700">
            <a:solidFill>
              <a:srgbClr val="BE0027"/>
            </a:solidFill>
            <a:round/>
            <a:headEnd type="none" w="sm" len="sm"/>
            <a:tailEnd type="oval" w="sm" len="sm"/>
          </a:ln>
        </p:spPr>
        <p:txBody>
          <a:bodyPr lIns="54000" tIns="54000" rIns="54000" bIns="54000" anchor="b"/>
          <a:lstStyle/>
          <a:p>
            <a:endParaRPr lang="cs-CZ" dirty="0"/>
          </a:p>
        </p:txBody>
      </p:sp>
      <p:sp>
        <p:nvSpPr>
          <p:cNvPr id="45" name="Line 25"/>
          <p:cNvSpPr>
            <a:spLocks noChangeShapeType="1"/>
          </p:cNvSpPr>
          <p:nvPr/>
        </p:nvSpPr>
        <p:spPr bwMode="auto">
          <a:xfrm flipV="1">
            <a:off x="6768500" y="1485925"/>
            <a:ext cx="0" cy="142875"/>
          </a:xfrm>
          <a:prstGeom prst="line">
            <a:avLst/>
          </a:prstGeom>
          <a:noFill/>
          <a:ln w="12700">
            <a:solidFill>
              <a:srgbClr val="BE0027"/>
            </a:solidFill>
            <a:round/>
            <a:headEnd type="none" w="sm" len="sm"/>
            <a:tailEnd type="oval" w="sm" len="sm"/>
          </a:ln>
        </p:spPr>
        <p:txBody>
          <a:bodyPr lIns="54000" tIns="54000" rIns="54000" bIns="54000" anchor="b"/>
          <a:lstStyle/>
          <a:p>
            <a:endParaRPr lang="cs-CZ" dirty="0"/>
          </a:p>
        </p:txBody>
      </p:sp>
      <p:sp>
        <p:nvSpPr>
          <p:cNvPr id="46" name="Text Box 24"/>
          <p:cNvSpPr txBox="1">
            <a:spLocks noChangeArrowheads="1"/>
          </p:cNvSpPr>
          <p:nvPr/>
        </p:nvSpPr>
        <p:spPr bwMode="auto">
          <a:xfrm>
            <a:off x="5548877" y="1768949"/>
            <a:ext cx="1174128" cy="601662"/>
          </a:xfrm>
          <a:prstGeom prst="rect">
            <a:avLst/>
          </a:prstGeom>
          <a:noFill/>
          <a:ln w="12700">
            <a:solidFill>
              <a:srgbClr val="BE0027"/>
            </a:solidFill>
            <a:miter lim="800000"/>
            <a:headEnd type="none" w="sm" len="sm"/>
            <a:tailEnd type="none" w="sm" len="sm"/>
          </a:ln>
        </p:spPr>
        <p:txBody>
          <a:bodyPr lIns="36000" tIns="36000" rIns="36000" bIns="36000" anchor="ctr"/>
          <a:lstStyle/>
          <a:p>
            <a:pPr algn="ctr" defTabSz="762000">
              <a:lnSpc>
                <a:spcPct val="130000"/>
              </a:lnSpc>
            </a:pPr>
            <a:r>
              <a:rPr lang="cs-CZ" sz="700" b="1" dirty="0" smtClean="0"/>
              <a:t>Celkem vyplaceno </a:t>
            </a:r>
            <a:br>
              <a:rPr lang="cs-CZ" sz="700" b="1" dirty="0" smtClean="0"/>
            </a:br>
            <a:r>
              <a:rPr lang="cs-CZ" sz="700" b="1" dirty="0" smtClean="0"/>
              <a:t>20,3 mil. Kč</a:t>
            </a:r>
            <a:endParaRPr lang="cs-CZ" sz="900" dirty="0"/>
          </a:p>
        </p:txBody>
      </p:sp>
    </p:spTree>
    <p:extLst>
      <p:ext uri="{BB962C8B-B14F-4D97-AF65-F5344CB8AC3E}">
        <p14:creationId xmlns:p14="http://schemas.microsoft.com/office/powerpoint/2010/main" val="3225330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>
            <a:stCxn id="10" idx="0"/>
          </p:cNvCxnSpPr>
          <p:nvPr/>
        </p:nvCxnSpPr>
        <p:spPr>
          <a:xfrm flipH="1">
            <a:off x="3815755" y="2492896"/>
            <a:ext cx="893" cy="1224136"/>
          </a:xfrm>
          <a:prstGeom prst="line">
            <a:avLst/>
          </a:prstGeom>
          <a:ln w="6350">
            <a:solidFill>
              <a:srgbClr val="BE0027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6" name="Picture 4" descr="\\fileserver\EU-TEL-CO\Advisory Projects\KPMG Czech Republic\097134_COG Czech RDP on-going and ex post\6_Working papers\6_7 First Interim report\Case_studies\Pictures\214_Morzina\SAM_1431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16248" y="3140968"/>
            <a:ext cx="4392488" cy="2808312"/>
          </a:xfrm>
          <a:prstGeom prst="rect">
            <a:avLst/>
          </a:prstGeom>
          <a:noFill/>
        </p:spPr>
      </p:pic>
      <p:sp>
        <p:nvSpPr>
          <p:cNvPr id="4" name="Line 25"/>
          <p:cNvSpPr>
            <a:spLocks noChangeShapeType="1"/>
          </p:cNvSpPr>
          <p:nvPr/>
        </p:nvSpPr>
        <p:spPr bwMode="auto">
          <a:xfrm flipH="1">
            <a:off x="3528616" y="1340768"/>
            <a:ext cx="2376264" cy="0"/>
          </a:xfrm>
          <a:prstGeom prst="line">
            <a:avLst/>
          </a:prstGeom>
          <a:noFill/>
          <a:ln w="6350">
            <a:solidFill>
              <a:srgbClr val="BE0027"/>
            </a:solidFill>
            <a:round/>
            <a:headEnd type="none" w="sm" len="sm"/>
            <a:tailEnd type="oval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4000" tIns="54000" rIns="54000" bIns="54000" anchor="b"/>
          <a:lstStyle/>
          <a:p>
            <a:endParaRPr lang="hu-HU" dirty="0">
              <a:ln>
                <a:solidFill>
                  <a:srgbClr val="BE0027"/>
                </a:solidFill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Výstupy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16248" y="1052736"/>
            <a:ext cx="4248472" cy="2016224"/>
          </a:xfrm>
        </p:spPr>
        <p:txBody>
          <a:bodyPr>
            <a:normAutofit lnSpcReduction="10000"/>
          </a:bodyPr>
          <a:lstStyle/>
          <a:p>
            <a:r>
              <a:rPr lang="hu-HU" dirty="0"/>
              <a:t>Titul pěstování </a:t>
            </a:r>
            <a:r>
              <a:rPr lang="hu-HU" dirty="0" smtClean="0"/>
              <a:t>meziplodin </a:t>
            </a:r>
            <a:r>
              <a:rPr lang="hu-HU" b="0" dirty="0" smtClean="0"/>
              <a:t>(Titul C2)</a:t>
            </a:r>
            <a:endParaRPr lang="en-GB" b="0" dirty="0" smtClean="0"/>
          </a:p>
          <a:p>
            <a:pPr lvl="2"/>
            <a:r>
              <a:rPr lang="hu-HU" dirty="0" smtClean="0"/>
              <a:t>Plodina Bílá hořčice</a:t>
            </a:r>
          </a:p>
          <a:p>
            <a:pPr lvl="2"/>
            <a:r>
              <a:rPr lang="hu-HU" dirty="0" smtClean="0"/>
              <a:t>Další plodiny: svazenka, </a:t>
            </a:r>
            <a:r>
              <a:rPr lang="cs-CZ" dirty="0" smtClean="0"/>
              <a:t>víceleté </a:t>
            </a:r>
            <a:r>
              <a:rPr lang="cs-CZ" dirty="0"/>
              <a:t>pícniny – vojtěška, </a:t>
            </a:r>
            <a:r>
              <a:rPr lang="cs-CZ" dirty="0" smtClean="0"/>
              <a:t>jetel</a:t>
            </a:r>
            <a:r>
              <a:rPr lang="hu-HU" dirty="0" smtClean="0"/>
              <a:t> </a:t>
            </a:r>
            <a:endParaRPr lang="en-GB" dirty="0" smtClean="0"/>
          </a:p>
          <a:p>
            <a:pPr>
              <a:spcBef>
                <a:spcPts val="1200"/>
              </a:spcBef>
            </a:pPr>
            <a:r>
              <a:rPr lang="hu-HU" dirty="0" smtClean="0"/>
              <a:t>Pastviny </a:t>
            </a:r>
            <a:r>
              <a:rPr lang="hu-HU" b="0" dirty="0" smtClean="0"/>
              <a:t>(Titul B7-P)</a:t>
            </a:r>
            <a:endParaRPr lang="en-GB" b="0" dirty="0" smtClean="0"/>
          </a:p>
          <a:p>
            <a:pPr lvl="2"/>
            <a:r>
              <a:rPr lang="hu-HU" dirty="0" smtClean="0"/>
              <a:t>Ošetřování pastvin</a:t>
            </a:r>
            <a:endParaRPr lang="en-GB" dirty="0"/>
          </a:p>
          <a:p>
            <a:pPr>
              <a:spcBef>
                <a:spcPts val="1200"/>
              </a:spcBef>
            </a:pPr>
            <a:r>
              <a:rPr lang="hu-HU" dirty="0" smtClean="0"/>
              <a:t>Louky</a:t>
            </a:r>
            <a:r>
              <a:rPr lang="hu-HU" b="0" dirty="0" smtClean="0"/>
              <a:t> (Titul B1-L</a:t>
            </a:r>
            <a:r>
              <a:rPr lang="hu-HU" b="0" dirty="0"/>
              <a:t>)</a:t>
            </a:r>
            <a:endParaRPr lang="en-GB" b="0" dirty="0"/>
          </a:p>
          <a:p>
            <a:pPr lvl="2"/>
            <a:r>
              <a:rPr lang="hu-HU" dirty="0"/>
              <a:t>Ošetřování </a:t>
            </a:r>
            <a:r>
              <a:rPr lang="hu-HU" dirty="0" smtClean="0"/>
              <a:t>mezofilních </a:t>
            </a:r>
            <a:r>
              <a:rPr lang="hu-HU" dirty="0"/>
              <a:t>a </a:t>
            </a:r>
            <a:r>
              <a:rPr lang="hu-HU" dirty="0" smtClean="0"/>
              <a:t>vlhkomilných luk</a:t>
            </a:r>
            <a:endParaRPr lang="hu-HU" dirty="0">
              <a:solidFill>
                <a:srgbClr val="B21107"/>
              </a:solidFill>
            </a:endParaRPr>
          </a:p>
          <a:p>
            <a:pPr lvl="2"/>
            <a:r>
              <a:rPr lang="hu-HU" dirty="0" smtClean="0"/>
              <a:t>Ošetřování horských </a:t>
            </a:r>
            <a:r>
              <a:rPr lang="hu-HU" dirty="0"/>
              <a:t>a </a:t>
            </a:r>
            <a:r>
              <a:rPr lang="hu-HU" dirty="0" smtClean="0"/>
              <a:t>suchomilných luk</a:t>
            </a:r>
            <a:endParaRPr lang="hu-HU" dirty="0"/>
          </a:p>
          <a:p>
            <a:pPr lvl="2"/>
            <a:endParaRPr lang="en-GB" dirty="0"/>
          </a:p>
          <a:p>
            <a:pPr lvl="2"/>
            <a:endParaRPr lang="en-GB" dirty="0"/>
          </a:p>
        </p:txBody>
      </p:sp>
      <p:sp>
        <p:nvSpPr>
          <p:cNvPr id="10" name="Line 25"/>
          <p:cNvSpPr>
            <a:spLocks noChangeShapeType="1"/>
          </p:cNvSpPr>
          <p:nvPr/>
        </p:nvSpPr>
        <p:spPr bwMode="auto">
          <a:xfrm flipH="1">
            <a:off x="3527723" y="2492896"/>
            <a:ext cx="288925" cy="0"/>
          </a:xfrm>
          <a:prstGeom prst="line">
            <a:avLst/>
          </a:prstGeom>
          <a:noFill/>
          <a:ln w="6350">
            <a:solidFill>
              <a:srgbClr val="BE0027"/>
            </a:solidFill>
            <a:round/>
            <a:headEnd type="none" w="sm" len="sm"/>
            <a:tailEnd type="oval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4000" tIns="54000" rIns="54000" bIns="54000" anchor="b"/>
          <a:lstStyle/>
          <a:p>
            <a:endParaRPr lang="hu-HU" dirty="0">
              <a:ln>
                <a:solidFill>
                  <a:srgbClr val="BE0027"/>
                </a:solidFill>
              </a:ln>
            </a:endParaRPr>
          </a:p>
        </p:txBody>
      </p:sp>
      <p:pic>
        <p:nvPicPr>
          <p:cNvPr id="3075" name="Picture 3" descr="\\fileserver\EU-TEL-CO\Advisory Projects\KPMG Czech Republic\097134_COG Czech RDP on-going and ex post\6_Working papers\6_7 First Interim report\Case_studies\Pictures\214_Morzina\SAM_1421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184800" y="980728"/>
            <a:ext cx="3726414" cy="49685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2291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Výsledky a dopady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944440" y="1027335"/>
            <a:ext cx="7272808" cy="2736303"/>
          </a:xfrm>
        </p:spPr>
        <p:txBody>
          <a:bodyPr anchor="ctr" anchorCtr="0">
            <a:noAutofit/>
          </a:bodyPr>
          <a:lstStyle/>
          <a:p>
            <a:pPr lvl="2">
              <a:spcBef>
                <a:spcPts val="400"/>
              </a:spcBef>
            </a:pPr>
            <a:r>
              <a:rPr lang="cs-CZ" sz="1000" b="1" dirty="0" smtClean="0"/>
              <a:t>Zvýšení plochy, na které nedochází k užívání dusíkatých hnojiv:</a:t>
            </a:r>
            <a:r>
              <a:rPr lang="cs-CZ" sz="1000" dirty="0" smtClean="0"/>
              <a:t> odpad vznikající sečením luk a pastvin může být zpracován a využit jako </a:t>
            </a:r>
            <a:r>
              <a:rPr lang="cs-CZ" sz="1000" dirty="0"/>
              <a:t>organické hnojivo </a:t>
            </a:r>
            <a:endParaRPr lang="cs-CZ" sz="1000" dirty="0" smtClean="0"/>
          </a:p>
          <a:p>
            <a:pPr lvl="2">
              <a:spcBef>
                <a:spcPts val="400"/>
              </a:spcBef>
            </a:pPr>
            <a:r>
              <a:rPr lang="cs-CZ" sz="1000" b="1" dirty="0" smtClean="0"/>
              <a:t>Zlepšení </a:t>
            </a:r>
            <a:r>
              <a:rPr lang="cs-CZ" sz="1000" b="1" dirty="0"/>
              <a:t>ochrany přírody a </a:t>
            </a:r>
            <a:r>
              <a:rPr lang="cs-CZ" sz="1000" b="1" dirty="0" smtClean="0"/>
              <a:t>celkové zlepšení ochrany a hygienických podmínek v </a:t>
            </a:r>
            <a:r>
              <a:rPr lang="cs-CZ" sz="1000" b="1" dirty="0"/>
              <a:t>rámci </a:t>
            </a:r>
            <a:r>
              <a:rPr lang="cs-CZ" sz="1000" b="1" dirty="0" smtClean="0"/>
              <a:t>družstva: </a:t>
            </a:r>
            <a:r>
              <a:rPr lang="cs-CZ" sz="1000" dirty="0" smtClean="0"/>
              <a:t>pravidelné seče a jímka umožňují využití a skladování organického odpadu, který může být efektivně využit ke hnojení půdy. Skladování materiálu a jeho následná využitelnost splňuje podmínky vyplývající z pravidel EU.</a:t>
            </a:r>
          </a:p>
          <a:p>
            <a:pPr lvl="2">
              <a:spcBef>
                <a:spcPts val="400"/>
              </a:spcBef>
            </a:pPr>
            <a:r>
              <a:rPr lang="cs-CZ" sz="1000" b="1" dirty="0" smtClean="0"/>
              <a:t>Obohacení </a:t>
            </a:r>
            <a:r>
              <a:rPr lang="cs-CZ" sz="1000" b="1" dirty="0"/>
              <a:t>půdy </a:t>
            </a:r>
            <a:r>
              <a:rPr lang="cs-CZ" sz="1000" b="1" dirty="0" smtClean="0"/>
              <a:t>pomocí pěstování meziplodin </a:t>
            </a:r>
            <a:r>
              <a:rPr lang="cs-CZ" sz="1000" b="1" dirty="0"/>
              <a:t>absorbující </a:t>
            </a:r>
            <a:r>
              <a:rPr lang="cs-CZ" sz="1000" b="1" dirty="0" smtClean="0"/>
              <a:t>dusík: </a:t>
            </a:r>
            <a:r>
              <a:rPr lang="cs-CZ" sz="1000" dirty="0" smtClean="0"/>
              <a:t>Na vymezené ploše dochází ke střídání plodin, zejména pěstování víceletých pícnin (vojtěška, jetel) nebo svazenky a hořčice. Tyto rostliny obohacují půdu o organickou hmotu, která po zaorání působí v půdě jako přírodní hnojivo.</a:t>
            </a:r>
            <a:endParaRPr lang="cs-CZ" sz="1000" dirty="0"/>
          </a:p>
          <a:p>
            <a:pPr lvl="2">
              <a:spcBef>
                <a:spcPts val="400"/>
              </a:spcBef>
            </a:pPr>
            <a:r>
              <a:rPr lang="cs-CZ" sz="1000" b="1" dirty="0" smtClean="0"/>
              <a:t>Plnění strategie družstva: </a:t>
            </a:r>
            <a:r>
              <a:rPr lang="cs-CZ" sz="1000" dirty="0" smtClean="0"/>
              <a:t>Platby na plochu zapadají </a:t>
            </a:r>
            <a:r>
              <a:rPr lang="cs-CZ" sz="1000" dirty="0"/>
              <a:t>do celkové strategie </a:t>
            </a:r>
            <a:r>
              <a:rPr lang="cs-CZ" sz="1000" dirty="0" smtClean="0"/>
              <a:t>družstva. Dotace by měla být směřována na řešení potřeby podniku a měla by přinášet pozitivní efekt. Napomáhají zachování </a:t>
            </a:r>
            <a:r>
              <a:rPr lang="cs-CZ" sz="1000" dirty="0"/>
              <a:t>živočišné výroby a všestranného zaměření družstva prostřednictvím smysluplného propojení aktivit – investiční projekty, platby na plochu, diverzifikace </a:t>
            </a:r>
            <a:r>
              <a:rPr lang="cs-CZ" sz="1000" dirty="0" smtClean="0"/>
              <a:t>činností atd.</a:t>
            </a:r>
            <a:endParaRPr lang="cs-CZ" sz="1000" b="1" dirty="0" smtClean="0"/>
          </a:p>
          <a:p>
            <a:pPr lvl="2">
              <a:spcBef>
                <a:spcPts val="400"/>
              </a:spcBef>
            </a:pPr>
            <a:r>
              <a:rPr lang="cs-CZ" sz="1000" b="1" dirty="0" smtClean="0"/>
              <a:t>Předvídatelnost výnosů: </a:t>
            </a:r>
            <a:r>
              <a:rPr lang="cs-CZ" sz="1000" dirty="0"/>
              <a:t>Prostřednictvím plateb je družstvo schopno šetřit prostředky v podobě vykompenzovaných nákladů na implementaci </a:t>
            </a:r>
            <a:r>
              <a:rPr lang="cs-CZ" sz="1000" dirty="0" err="1"/>
              <a:t>agroenvironmentálních</a:t>
            </a:r>
            <a:r>
              <a:rPr lang="cs-CZ" sz="1000" dirty="0"/>
              <a:t> opatření</a:t>
            </a:r>
            <a:r>
              <a:rPr lang="cs-CZ" sz="1000" dirty="0" smtClean="0"/>
              <a:t>. Získává tak pravidelně každoročně dodatečné finanční prostředky </a:t>
            </a:r>
            <a:r>
              <a:rPr lang="cs-CZ" sz="1000" dirty="0"/>
              <a:t>za ošetřování a zachování travních </a:t>
            </a:r>
            <a:r>
              <a:rPr lang="cs-CZ" sz="1000" dirty="0" smtClean="0"/>
              <a:t>porostů a pěstování meziplodin, se kterými může počítat v kalkulaci cash </a:t>
            </a:r>
            <a:r>
              <a:rPr lang="cs-CZ" sz="1000" dirty="0" err="1" smtClean="0"/>
              <a:t>flow</a:t>
            </a:r>
            <a:r>
              <a:rPr lang="cs-CZ" sz="1000" dirty="0" smtClean="0"/>
              <a:t>.</a:t>
            </a:r>
            <a:endParaRPr lang="hu-HU" sz="1000" dirty="0" smtClean="0"/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blackWhite">
          <a:xfrm>
            <a:off x="216248" y="1052737"/>
            <a:ext cx="1584325" cy="2592287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 anchor="ctr" anchorCtr="0"/>
          <a:lstStyle/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Výsledky</a:t>
            </a:r>
            <a:endParaRPr lang="en-GB" sz="1000" b="1" dirty="0" smtClean="0"/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blackWhite">
          <a:xfrm>
            <a:off x="216248" y="3847194"/>
            <a:ext cx="1584325" cy="2102086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 anchor="ctr" anchorCtr="0"/>
          <a:lstStyle/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Dopady</a:t>
            </a:r>
            <a:endParaRPr lang="en-GB" sz="1000" dirty="0"/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gray">
          <a:xfrm>
            <a:off x="1944440" y="3717032"/>
            <a:ext cx="7159546" cy="223224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hu-HU" sz="1100" b="1" i="0" u="none" strike="noStrike" kern="1200" cap="none" spc="0" normalizeH="0" baseline="0" noProof="0" dirty="0" smtClean="0">
              <a:ln>
                <a:noFill/>
              </a:ln>
              <a:solidFill>
                <a:srgbClr val="00338D"/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gray">
          <a:xfrm>
            <a:off x="1944440" y="3933056"/>
            <a:ext cx="7159546" cy="194421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/>
          <a:p>
            <a:pPr marL="177800" lvl="2" indent="-177800">
              <a:lnSpc>
                <a:spcPct val="110000"/>
              </a:lnSpc>
              <a:spcBef>
                <a:spcPts val="4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b="1" dirty="0" smtClean="0">
                <a:cs typeface="Arial" pitchFamily="34" charset="0"/>
              </a:rPr>
              <a:t>Zachování </a:t>
            </a:r>
            <a:r>
              <a:rPr lang="cs-CZ" sz="1000" b="1" dirty="0">
                <a:cs typeface="Arial" pitchFamily="34" charset="0"/>
              </a:rPr>
              <a:t>příznivé </a:t>
            </a:r>
            <a:r>
              <a:rPr lang="cs-CZ" sz="1000" b="1" dirty="0" err="1">
                <a:cs typeface="Arial" pitchFamily="34" charset="0"/>
              </a:rPr>
              <a:t>extenzifikace</a:t>
            </a:r>
            <a:r>
              <a:rPr lang="cs-CZ" sz="1000" b="1" dirty="0">
                <a:cs typeface="Arial" pitchFamily="34" charset="0"/>
              </a:rPr>
              <a:t> pastvin pro zemědělskou produkci v rámci celého </a:t>
            </a:r>
            <a:r>
              <a:rPr lang="cs-CZ" sz="1000" b="1" dirty="0" smtClean="0">
                <a:cs typeface="Arial" pitchFamily="34" charset="0"/>
              </a:rPr>
              <a:t>družstva: </a:t>
            </a:r>
            <a:r>
              <a:rPr lang="cs-CZ" sz="1000" dirty="0" smtClean="0">
                <a:cs typeface="Arial" pitchFamily="34" charset="0"/>
              </a:rPr>
              <a:t>bylo zamezeno degradaci půdy využitím travních porostů pro pastvu skotu. Zároveň došlo k pravidelné seči (3x ročně). Materiál získaný sečí travních porostů bylo možné využít jako vstup pro bioplynovou stanicí a následně pro </a:t>
            </a:r>
            <a:r>
              <a:rPr lang="cs-CZ" sz="1000" dirty="0">
                <a:cs typeface="Arial" pitchFamily="34" charset="0"/>
              </a:rPr>
              <a:t>hnojení zemědělské </a:t>
            </a:r>
            <a:r>
              <a:rPr lang="cs-CZ" sz="1000" dirty="0" smtClean="0">
                <a:cs typeface="Arial" pitchFamily="34" charset="0"/>
              </a:rPr>
              <a:t>půd.</a:t>
            </a:r>
            <a:endParaRPr lang="cs-CZ" sz="1000" b="1" dirty="0">
              <a:cs typeface="Arial" pitchFamily="34" charset="0"/>
            </a:endParaRP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b="1" dirty="0" smtClean="0">
                <a:cs typeface="Arial" pitchFamily="34" charset="0"/>
              </a:rPr>
              <a:t>Udržitelné </a:t>
            </a:r>
            <a:r>
              <a:rPr lang="cs-CZ" sz="1000" b="1" dirty="0">
                <a:cs typeface="Arial" pitchFamily="34" charset="0"/>
              </a:rPr>
              <a:t>využívání zemědělské </a:t>
            </a:r>
            <a:r>
              <a:rPr lang="cs-CZ" sz="1000" b="1" dirty="0" smtClean="0">
                <a:cs typeface="Arial" pitchFamily="34" charset="0"/>
              </a:rPr>
              <a:t>půdy: </a:t>
            </a:r>
            <a:r>
              <a:rPr lang="cs-CZ" sz="1000" dirty="0" smtClean="0">
                <a:cs typeface="Arial" pitchFamily="34" charset="0"/>
              </a:rPr>
              <a:t>pěstováním meziplodin vážící dusík došlo k obohacování půdy. Pěstováním </a:t>
            </a:r>
            <a:r>
              <a:rPr lang="cs-CZ" sz="1000" dirty="0">
                <a:cs typeface="Arial" pitchFamily="34" charset="0"/>
              </a:rPr>
              <a:t>meziplodin a </a:t>
            </a:r>
            <a:r>
              <a:rPr lang="cs-CZ" sz="1000" dirty="0" smtClean="0">
                <a:cs typeface="Arial" pitchFamily="34" charset="0"/>
              </a:rPr>
              <a:t>zachováváním </a:t>
            </a:r>
            <a:r>
              <a:rPr lang="cs-CZ" sz="1000" dirty="0">
                <a:cs typeface="Arial" pitchFamily="34" charset="0"/>
              </a:rPr>
              <a:t>travních porostů </a:t>
            </a:r>
            <a:r>
              <a:rPr lang="cs-CZ" sz="1000" dirty="0" smtClean="0">
                <a:cs typeface="Arial" pitchFamily="34" charset="0"/>
              </a:rPr>
              <a:t>vedlo </a:t>
            </a:r>
            <a:r>
              <a:rPr lang="cs-CZ" sz="1000" dirty="0">
                <a:cs typeface="Arial" pitchFamily="34" charset="0"/>
              </a:rPr>
              <a:t>ke snížení rizika </a:t>
            </a:r>
            <a:r>
              <a:rPr lang="cs-CZ" sz="1000" dirty="0" smtClean="0">
                <a:cs typeface="Arial" pitchFamily="34" charset="0"/>
              </a:rPr>
              <a:t>půdních erozí.</a:t>
            </a:r>
            <a:endParaRPr lang="cs-CZ" sz="1000" b="1" dirty="0" smtClean="0">
              <a:cs typeface="Arial" pitchFamily="34" charset="0"/>
            </a:endParaRP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b="1" dirty="0" smtClean="0">
                <a:cs typeface="Arial" pitchFamily="34" charset="0"/>
              </a:rPr>
              <a:t>Ochrana </a:t>
            </a:r>
            <a:r>
              <a:rPr lang="cs-CZ" sz="1000" b="1" dirty="0">
                <a:cs typeface="Arial" pitchFamily="34" charset="0"/>
              </a:rPr>
              <a:t>a zlepšování životního prostředí a </a:t>
            </a:r>
            <a:r>
              <a:rPr lang="cs-CZ" sz="1000" b="1" dirty="0" smtClean="0">
                <a:cs typeface="Arial" pitchFamily="34" charset="0"/>
              </a:rPr>
              <a:t>krajiny: </a:t>
            </a:r>
            <a:r>
              <a:rPr lang="cs-CZ" sz="1000" dirty="0" smtClean="0">
                <a:cs typeface="Arial" pitchFamily="34" charset="0"/>
              </a:rPr>
              <a:t>využití přírodního odpadu z travních porostů jako organického hnojiva. Napojením bioodpadu na jímku a bioplynovou stanici došlo ke </a:t>
            </a:r>
            <a:r>
              <a:rPr lang="hu-HU" sz="1000" dirty="0" smtClean="0">
                <a:cs typeface="Arial" pitchFamily="34" charset="0"/>
              </a:rPr>
              <a:t>zlepšení </a:t>
            </a:r>
            <a:r>
              <a:rPr lang="hu-HU" sz="1000" dirty="0">
                <a:cs typeface="Arial" pitchFamily="34" charset="0"/>
              </a:rPr>
              <a:t>hygienických podmínek </a:t>
            </a:r>
            <a:r>
              <a:rPr lang="hu-HU" sz="1000" dirty="0" smtClean="0">
                <a:cs typeface="Arial" pitchFamily="34" charset="0"/>
              </a:rPr>
              <a:t>a současně k dodržování </a:t>
            </a:r>
            <a:r>
              <a:rPr lang="hu-HU" sz="1000" dirty="0">
                <a:cs typeface="Arial" pitchFamily="34" charset="0"/>
              </a:rPr>
              <a:t>pravidel a předpisů </a:t>
            </a:r>
            <a:r>
              <a:rPr lang="hu-HU" sz="1000" dirty="0" smtClean="0">
                <a:cs typeface="Arial" pitchFamily="34" charset="0"/>
              </a:rPr>
              <a:t>EU.</a:t>
            </a:r>
            <a:endParaRPr lang="cs-CZ" sz="1000" dirty="0" smtClean="0">
              <a:cs typeface="Arial" pitchFamily="34" charset="0"/>
            </a:endParaRPr>
          </a:p>
          <a:p>
            <a:pPr marL="177800" lvl="2" indent="-177800">
              <a:lnSpc>
                <a:spcPct val="110000"/>
              </a:lnSpc>
              <a:spcBef>
                <a:spcPts val="4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b="1" dirty="0" smtClean="0">
                <a:cs typeface="Arial" pitchFamily="34" charset="0"/>
              </a:rPr>
              <a:t>Zachování </a:t>
            </a:r>
            <a:r>
              <a:rPr lang="cs-CZ" sz="1000" b="1" dirty="0">
                <a:cs typeface="Arial" pitchFamily="34" charset="0"/>
              </a:rPr>
              <a:t>provozu družstva s životaschopnou úrovní </a:t>
            </a:r>
            <a:r>
              <a:rPr lang="cs-CZ" sz="1000" b="1" dirty="0" smtClean="0">
                <a:cs typeface="Arial" pitchFamily="34" charset="0"/>
              </a:rPr>
              <a:t>příjmů: </a:t>
            </a:r>
            <a:r>
              <a:rPr lang="cs-CZ" sz="1000" dirty="0" smtClean="0">
                <a:cs typeface="Arial" pitchFamily="34" charset="0"/>
              </a:rPr>
              <a:t>podpora napomohla </a:t>
            </a:r>
            <a:r>
              <a:rPr lang="cs-CZ" sz="1000" dirty="0" smtClean="0"/>
              <a:t>k zachování </a:t>
            </a:r>
            <a:r>
              <a:rPr lang="cs-CZ" sz="1000" dirty="0"/>
              <a:t>živočišné výroby a všestranného zaměření </a:t>
            </a:r>
            <a:r>
              <a:rPr lang="cs-CZ" sz="1000" dirty="0" smtClean="0"/>
              <a:t>družstva. Prostřednictvím pravidelných ročních plateb je družstvo schopné odhadnout </a:t>
            </a:r>
            <a:r>
              <a:rPr lang="cs-CZ" sz="1000" dirty="0"/>
              <a:t>roční </a:t>
            </a:r>
            <a:r>
              <a:rPr lang="cs-CZ" sz="1000" dirty="0" smtClean="0"/>
              <a:t>cash </a:t>
            </a:r>
            <a:r>
              <a:rPr lang="cs-CZ" sz="1000" dirty="0" err="1" smtClean="0"/>
              <a:t>flow</a:t>
            </a:r>
            <a:r>
              <a:rPr lang="cs-CZ" sz="1000" dirty="0" smtClean="0"/>
              <a:t> a plánovat investiční záměry.</a:t>
            </a:r>
            <a:endParaRPr lang="en-US" sz="1000" b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15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Mrtvá váha a multiplikační efekt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237722" y="1556792"/>
            <a:ext cx="7159546" cy="1296144"/>
          </a:xfrm>
        </p:spPr>
        <p:txBody>
          <a:bodyPr>
            <a:noAutofit/>
          </a:bodyPr>
          <a:lstStyle/>
          <a:p>
            <a:r>
              <a:rPr lang="cs-CZ" dirty="0" smtClean="0"/>
              <a:t>Efekt mrtvé váhy</a:t>
            </a:r>
            <a:endParaRPr lang="en-GB" dirty="0" smtClean="0"/>
          </a:p>
          <a:p>
            <a:pPr lvl="2"/>
            <a:r>
              <a:rPr lang="cs-CZ" dirty="0" smtClean="0"/>
              <a:t>Platba na plochu slouží jako kompenzace nákladů za implementaci </a:t>
            </a:r>
            <a:r>
              <a:rPr lang="cs-CZ" dirty="0" err="1" smtClean="0"/>
              <a:t>agroenvironmentálních</a:t>
            </a:r>
            <a:r>
              <a:rPr lang="cs-CZ" dirty="0" smtClean="0"/>
              <a:t> opatření</a:t>
            </a:r>
          </a:p>
          <a:p>
            <a:pPr lvl="2"/>
            <a:r>
              <a:rPr lang="cs-CZ" dirty="0" smtClean="0"/>
              <a:t>Příjemce by přihlížel k ošetřování travních porostů i bez finanční podpory</a:t>
            </a:r>
          </a:p>
          <a:p>
            <a:pPr lvl="2"/>
            <a:r>
              <a:rPr lang="cs-CZ" dirty="0" smtClean="0"/>
              <a:t>Aby docházelo k efektivnímu využití druhotných materiálů vznikajících zemědělskou činností je vhodné zabezpečit komplexní propojení veškerých aktivit probíhajících v rámci družstva. </a:t>
            </a:r>
          </a:p>
          <a:p>
            <a:pPr lvl="2"/>
            <a:r>
              <a:rPr lang="cs-CZ" dirty="0" smtClean="0"/>
              <a:t>Propojením plošných a investičních opatření má družstvo dnes využití pro materiál získaný ze 3 sečí. Na  travních porostech se nemulčuje, plochy jsou udržovány za účelem sklizně. </a:t>
            </a:r>
          </a:p>
          <a:p>
            <a:pPr lvl="2"/>
            <a:r>
              <a:rPr lang="cs-CZ" dirty="0" smtClean="0"/>
              <a:t>Materiál sečí slouží jako vstup do bioplynové stanice a její výstup se pak na travních porostech využívá jako hnojivo. </a:t>
            </a:r>
          </a:p>
          <a:p>
            <a:pPr lvl="2"/>
            <a:r>
              <a:rPr lang="cs-CZ" dirty="0" smtClean="0"/>
              <a:t>Tím a zároveň i pěstováním meziplodin dochází k obohacování půdy, které by bez implementace </a:t>
            </a:r>
            <a:r>
              <a:rPr lang="cs-CZ" dirty="0" err="1" smtClean="0"/>
              <a:t>agroenvironmentálních</a:t>
            </a:r>
            <a:r>
              <a:rPr lang="cs-CZ" dirty="0" smtClean="0"/>
              <a:t> opatření mohla hrozit degradace.</a:t>
            </a:r>
            <a:endParaRPr lang="cs-CZ" dirty="0"/>
          </a:p>
          <a:p>
            <a:pPr lvl="2"/>
            <a:r>
              <a:rPr lang="cs-CZ" dirty="0" smtClean="0"/>
              <a:t>Efekt mrtvé váhy lze vyhodnotit jako střední.</a:t>
            </a:r>
          </a:p>
        </p:txBody>
      </p:sp>
      <p:sp>
        <p:nvSpPr>
          <p:cNvPr id="5" name="Oval 4"/>
          <p:cNvSpPr/>
          <p:nvPr/>
        </p:nvSpPr>
        <p:spPr>
          <a:xfrm>
            <a:off x="1367483" y="4653186"/>
            <a:ext cx="288925" cy="288925"/>
          </a:xfrm>
          <a:prstGeom prst="ellipse">
            <a:avLst/>
          </a:prstGeom>
          <a:solidFill>
            <a:srgbClr val="7AB800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GB" sz="2400" dirty="0" smtClean="0">
                <a:solidFill>
                  <a:schemeClr val="bg1"/>
                </a:solidFill>
              </a:rPr>
              <a:t>+</a:t>
            </a:r>
            <a:endParaRPr lang="en-GB" sz="800" dirty="0">
              <a:solidFill>
                <a:schemeClr val="bg1"/>
              </a:solidFill>
            </a:endParaRPr>
          </a:p>
        </p:txBody>
      </p:sp>
      <p:sp>
        <p:nvSpPr>
          <p:cNvPr id="10" name="Equal 9"/>
          <p:cNvSpPr/>
          <p:nvPr/>
        </p:nvSpPr>
        <p:spPr>
          <a:xfrm>
            <a:off x="1008460" y="2110691"/>
            <a:ext cx="215900" cy="287337"/>
          </a:xfrm>
          <a:prstGeom prst="mathEqual">
            <a:avLst/>
          </a:prstGeom>
          <a:solidFill>
            <a:schemeClr val="bg1">
              <a:lumMod val="85000"/>
            </a:schemeClr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 dirty="0">
              <a:solidFill>
                <a:schemeClr val="tx1"/>
              </a:solidFill>
            </a:endParaRPr>
          </a:p>
        </p:txBody>
      </p:sp>
      <p:sp>
        <p:nvSpPr>
          <p:cNvPr id="11" name="Down Arrow 10"/>
          <p:cNvSpPr/>
          <p:nvPr/>
        </p:nvSpPr>
        <p:spPr>
          <a:xfrm rot="16200000">
            <a:off x="1080145" y="4797648"/>
            <a:ext cx="215900" cy="2159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 dirty="0"/>
          </a:p>
        </p:txBody>
      </p:sp>
      <p:sp>
        <p:nvSpPr>
          <p:cNvPr id="12" name="Down Arrow 11"/>
          <p:cNvSpPr/>
          <p:nvPr/>
        </p:nvSpPr>
        <p:spPr>
          <a:xfrm rot="16200000">
            <a:off x="1080145" y="5084986"/>
            <a:ext cx="215900" cy="2159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 dirty="0"/>
          </a:p>
        </p:txBody>
      </p:sp>
      <p:sp>
        <p:nvSpPr>
          <p:cNvPr id="13" name="Down Arrow 12"/>
          <p:cNvSpPr/>
          <p:nvPr/>
        </p:nvSpPr>
        <p:spPr>
          <a:xfrm rot="16200000">
            <a:off x="1080145" y="5373911"/>
            <a:ext cx="215900" cy="2159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 dirty="0"/>
          </a:p>
        </p:txBody>
      </p:sp>
      <p:sp>
        <p:nvSpPr>
          <p:cNvPr id="14" name="Oval 13"/>
          <p:cNvSpPr/>
          <p:nvPr/>
        </p:nvSpPr>
        <p:spPr>
          <a:xfrm>
            <a:off x="1367483" y="5013548"/>
            <a:ext cx="288925" cy="287338"/>
          </a:xfrm>
          <a:prstGeom prst="ellipse">
            <a:avLst/>
          </a:prstGeom>
          <a:solidFill>
            <a:srgbClr val="7AB800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GB" sz="2400" dirty="0" smtClean="0">
                <a:solidFill>
                  <a:schemeClr val="bg1"/>
                </a:solidFill>
              </a:rPr>
              <a:t>+</a:t>
            </a:r>
            <a:endParaRPr lang="en-GB" sz="800" dirty="0">
              <a:solidFill>
                <a:schemeClr val="bg1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1367483" y="5373911"/>
            <a:ext cx="288925" cy="287337"/>
          </a:xfrm>
          <a:prstGeom prst="ellipse">
            <a:avLst/>
          </a:prstGeom>
          <a:solidFill>
            <a:srgbClr val="7AB800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GB" sz="2400" dirty="0" smtClean="0">
                <a:solidFill>
                  <a:schemeClr val="bg1"/>
                </a:solidFill>
              </a:rPr>
              <a:t>+</a:t>
            </a:r>
            <a:endParaRPr lang="en-GB" sz="8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28708" y="1797492"/>
            <a:ext cx="36004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b="1" dirty="0" smtClean="0">
                <a:solidFill>
                  <a:schemeClr val="accent4"/>
                </a:solidFill>
              </a:rPr>
              <a:t>?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08658" y="4509170"/>
            <a:ext cx="36004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b="1" dirty="0" smtClean="0">
                <a:solidFill>
                  <a:schemeClr val="accent4"/>
                </a:solidFill>
              </a:rPr>
              <a:t>?</a:t>
            </a: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gray">
          <a:xfrm>
            <a:off x="2237722" y="4437112"/>
            <a:ext cx="7159546" cy="144016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1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cs typeface="Arial" pitchFamily="34" charset="0"/>
              </a:rPr>
              <a:t>Multiplikační efekt</a:t>
            </a:r>
            <a:endParaRPr lang="cs-CZ" sz="1100" noProof="0" dirty="0" smtClean="0">
              <a:latin typeface="Arial"/>
              <a:cs typeface="Arial" pitchFamily="34" charset="0"/>
            </a:endParaRP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/>
              <a:t>Spíše druhotné dopady – zlepšení ziskovosti družstva, zlepšení životního prostředí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/>
              <a:t>Vylepšení hygienických podmínek, čímž dochází ke snižování celkových nákladů – odstraňování starých zátěží, uplatňování moderních postupů a naplňování předpisů pro danou oblast.</a:t>
            </a:r>
            <a:endParaRPr lang="cs-CZ" sz="1100" dirty="0" smtClean="0">
              <a:latin typeface="Arial"/>
              <a:cs typeface="Arial" pitchFamily="34" charset="0"/>
            </a:endParaRP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latin typeface="Arial"/>
                <a:cs typeface="Arial" pitchFamily="34" charset="0"/>
              </a:rPr>
              <a:t>Možnost</a:t>
            </a:r>
            <a:r>
              <a:rPr lang="cs-CZ" sz="1100" dirty="0" smtClean="0"/>
              <a:t> zakládat plochy a porosty bez dusíkatých průmyslových hnojiv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noProof="0" dirty="0" smtClean="0">
                <a:latin typeface="Arial"/>
                <a:cs typeface="Arial" pitchFamily="34" charset="0"/>
              </a:rPr>
              <a:t>Celkově však k většímu multiplikačnímu efektu nedochází, takže jeho přínos je hodnocen jako nízký</a:t>
            </a:r>
          </a:p>
        </p:txBody>
      </p:sp>
      <p:sp>
        <p:nvSpPr>
          <p:cNvPr id="18" name="Oval 17"/>
          <p:cNvSpPr/>
          <p:nvPr/>
        </p:nvSpPr>
        <p:spPr>
          <a:xfrm>
            <a:off x="148074" y="4778936"/>
            <a:ext cx="828000" cy="828000"/>
          </a:xfrm>
          <a:prstGeom prst="ellipse">
            <a:avLst/>
          </a:prstGeom>
          <a:solidFill>
            <a:srgbClr val="00338D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cs-CZ" sz="850" b="1" dirty="0" smtClean="0"/>
              <a:t>Podpořeno z PRV</a:t>
            </a:r>
            <a:endParaRPr lang="en-GB" sz="850" b="1" dirty="0"/>
          </a:p>
        </p:txBody>
      </p:sp>
      <p:sp>
        <p:nvSpPr>
          <p:cNvPr id="20" name="Oval 19"/>
          <p:cNvSpPr/>
          <p:nvPr/>
        </p:nvSpPr>
        <p:spPr>
          <a:xfrm>
            <a:off x="1224360" y="1858938"/>
            <a:ext cx="720725" cy="719137"/>
          </a:xfrm>
          <a:prstGeom prst="ellipse">
            <a:avLst/>
          </a:prstGeom>
          <a:solidFill>
            <a:srgbClr val="EBB700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cs-CZ" sz="850" b="1" dirty="0" smtClean="0"/>
              <a:t>Bez </a:t>
            </a:r>
            <a:r>
              <a:rPr lang="cs-CZ" sz="850" b="1" dirty="0"/>
              <a:t>podpory PRV</a:t>
            </a:r>
            <a:endParaRPr lang="en-GB" sz="850" b="1" dirty="0"/>
          </a:p>
        </p:txBody>
      </p:sp>
      <p:sp>
        <p:nvSpPr>
          <p:cNvPr id="21" name="Oval 20"/>
          <p:cNvSpPr/>
          <p:nvPr/>
        </p:nvSpPr>
        <p:spPr>
          <a:xfrm>
            <a:off x="272094" y="1858937"/>
            <a:ext cx="720725" cy="719137"/>
          </a:xfrm>
          <a:prstGeom prst="ellipse">
            <a:avLst/>
          </a:prstGeom>
          <a:solidFill>
            <a:srgbClr val="00338D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cs-CZ" sz="850" b="1" dirty="0" smtClean="0"/>
              <a:t>S </a:t>
            </a:r>
            <a:r>
              <a:rPr lang="cs-CZ" sz="850" b="1" dirty="0"/>
              <a:t>podporou PRV</a:t>
            </a:r>
            <a:endParaRPr lang="en-GB" sz="850" b="1" dirty="0"/>
          </a:p>
        </p:txBody>
      </p:sp>
    </p:spTree>
    <p:extLst>
      <p:ext uri="{BB962C8B-B14F-4D97-AF65-F5344CB8AC3E}">
        <p14:creationId xmlns:p14="http://schemas.microsoft.com/office/powerpoint/2010/main" val="2100777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REATEDBY" val="Global PowerPoint Toolbar"/>
  <p:tag name="TOOLBARVERSION" val="4.03"/>
  <p:tag name="TYPE" val="FullPage"/>
  <p:tag name="KEYWORD" val="FULL-PAGE"/>
  <p:tag name="TEMPLATEVERSION" val="19/11/2010 19:49:2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V_TOP" val="513,8066"/>
  <p:tag name="ADV_LEFT" val="20,27575"/>
  <p:tag name="ADV_HEIGHT" val="12,99496"/>
  <p:tag name="ADV_WIDTH" val="675,1405"/>
  <p:tag name="ADV_COPYRIGHT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V_TOP" val="304"/>
  <p:tag name="ADV_LEFT" val="123,5"/>
  <p:tag name="ADV_HEIGHT" val="149"/>
  <p:tag name="ADV_WIDTH" val="317,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V_TOP" val="304"/>
  <p:tag name="ADV_LEFT" val="123,5"/>
  <p:tag name="ADV_HEIGHT" val="149"/>
  <p:tag name="ADV_WIDTH" val="317,5"/>
</p:tagLst>
</file>

<file path=ppt/theme/theme1.xml><?xml version="1.0" encoding="utf-8"?>
<a:theme xmlns:a="http://schemas.openxmlformats.org/drawingml/2006/main" name="CREATE TALKBOOK A4">
  <a:themeElements>
    <a:clrScheme name="KPMG Colours">
      <a:dk1>
        <a:srgbClr val="000000"/>
      </a:dk1>
      <a:lt1>
        <a:srgbClr val="FFFFFF"/>
      </a:lt1>
      <a:dk2>
        <a:srgbClr val="007C92"/>
      </a:dk2>
      <a:lt2>
        <a:srgbClr val="747678"/>
      </a:lt2>
      <a:accent1>
        <a:srgbClr val="8E258D"/>
      </a:accent1>
      <a:accent2>
        <a:srgbClr val="A79E70"/>
      </a:accent2>
      <a:accent3>
        <a:srgbClr val="7AB800"/>
      </a:accent3>
      <a:accent4>
        <a:srgbClr val="00338D"/>
      </a:accent4>
      <a:accent5>
        <a:srgbClr val="C84E00"/>
      </a:accent5>
      <a:accent6>
        <a:srgbClr val="EBB700"/>
      </a:accent6>
      <a:hlink>
        <a:srgbClr val="007C92"/>
      </a:hlink>
      <a:folHlink>
        <a:srgbClr val="8E258D"/>
      </a:folHlink>
    </a:clrScheme>
    <a:fontScheme name="KPMG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PMG Theme">
      <a:fillStyleLst>
        <a:solidFill>
          <a:schemeClr val="phClr"/>
        </a:solidFill>
        <a:solidFill>
          <a:schemeClr val="phClr">
            <a:tint val="0"/>
          </a:schemeClr>
        </a:solidFill>
        <a:solidFill>
          <a:schemeClr val="phClr"/>
        </a:solidFill>
      </a:fillStyleLst>
      <a:lnStyleLst>
        <a:ln w="6350" cap="rnd" cmpd="sng" algn="ctr">
          <a:solidFill>
            <a:schemeClr val="phClr"/>
          </a:solidFill>
          <a:prstDash val="solid"/>
        </a:ln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747678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>
          <a:defRPr sz="1000" dirty="0" err="1" smtClean="0"/>
        </a:defPPr>
      </a:lstStyle>
    </a:txDef>
  </a:objectDefaults>
  <a:extraClrSchemeLst>
    <a:extraClrScheme>
      <a:clrScheme name="KPMG Colours">
        <a:dk1>
          <a:srgbClr val="000000"/>
        </a:dk1>
        <a:lt1>
          <a:srgbClr val="FFFFFF"/>
        </a:lt1>
        <a:dk2>
          <a:srgbClr val="007C92"/>
        </a:dk2>
        <a:lt2>
          <a:srgbClr val="747678"/>
        </a:lt2>
        <a:accent1>
          <a:srgbClr val="8E258D"/>
        </a:accent1>
        <a:accent2>
          <a:srgbClr val="A79E70"/>
        </a:accent2>
        <a:accent3>
          <a:srgbClr val="7AB800"/>
        </a:accent3>
        <a:accent4>
          <a:srgbClr val="00338D"/>
        </a:accent4>
        <a:accent5>
          <a:srgbClr val="C84E00"/>
        </a:accent5>
        <a:accent6>
          <a:srgbClr val="EBB700"/>
        </a:accent6>
        <a:hlink>
          <a:srgbClr val="007C92"/>
        </a:hlink>
        <a:folHlink>
          <a:srgbClr val="8E258D"/>
        </a:folHlink>
      </a:clrScheme>
    </a:extraClrScheme>
  </a:extraClrSchemeLst>
  <a:custClrLst>
    <a:custClr name="Turquoise 100%">
      <a:srgbClr val="007C92"/>
    </a:custClr>
    <a:custClr name="Deep Purple 100%">
      <a:srgbClr val="8E258D"/>
    </a:custClr>
    <a:custClr name="Tan 100%">
      <a:srgbClr val="A79E70"/>
    </a:custClr>
    <a:custClr name="Bright Green 100%">
      <a:srgbClr val="7AB800"/>
    </a:custClr>
    <a:custClr name="Deep Blue 100%">
      <a:srgbClr val="00338D"/>
    </a:custClr>
    <a:custClr name="Orange 100%">
      <a:srgbClr val="C84E00"/>
    </a:custClr>
    <a:custClr name="Bright Yellow 100%">
      <a:srgbClr val="EBB700"/>
    </a:custClr>
    <a:custClr name="Powder Blue 100%">
      <a:srgbClr val="98C6EA"/>
    </a:custClr>
    <a:custClr name="Gray 100%">
      <a:srgbClr val="747678"/>
    </a:custClr>
    <a:custClr name="Red 100%">
      <a:srgbClr val="9E3039"/>
    </a:custClr>
    <a:custClr name="Turquoise 75%">
      <a:srgbClr val="409DAD"/>
    </a:custClr>
    <a:custClr name="Deep Purple 75%">
      <a:srgbClr val="AA5CAA"/>
    </a:custClr>
    <a:custClr name="Tan 75%">
      <a:srgbClr val="BDB694"/>
    </a:custClr>
    <a:custClr name="Bright Green 75%">
      <a:srgbClr val="9BCA40"/>
    </a:custClr>
    <a:custClr name="Deep Blue 75%">
      <a:srgbClr val="4066AA"/>
    </a:custClr>
    <a:custClr name="Orange 75%">
      <a:srgbClr val="D67A40"/>
    </a:custClr>
    <a:custClr name="Bright Yellow 75%">
      <a:srgbClr val="F0C940"/>
    </a:custClr>
    <a:custClr name="Powder Blue 75%">
      <a:srgbClr val="B2D4EF"/>
    </a:custClr>
    <a:custClr name="Gray 75%">
      <a:srgbClr val="97989A"/>
    </a:custClr>
    <a:custClr name="Red 75%">
      <a:srgbClr val="B6646B"/>
    </a:custClr>
    <a:custClr name="Turquoise 50%">
      <a:srgbClr val="80BEC9"/>
    </a:custClr>
    <a:custClr name="Deep Purple 50%">
      <a:srgbClr val="C792C6"/>
    </a:custClr>
    <a:custClr name="Tan 50%">
      <a:srgbClr val="D3CFB8"/>
    </a:custClr>
    <a:custClr name="Bright Green 50%">
      <a:srgbClr val="BDDC80"/>
    </a:custClr>
    <a:custClr name="Deep Blue 50%">
      <a:srgbClr val="8099C6"/>
    </a:custClr>
    <a:custClr name="Orange 50%">
      <a:srgbClr val="E3A780"/>
    </a:custClr>
    <a:custClr name="Bright Yellow 50%">
      <a:srgbClr val="F5DB7E"/>
    </a:custClr>
    <a:custClr name="Powder Blue 50%">
      <a:srgbClr val="CCE3F4"/>
    </a:custClr>
    <a:custClr name="Gray 50%">
      <a:srgbClr val="BABBBC"/>
    </a:custClr>
    <a:custClr name="Red 50%">
      <a:srgbClr val="CF989C"/>
    </a:custClr>
    <a:custClr name="Turquoise 25%">
      <a:srgbClr val="BFDEE4"/>
    </a:custClr>
    <a:custClr name="Deep Purple 25%">
      <a:srgbClr val="E3C9E3"/>
    </a:custClr>
    <a:custClr name="Tan 25%">
      <a:srgbClr val="E9E7DB"/>
    </a:custClr>
    <a:custClr name="Bright Green 25%">
      <a:srgbClr val="DEEDBF"/>
    </a:custClr>
    <a:custClr name="Deep Blue 25%">
      <a:srgbClr val="BFCCE3"/>
    </a:custClr>
    <a:custClr name="Orange 25%">
      <a:srgbClr val="F1D3BF"/>
    </a:custClr>
    <a:custClr name="Bright Yellow 25%">
      <a:srgbClr val="FAEDBF"/>
    </a:custClr>
    <a:custClr name="Powder Blue 25%">
      <a:srgbClr val="E5F1FA"/>
    </a:custClr>
    <a:custClr name="Gray 25%">
      <a:srgbClr val="DCDDDD"/>
    </a:custClr>
    <a:custClr name="Red 25%">
      <a:srgbClr val="E7CBCE"/>
    </a:custClr>
    <a:custClr name="Turquoise 10%">
      <a:srgbClr val="E5F2F4"/>
    </a:custClr>
    <a:custClr name="Deep Purple 10%">
      <a:srgbClr val="F3E9F3"/>
    </a:custClr>
    <a:custClr name="Tan 10%">
      <a:srgbClr val="F6F5F0"/>
    </a:custClr>
    <a:custClr name="Bright Green 10%">
      <a:srgbClr val="F1F8E5"/>
    </a:custClr>
    <a:custClr name="Deep Blue 10%">
      <a:srgbClr val="E5EAF3"/>
    </a:custClr>
    <a:custClr name="Orange 10%">
      <a:srgbClr val="F9EDE5"/>
    </a:custClr>
    <a:custClr name="Bright Yellow 10%">
      <a:srgbClr val="FDF8E5"/>
    </a:custClr>
    <a:custClr name="Powder Blue 10%">
      <a:srgbClr val="F4F9FD"/>
    </a:custClr>
    <a:custClr name="Gray 10%">
      <a:srgbClr val="F1F1F1"/>
    </a:custClr>
    <a:custClr name="Red 10%">
      <a:srgbClr val="F5EAEB"/>
    </a:custClr>
  </a:custClr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5023</TotalTime>
  <Words>1870</Words>
  <Application>Microsoft Office PowerPoint</Application>
  <PresentationFormat>Custom</PresentationFormat>
  <Paragraphs>302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Symbol</vt:lpstr>
      <vt:lpstr>Times New Roman</vt:lpstr>
      <vt:lpstr>Verdana</vt:lpstr>
      <vt:lpstr>Wingdings</vt:lpstr>
      <vt:lpstr>CREATE TALKBOOK A4</vt:lpstr>
      <vt:lpstr>Agroenvironmentální opatření - ZD Mořina (214 – II.1.3)</vt:lpstr>
      <vt:lpstr>Shrnutí</vt:lpstr>
      <vt:lpstr>Profil příjemce</vt:lpstr>
      <vt:lpstr>Základní potřeby</vt:lpstr>
      <vt:lpstr>Cíle</vt:lpstr>
      <vt:lpstr>Harmonogram podávání žádostí o platbu</vt:lpstr>
      <vt:lpstr>Výstupy</vt:lpstr>
      <vt:lpstr>Výsledky a dopady</vt:lpstr>
      <vt:lpstr>Mrtvá váha a multiplikační efekt</vt:lpstr>
      <vt:lpstr>Indikátory</vt:lpstr>
      <vt:lpstr>Naplnění cílů</vt:lpstr>
      <vt:lpstr>Zkušenosti</vt:lpstr>
      <vt:lpstr>PowerPoint Presentation</vt:lpstr>
    </vt:vector>
  </TitlesOfParts>
  <Company>KPMG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 study for the ongoing and ex-post evaluation of RDP 2007-2013 of the Czech Republic</dc:title>
  <dc:creator>KPMG Advisory Ltd., Hungary</dc:creator>
  <cp:lastModifiedBy>Filkuka, Jan</cp:lastModifiedBy>
  <cp:revision>499</cp:revision>
  <dcterms:created xsi:type="dcterms:W3CDTF">2010-10-28T16:39:49Z</dcterms:created>
  <dcterms:modified xsi:type="dcterms:W3CDTF">2015-07-30T16:32:45Z</dcterms:modified>
</cp:coreProperties>
</file>