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68" r:id="rId1"/>
  </p:sldMasterIdLst>
  <p:notesMasterIdLst>
    <p:notesMasterId r:id="rId15"/>
  </p:notesMasterIdLst>
  <p:handoutMasterIdLst>
    <p:handoutMasterId r:id="rId16"/>
  </p:handoutMasterIdLst>
  <p:sldIdLst>
    <p:sldId id="267" r:id="rId2"/>
    <p:sldId id="262" r:id="rId3"/>
    <p:sldId id="285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76" r:id="rId12"/>
    <p:sldId id="284" r:id="rId13"/>
    <p:sldId id="286" r:id="rId14"/>
  </p:sldIdLst>
  <p:sldSz cx="9361488" cy="6858000"/>
  <p:notesSz cx="6669088" cy="9928225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>
          <p15:clr>
            <a:srgbClr val="A4A3A4"/>
          </p15:clr>
        </p15:guide>
        <p15:guide id="2" orient="horz" pos="2296">
          <p15:clr>
            <a:srgbClr val="A4A3A4"/>
          </p15:clr>
        </p15:guide>
        <p15:guide id="3" orient="horz" pos="2387">
          <p15:clr>
            <a:srgbClr val="A4A3A4"/>
          </p15:clr>
        </p15:guide>
        <p15:guide id="4" orient="horz" pos="3884">
          <p15:clr>
            <a:srgbClr val="A4A3A4"/>
          </p15:clr>
        </p15:guide>
        <p15:guide id="5" pos="2906">
          <p15:clr>
            <a:srgbClr val="A4A3A4"/>
          </p15:clr>
        </p15:guide>
        <p15:guide id="6" pos="2991">
          <p15:clr>
            <a:srgbClr val="A4A3A4"/>
          </p15:clr>
        </p15:guide>
        <p15:guide id="7" pos="1491">
          <p15:clr>
            <a:srgbClr val="A4A3A4"/>
          </p15:clr>
        </p15:guide>
        <p15:guide id="8" pos="1578">
          <p15:clr>
            <a:srgbClr val="A4A3A4"/>
          </p15:clr>
        </p15:guide>
        <p15:guide id="9" pos="4406">
          <p15:clr>
            <a:srgbClr val="A4A3A4"/>
          </p15:clr>
        </p15:guide>
        <p15:guide id="10" pos="4320">
          <p15:clr>
            <a:srgbClr val="A4A3A4"/>
          </p15:clr>
        </p15:guide>
        <p15:guide id="11" pos="5735">
          <p15:clr>
            <a:srgbClr val="A4A3A4"/>
          </p15:clr>
        </p15:guide>
        <p15:guide id="12" pos="1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dobos" initials="b" lastIdx="4" clrIdx="0">
    <p:extLst>
      <p:ext uri="{19B8F6BF-5375-455C-9EA6-DF929625EA0E}">
        <p15:presenceInfo xmlns:p15="http://schemas.microsoft.com/office/powerpoint/2012/main" userId="bdobo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237" autoAdjust="0"/>
  </p:normalViewPr>
  <p:slideViewPr>
    <p:cSldViewPr>
      <p:cViewPr varScale="1">
        <p:scale>
          <a:sx n="85" d="100"/>
          <a:sy n="85" d="100"/>
        </p:scale>
        <p:origin x="1349" y="67"/>
      </p:cViewPr>
      <p:guideLst>
        <p:guide orient="horz" pos="799"/>
        <p:guide orient="horz" pos="2296"/>
        <p:guide orient="horz" pos="2387"/>
        <p:guide orient="horz" pos="3884"/>
        <p:guide pos="2906"/>
        <p:guide pos="2991"/>
        <p:guide pos="1491"/>
        <p:guide pos="1578"/>
        <p:guide pos="4406"/>
        <p:guide pos="4320"/>
        <p:guide pos="5735"/>
        <p:guide pos="1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15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FE9D8-234F-470C-94C3-793C1466BD93}" type="datetimeFigureOut">
              <a:rPr lang="en-GB" smtClean="0"/>
              <a:t>30/07/2015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28F3E9-9F5C-498C-893C-BB330B8B0FC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49149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2ECFA-9217-4977-9421-A2AE06788043}" type="datetimeFigureOut">
              <a:rPr lang="hu-HU" smtClean="0"/>
              <a:pPr/>
              <a:t>2015.07.30.</a:t>
            </a:fld>
            <a:endParaRPr lang="hu-H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93750" y="744538"/>
            <a:ext cx="508158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88308-C116-41C4-B7A3-53ABA804FE74}" type="slidenum">
              <a:rPr lang="hu-HU" smtClean="0"/>
              <a:pPr/>
              <a:t>‹#›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1965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299837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9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498283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10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713292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795426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778261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1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3874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2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137902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3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60742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4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4102106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5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146872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6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3954208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7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426800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D88308-C116-41C4-B7A3-53ABA804FE74}" type="slidenum">
              <a:rPr lang="hu-HU" smtClean="0"/>
              <a:pPr/>
              <a:t>8</a:t>
            </a:fld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177541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hyperlink" Target="http://www.prcice.eu/cs/fotogalerie/zivocisna-vyroba-STRANKA30.html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79" b="18335"/>
          <a:stretch/>
        </p:blipFill>
        <p:spPr>
          <a:xfrm>
            <a:off x="-10501" y="2556508"/>
            <a:ext cx="9371989" cy="4757733"/>
          </a:xfrm>
          <a:prstGeom prst="rect">
            <a:avLst/>
          </a:prstGeom>
        </p:spPr>
      </p:pic>
      <p:sp>
        <p:nvSpPr>
          <p:cNvPr id="42" name="Freeform 12"/>
          <p:cNvSpPr>
            <a:spLocks/>
          </p:cNvSpPr>
          <p:nvPr userDrawn="1"/>
        </p:nvSpPr>
        <p:spPr bwMode="gray">
          <a:xfrm>
            <a:off x="-10501" y="0"/>
            <a:ext cx="3611125" cy="3429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039"/>
              </a:cxn>
              <a:cxn ang="0">
                <a:pos x="2796" y="2039"/>
              </a:cxn>
              <a:cxn ang="0">
                <a:pos x="3400" y="0"/>
              </a:cxn>
              <a:cxn ang="0">
                <a:pos x="0" y="0"/>
              </a:cxn>
            </a:cxnLst>
            <a:rect l="0" t="0" r="r" b="b"/>
            <a:pathLst>
              <a:path w="3400" h="2039">
                <a:moveTo>
                  <a:pt x="0" y="0"/>
                </a:moveTo>
                <a:lnTo>
                  <a:pt x="0" y="2039"/>
                </a:lnTo>
                <a:lnTo>
                  <a:pt x="2796" y="2039"/>
                </a:lnTo>
                <a:lnTo>
                  <a:pt x="34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Title 9"/>
          <p:cNvSpPr txBox="1">
            <a:spLocks/>
          </p:cNvSpPr>
          <p:nvPr userDrawn="1"/>
        </p:nvSpPr>
        <p:spPr bwMode="gray">
          <a:xfrm>
            <a:off x="288257" y="1052736"/>
            <a:ext cx="295232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0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hu-H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1" name="Title 9"/>
          <p:cNvSpPr txBox="1">
            <a:spLocks/>
          </p:cNvSpPr>
          <p:nvPr userDrawn="1"/>
        </p:nvSpPr>
        <p:spPr bwMode="gray">
          <a:xfrm>
            <a:off x="288257" y="2924944"/>
            <a:ext cx="2664295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1400" b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  <a:lvl6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6pPr>
            <a:lvl7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7pPr>
            <a:lvl8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8pPr>
            <a:lvl9pPr>
              <a:defRPr lang="en-GB" sz="30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Případová studie vypracována v roce 2014</a:t>
            </a:r>
            <a:br>
              <a:rPr kumimoji="0" lang="hu-HU" sz="11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2" name="Group 19"/>
          <p:cNvGrpSpPr>
            <a:grpSpLocks/>
          </p:cNvGrpSpPr>
          <p:nvPr userDrawn="1"/>
        </p:nvGrpSpPr>
        <p:grpSpPr bwMode="gray">
          <a:xfrm>
            <a:off x="193412" y="-1"/>
            <a:ext cx="2021435" cy="1196753"/>
            <a:chOff x="68" y="0"/>
            <a:chExt cx="1723" cy="964"/>
          </a:xfrm>
        </p:grpSpPr>
        <p:sp>
          <p:nvSpPr>
            <p:cNvPr id="33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4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48" name="Title 9"/>
          <p:cNvSpPr>
            <a:spLocks noGrp="1"/>
          </p:cNvSpPr>
          <p:nvPr>
            <p:ph type="title"/>
          </p:nvPr>
        </p:nvSpPr>
        <p:spPr bwMode="gray">
          <a:xfrm>
            <a:off x="325553" y="1052736"/>
            <a:ext cx="2987039" cy="151216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40000"/>
              </a:spcBef>
              <a:spcAft>
                <a:spcPct val="0"/>
              </a:spcAft>
              <a:defRPr lang="en-GB" sz="2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en-GB" sz="3000" b="1" dirty="0">
                <a:solidFill>
                  <a:schemeClr val="bg1"/>
                </a:solidFill>
                <a:latin typeface="+mj-lt"/>
              </a:defRPr>
            </a:lvl2pPr>
            <a:lvl3pPr>
              <a:defRPr lang="en-GB" sz="3000" b="1" dirty="0">
                <a:solidFill>
                  <a:schemeClr val="bg1"/>
                </a:solidFill>
                <a:latin typeface="+mj-lt"/>
              </a:defRPr>
            </a:lvl3pPr>
            <a:lvl4pPr>
              <a:defRPr lang="en-GB" sz="3000" b="1" dirty="0">
                <a:solidFill>
                  <a:schemeClr val="bg1"/>
                </a:solidFill>
                <a:latin typeface="+mj-lt"/>
              </a:defRPr>
            </a:lvl4pPr>
            <a:lvl5pPr>
              <a:defRPr lang="en-GB" sz="3000" b="1" dirty="0">
                <a:solidFill>
                  <a:schemeClr val="bg1"/>
                </a:solidFill>
                <a:latin typeface="+mj-lt"/>
              </a:defRPr>
            </a:lvl5pPr>
            <a:lvl6pPr>
              <a:defRPr lang="en-GB" sz="3000" b="1" dirty="0">
                <a:solidFill>
                  <a:schemeClr val="bg1"/>
                </a:solidFill>
                <a:latin typeface="+mj-lt"/>
              </a:defRPr>
            </a:lvl6pPr>
            <a:lvl7pPr>
              <a:defRPr lang="en-GB" sz="3000" b="1" dirty="0">
                <a:solidFill>
                  <a:schemeClr val="bg1"/>
                </a:solidFill>
                <a:latin typeface="+mj-lt"/>
              </a:defRPr>
            </a:lvl7pPr>
            <a:lvl8pPr>
              <a:defRPr lang="en-GB" sz="3000" b="1" dirty="0">
                <a:solidFill>
                  <a:schemeClr val="bg1"/>
                </a:solidFill>
                <a:latin typeface="+mj-lt"/>
              </a:defRPr>
            </a:lvl8pPr>
            <a:lvl9pPr>
              <a:defRPr sz="3000">
                <a:solidFill>
                  <a:schemeClr val="bg1"/>
                </a:solidFill>
              </a:defRPr>
            </a:lvl9pPr>
          </a:lstStyle>
          <a:p>
            <a:pPr lvl="0"/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48896" y="833844"/>
            <a:ext cx="2689304" cy="1032501"/>
          </a:xfrm>
          <a:prstGeom prst="rect">
            <a:avLst/>
          </a:prstGeom>
        </p:spPr>
      </p:pic>
      <p:sp>
        <p:nvSpPr>
          <p:cNvPr id="8" name="Rectangle 4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64567" y="5289535"/>
            <a:ext cx="29591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314" y="680152"/>
            <a:ext cx="1537786" cy="1033200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3754314" y="1883740"/>
            <a:ext cx="507759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</a:rPr>
              <a:t>Evropský zemědělský fond pro rozvoj venkova: Evropa investuje do venkovských oblastí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503899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1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68415"/>
            <a:ext cx="2109335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4748255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4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6994112" y="1268415"/>
            <a:ext cx="2109335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1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1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503899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4748255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3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6994112" y="1989138"/>
            <a:ext cx="2109335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ive Chevr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206101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1632659" cy="576411"/>
          </a:xfrm>
          <a:prstGeom prst="homePlate">
            <a:avLst>
              <a:gd name="adj" fmla="val 34577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3863982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7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493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19" name="Text Placeholder 20"/>
          <p:cNvSpPr>
            <a:spLocks noGrp="1"/>
          </p:cNvSpPr>
          <p:nvPr>
            <p:ph type="body" sz="quarter" idx="30"/>
          </p:nvPr>
        </p:nvSpPr>
        <p:spPr bwMode="gray">
          <a:xfrm>
            <a:off x="7470788" y="1268415"/>
            <a:ext cx="1632659" cy="576411"/>
          </a:xfrm>
          <a:prstGeom prst="chevron">
            <a:avLst>
              <a:gd name="adj" fmla="val 34136"/>
            </a:avLst>
          </a:prstGeom>
          <a:gradFill>
            <a:gsLst>
              <a:gs pos="0">
                <a:srgbClr val="80BEC9"/>
              </a:gs>
              <a:gs pos="100000">
                <a:srgbClr val="409DAD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54000" rIns="54000" bIns="54000" rtlCol="0" anchor="ctr" anchorCtr="1"/>
          <a:lstStyle>
            <a:lvl1pPr marL="0" algn="ctr" defTabSz="914400" rtl="0" eaLnBrk="1" latinLnBrk="0" hangingPunct="1">
              <a:defRPr lang="en-US" sz="1000" b="1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26" name="Text Placeholder 29"/>
          <p:cNvSpPr>
            <a:spLocks noGrp="1"/>
          </p:cNvSpPr>
          <p:nvPr>
            <p:ph type="body" sz="quarter" idx="13"/>
          </p:nvPr>
        </p:nvSpPr>
        <p:spPr bwMode="gray">
          <a:xfrm>
            <a:off x="25804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7" name="Text Placeholder 29"/>
          <p:cNvSpPr>
            <a:spLocks noGrp="1"/>
          </p:cNvSpPr>
          <p:nvPr>
            <p:ph type="body" sz="quarter" idx="14"/>
          </p:nvPr>
        </p:nvSpPr>
        <p:spPr bwMode="gray">
          <a:xfrm>
            <a:off x="206101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8" name="Text Placeholder 29"/>
          <p:cNvSpPr>
            <a:spLocks noGrp="1"/>
          </p:cNvSpPr>
          <p:nvPr>
            <p:ph type="body" sz="quarter" idx="15"/>
          </p:nvPr>
        </p:nvSpPr>
        <p:spPr bwMode="gray">
          <a:xfrm>
            <a:off x="3863982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 bwMode="gray">
          <a:xfrm>
            <a:off x="566695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7" name="Text Placeholder 29"/>
          <p:cNvSpPr>
            <a:spLocks noGrp="1"/>
          </p:cNvSpPr>
          <p:nvPr>
            <p:ph type="body" sz="quarter" idx="17"/>
          </p:nvPr>
        </p:nvSpPr>
        <p:spPr bwMode="gray">
          <a:xfrm>
            <a:off x="7469921" y="1989138"/>
            <a:ext cx="1633526" cy="417671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ands and dr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utoShape 20"/>
          <p:cNvSpPr>
            <a:spLocks noChangeArrowheads="1"/>
          </p:cNvSpPr>
          <p:nvPr userDrawn="1"/>
        </p:nvSpPr>
        <p:spPr bwMode="gray">
          <a:xfrm rot="19080000" flipH="1">
            <a:off x="4856457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34" name="AutoShape 17"/>
          <p:cNvSpPr>
            <a:spLocks noChangeArrowheads="1"/>
          </p:cNvSpPr>
          <p:nvPr userDrawn="1"/>
        </p:nvSpPr>
        <p:spPr bwMode="gray">
          <a:xfrm rot="2520000" flipH="1">
            <a:off x="4856457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 rot="2520000">
            <a:off x="2971101" y="2497138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endParaRPr lang="en-CA" dirty="0"/>
          </a:p>
        </p:txBody>
      </p:sp>
      <p:sp>
        <p:nvSpPr>
          <p:cNvPr id="23" name="AutoShape 17"/>
          <p:cNvSpPr>
            <a:spLocks noChangeArrowheads="1"/>
          </p:cNvSpPr>
          <p:nvPr userDrawn="1"/>
        </p:nvSpPr>
        <p:spPr bwMode="gray">
          <a:xfrm rot="19080000">
            <a:off x="2971101" y="4564595"/>
            <a:ext cx="1533244" cy="381000"/>
          </a:xfrm>
          <a:prstGeom prst="rightArrow">
            <a:avLst>
              <a:gd name="adj1" fmla="val 63333"/>
              <a:gd name="adj2" fmla="val 49582"/>
            </a:avLst>
          </a:prstGeom>
          <a:gradFill rotWithShape="1">
            <a:gsLst>
              <a:gs pos="0">
                <a:srgbClr val="DCDDDD"/>
              </a:gs>
              <a:gs pos="100000">
                <a:srgbClr val="97989A"/>
              </a:gs>
            </a:gsLst>
            <a:lin ang="0" scaled="1"/>
          </a:gradFill>
          <a:ln w="6350" algn="ctr">
            <a:noFill/>
            <a:miter lim="800000"/>
            <a:headEnd/>
            <a:tailEnd/>
          </a:ln>
          <a:effectLst/>
        </p:spPr>
        <p:txBody>
          <a:bodyPr rot="10800000" wrap="none" anchor="ctr"/>
          <a:lstStyle/>
          <a:p>
            <a:pPr marL="0" algn="l" defTabSz="914400" rtl="0" eaLnBrk="1" latinLnBrk="0" hangingPunct="1"/>
            <a:endParaRPr lang="en-CA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5" name="Text Placeholder 10"/>
          <p:cNvSpPr>
            <a:spLocks noGrp="1"/>
          </p:cNvSpPr>
          <p:nvPr userDrawn="1">
            <p:ph type="body" sz="quarter" idx="21"/>
          </p:nvPr>
        </p:nvSpPr>
        <p:spPr bwMode="gray">
          <a:xfrm>
            <a:off x="4115438" y="3395663"/>
            <a:ext cx="1119296" cy="622800"/>
          </a:xfrm>
          <a:prstGeom prst="ellipse">
            <a:avLst/>
          </a:prstGeom>
          <a:solidFill>
            <a:srgbClr val="AA5CAA"/>
          </a:solidFill>
          <a:ln>
            <a:noFill/>
          </a:ln>
        </p:spPr>
        <p:txBody>
          <a:bodyPr lIns="54000" tIns="54000" rIns="54000" bIns="54000" anchor="ctr" anchorCtr="1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smtClean="0"/>
              <a:t>Text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258042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2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5701387" y="1700213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5"/>
          </p:nvPr>
        </p:nvSpPr>
        <p:spPr bwMode="gray">
          <a:xfrm>
            <a:off x="5701387" y="4219575"/>
            <a:ext cx="3402060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35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2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6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5701387" y="1268415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7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2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8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5701387" y="3787778"/>
            <a:ext cx="3402060" cy="359817"/>
          </a:xfrm>
          <a:solidFill>
            <a:srgbClr val="409DAD"/>
          </a:solidFill>
          <a:ln w="6350">
            <a:solidFill>
              <a:srgbClr val="007C92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21"/>
          </p:nvPr>
        </p:nvSpPr>
        <p:spPr bwMode="gray">
          <a:xfrm>
            <a:off x="258041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3" name="Text Placeholder 20"/>
          <p:cNvSpPr>
            <a:spLocks noGrp="1"/>
          </p:cNvSpPr>
          <p:nvPr>
            <p:ph type="body" sz="quarter" idx="22"/>
          </p:nvPr>
        </p:nvSpPr>
        <p:spPr bwMode="gray">
          <a:xfrm>
            <a:off x="4748255" y="1701800"/>
            <a:ext cx="4355193" cy="1944688"/>
          </a:xfrm>
          <a:solidFill>
            <a:schemeClr val="bg1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5" name="Text Placeholder 20"/>
          <p:cNvSpPr>
            <a:spLocks noGrp="1"/>
          </p:cNvSpPr>
          <p:nvPr>
            <p:ph type="body" sz="quarter" idx="23"/>
          </p:nvPr>
        </p:nvSpPr>
        <p:spPr bwMode="gray">
          <a:xfrm>
            <a:off x="258041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6" name="Text Placeholder 20"/>
          <p:cNvSpPr>
            <a:spLocks noGrp="1"/>
          </p:cNvSpPr>
          <p:nvPr>
            <p:ph type="body" sz="quarter" idx="24"/>
          </p:nvPr>
        </p:nvSpPr>
        <p:spPr bwMode="gray">
          <a:xfrm>
            <a:off x="4748255" y="4221162"/>
            <a:ext cx="4355193" cy="1944688"/>
          </a:xfrm>
          <a:solidFill>
            <a:srgbClr val="BFDEE4"/>
          </a:solidFill>
          <a:ln w="6350">
            <a:solidFill>
              <a:srgbClr val="007C92"/>
            </a:solidFill>
          </a:ln>
        </p:spPr>
        <p:txBody>
          <a:bodyPr lIns="54000" tIns="54000" rIns="54000" bIns="54000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  <a:endParaRPr lang="en-GB" dirty="0"/>
          </a:p>
        </p:txBody>
      </p:sp>
      <p:sp>
        <p:nvSpPr>
          <p:cNvPr id="29" name="Text Placeholder 20"/>
          <p:cNvSpPr>
            <a:spLocks noGrp="1"/>
          </p:cNvSpPr>
          <p:nvPr>
            <p:ph type="body" sz="quarter" idx="26"/>
          </p:nvPr>
        </p:nvSpPr>
        <p:spPr bwMode="gray">
          <a:xfrm>
            <a:off x="258041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0" name="Text Placeholder 20"/>
          <p:cNvSpPr>
            <a:spLocks noGrp="1"/>
          </p:cNvSpPr>
          <p:nvPr>
            <p:ph type="body" sz="quarter" idx="27"/>
          </p:nvPr>
        </p:nvSpPr>
        <p:spPr bwMode="gray">
          <a:xfrm>
            <a:off x="4748256" y="1270002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1" name="Text Placeholder 20"/>
          <p:cNvSpPr>
            <a:spLocks noGrp="1"/>
          </p:cNvSpPr>
          <p:nvPr>
            <p:ph type="body" sz="quarter" idx="28"/>
          </p:nvPr>
        </p:nvSpPr>
        <p:spPr bwMode="gray">
          <a:xfrm>
            <a:off x="258041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  <p:sp>
        <p:nvSpPr>
          <p:cNvPr id="32" name="Text Placeholder 20"/>
          <p:cNvSpPr>
            <a:spLocks noGrp="1"/>
          </p:cNvSpPr>
          <p:nvPr>
            <p:ph type="body" sz="quarter" idx="29"/>
          </p:nvPr>
        </p:nvSpPr>
        <p:spPr bwMode="gray">
          <a:xfrm>
            <a:off x="4748256" y="3789365"/>
            <a:ext cx="4355193" cy="359817"/>
          </a:xfrm>
          <a:solidFill>
            <a:srgbClr val="409DAD"/>
          </a:solidFill>
          <a:ln w="6350">
            <a:solidFill>
              <a:srgbClr val="409DAD"/>
            </a:solidFill>
          </a:ln>
        </p:spPr>
        <p:txBody>
          <a:bodyPr vert="horz" lIns="0" tIns="0" rIns="0" bIns="0" rtlCol="0" anchor="ctr" anchorCtr="1">
            <a:normAutofit/>
          </a:bodyPr>
          <a:lstStyle>
            <a:lvl1pPr>
              <a:defRPr lang="en-US" sz="1000" b="1" kern="1200" noProof="0" dirty="0" smtClean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</a:pPr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pro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hart Placeholder 31"/>
          <p:cNvSpPr>
            <a:spLocks noGrp="1"/>
          </p:cNvSpPr>
          <p:nvPr>
            <p:ph type="chart" sz="quarter" idx="22"/>
          </p:nvPr>
        </p:nvSpPr>
        <p:spPr bwMode="gray">
          <a:xfrm>
            <a:off x="3285225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8" name="Text Placeholder 17"/>
          <p:cNvSpPr>
            <a:spLocks noGrp="1"/>
          </p:cNvSpPr>
          <p:nvPr>
            <p:ph type="body" sz="quarter" idx="20"/>
          </p:nvPr>
        </p:nvSpPr>
        <p:spPr bwMode="gray">
          <a:xfrm>
            <a:off x="6315473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32" name="Chart Placeholder 31"/>
          <p:cNvSpPr>
            <a:spLocks noGrp="1"/>
          </p:cNvSpPr>
          <p:nvPr>
            <p:ph type="chart" sz="quarter" idx="21"/>
          </p:nvPr>
        </p:nvSpPr>
        <p:spPr bwMode="gray">
          <a:xfrm>
            <a:off x="6313941" y="1270000"/>
            <a:ext cx="2789506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3" name="Table Placeholder 12"/>
          <p:cNvSpPr>
            <a:spLocks noGrp="1"/>
          </p:cNvSpPr>
          <p:nvPr>
            <p:ph type="tbl" sz="quarter" idx="14"/>
          </p:nvPr>
        </p:nvSpPr>
        <p:spPr bwMode="gray">
          <a:xfrm>
            <a:off x="258041" y="1270000"/>
            <a:ext cx="2787975" cy="2376488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 bwMode="gray">
          <a:xfrm>
            <a:off x="258041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26" name="Text Placeholder 17"/>
          <p:cNvSpPr>
            <a:spLocks noGrp="1"/>
          </p:cNvSpPr>
          <p:nvPr>
            <p:ph type="body" sz="quarter" idx="18"/>
          </p:nvPr>
        </p:nvSpPr>
        <p:spPr bwMode="gray">
          <a:xfrm>
            <a:off x="3286757" y="3789365"/>
            <a:ext cx="2787975" cy="2376487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sclai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 noChangeAspect="1"/>
          </p:cNvSpPr>
          <p:nvPr userDrawn="1"/>
        </p:nvSpPr>
        <p:spPr bwMode="gray">
          <a:xfrm>
            <a:off x="1" y="0"/>
            <a:ext cx="4931284" cy="32400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2405"/>
              </a:cxn>
              <a:cxn ang="0">
                <a:pos x="16308" y="12405"/>
              </a:cxn>
              <a:cxn ang="0">
                <a:pos x="19984" y="0"/>
              </a:cxn>
              <a:cxn ang="0">
                <a:pos x="0" y="0"/>
              </a:cxn>
            </a:cxnLst>
            <a:rect l="0" t="0" r="r" b="b"/>
            <a:pathLst>
              <a:path w="19984" h="12405">
                <a:moveTo>
                  <a:pt x="0" y="0"/>
                </a:moveTo>
                <a:lnTo>
                  <a:pt x="0" y="12405"/>
                </a:lnTo>
                <a:lnTo>
                  <a:pt x="16308" y="12405"/>
                </a:lnTo>
                <a:lnTo>
                  <a:pt x="19984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GB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 bwMode="gray">
          <a:xfrm>
            <a:off x="258041" y="4291200"/>
            <a:ext cx="3792745" cy="18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normAutofit/>
          </a:bodyPr>
          <a:lstStyle>
            <a:lvl1pPr>
              <a:defRPr lang="en-US" sz="1000" b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grpSp>
        <p:nvGrpSpPr>
          <p:cNvPr id="6" name="Group 19"/>
          <p:cNvGrpSpPr>
            <a:grpSpLocks/>
          </p:cNvGrpSpPr>
          <p:nvPr userDrawn="1"/>
        </p:nvGrpSpPr>
        <p:grpSpPr bwMode="gray">
          <a:xfrm>
            <a:off x="121404" y="0"/>
            <a:ext cx="2584911" cy="1530350"/>
            <a:chOff x="68" y="0"/>
            <a:chExt cx="1723" cy="964"/>
          </a:xfrm>
        </p:grpSpPr>
        <p:sp>
          <p:nvSpPr>
            <p:cNvPr id="7" name="Freeform 8"/>
            <p:cNvSpPr>
              <a:spLocks noEditPoints="1"/>
            </p:cNvSpPr>
            <p:nvPr userDrawn="1"/>
          </p:nvSpPr>
          <p:spPr bwMode="gray">
            <a:xfrm>
              <a:off x="199" y="248"/>
              <a:ext cx="1423" cy="489"/>
            </a:xfrm>
            <a:custGeom>
              <a:avLst/>
              <a:gdLst>
                <a:gd name="T0" fmla="*/ 1974 w 4103"/>
                <a:gd name="T1" fmla="*/ 485 h 1409"/>
                <a:gd name="T2" fmla="*/ 2267 w 4103"/>
                <a:gd name="T3" fmla="*/ 697 h 1409"/>
                <a:gd name="T4" fmla="*/ 1655 w 4103"/>
                <a:gd name="T5" fmla="*/ 656 h 1409"/>
                <a:gd name="T6" fmla="*/ 1718 w 4103"/>
                <a:gd name="T7" fmla="*/ 424 h 1409"/>
                <a:gd name="T8" fmla="*/ 970 w 4103"/>
                <a:gd name="T9" fmla="*/ 697 h 1409"/>
                <a:gd name="T10" fmla="*/ 1169 w 4103"/>
                <a:gd name="T11" fmla="*/ 416 h 1409"/>
                <a:gd name="T12" fmla="*/ 719 w 4103"/>
                <a:gd name="T13" fmla="*/ 631 h 1409"/>
                <a:gd name="T14" fmla="*/ 751 w 4103"/>
                <a:gd name="T15" fmla="*/ 630 h 1409"/>
                <a:gd name="T16" fmla="*/ 202 w 4103"/>
                <a:gd name="T17" fmla="*/ 618 h 1409"/>
                <a:gd name="T18" fmla="*/ 180 w 4103"/>
                <a:gd name="T19" fmla="*/ 697 h 1409"/>
                <a:gd name="T20" fmla="*/ 1187 w 4103"/>
                <a:gd name="T21" fmla="*/ 416 h 1409"/>
                <a:gd name="T22" fmla="*/ 115 w 4103"/>
                <a:gd name="T23" fmla="*/ 906 h 1409"/>
                <a:gd name="T24" fmla="*/ 661 w 4103"/>
                <a:gd name="T25" fmla="*/ 715 h 1409"/>
                <a:gd name="T26" fmla="*/ 1145 w 4103"/>
                <a:gd name="T27" fmla="*/ 715 h 1409"/>
                <a:gd name="T28" fmla="*/ 1697 w 4103"/>
                <a:gd name="T29" fmla="*/ 863 h 1409"/>
                <a:gd name="T30" fmla="*/ 203 w 4103"/>
                <a:gd name="T31" fmla="*/ 1286 h 1409"/>
                <a:gd name="T32" fmla="*/ 250 w 4103"/>
                <a:gd name="T33" fmla="*/ 1328 h 1409"/>
                <a:gd name="T34" fmla="*/ 556 w 4103"/>
                <a:gd name="T35" fmla="*/ 1196 h 1409"/>
                <a:gd name="T36" fmla="*/ 340 w 4103"/>
                <a:gd name="T37" fmla="*/ 1196 h 1409"/>
                <a:gd name="T38" fmla="*/ 408 w 4103"/>
                <a:gd name="T39" fmla="*/ 1225 h 1409"/>
                <a:gd name="T40" fmla="*/ 514 w 4103"/>
                <a:gd name="T41" fmla="*/ 1225 h 1409"/>
                <a:gd name="T42" fmla="*/ 631 w 4103"/>
                <a:gd name="T43" fmla="*/ 1168 h 1409"/>
                <a:gd name="T44" fmla="*/ 794 w 4103"/>
                <a:gd name="T45" fmla="*/ 1220 h 1409"/>
                <a:gd name="T46" fmla="*/ 672 w 4103"/>
                <a:gd name="T47" fmla="*/ 1348 h 1409"/>
                <a:gd name="T48" fmla="*/ 847 w 4103"/>
                <a:gd name="T49" fmla="*/ 1359 h 1409"/>
                <a:gd name="T50" fmla="*/ 943 w 4103"/>
                <a:gd name="T51" fmla="*/ 1196 h 1409"/>
                <a:gd name="T52" fmla="*/ 1129 w 4103"/>
                <a:gd name="T53" fmla="*/ 1351 h 1409"/>
                <a:gd name="T54" fmla="*/ 1198 w 4103"/>
                <a:gd name="T55" fmla="*/ 1196 h 1409"/>
                <a:gd name="T56" fmla="*/ 1280 w 4103"/>
                <a:gd name="T57" fmla="*/ 1129 h 1409"/>
                <a:gd name="T58" fmla="*/ 1253 w 4103"/>
                <a:gd name="T59" fmla="*/ 1254 h 1409"/>
                <a:gd name="T60" fmla="*/ 1489 w 4103"/>
                <a:gd name="T61" fmla="*/ 1194 h 1409"/>
                <a:gd name="T62" fmla="*/ 1546 w 4103"/>
                <a:gd name="T63" fmla="*/ 1353 h 1409"/>
                <a:gd name="T64" fmla="*/ 1714 w 4103"/>
                <a:gd name="T65" fmla="*/ 1286 h 1409"/>
                <a:gd name="T66" fmla="*/ 1761 w 4103"/>
                <a:gd name="T67" fmla="*/ 1328 h 1409"/>
                <a:gd name="T68" fmla="*/ 1976 w 4103"/>
                <a:gd name="T69" fmla="*/ 1346 h 1409"/>
                <a:gd name="T70" fmla="*/ 1842 w 4103"/>
                <a:gd name="T71" fmla="*/ 1270 h 1409"/>
                <a:gd name="T72" fmla="*/ 1887 w 4103"/>
                <a:gd name="T73" fmla="*/ 1270 h 1409"/>
                <a:gd name="T74" fmla="*/ 2110 w 4103"/>
                <a:gd name="T75" fmla="*/ 1348 h 1409"/>
                <a:gd name="T76" fmla="*/ 87 w 4103"/>
                <a:gd name="T77" fmla="*/ 1221 h 1409"/>
                <a:gd name="T78" fmla="*/ 5 w 4103"/>
                <a:gd name="T79" fmla="*/ 1271 h 1409"/>
                <a:gd name="T80" fmla="*/ 2343 w 4103"/>
                <a:gd name="T81" fmla="*/ 1322 h 1409"/>
                <a:gd name="T82" fmla="*/ 2378 w 4103"/>
                <a:gd name="T83" fmla="*/ 1249 h 1409"/>
                <a:gd name="T84" fmla="*/ 2528 w 4103"/>
                <a:gd name="T85" fmla="*/ 1221 h 1409"/>
                <a:gd name="T86" fmla="*/ 2832 w 4103"/>
                <a:gd name="T87" fmla="*/ 1192 h 1409"/>
                <a:gd name="T88" fmla="*/ 2709 w 4103"/>
                <a:gd name="T89" fmla="*/ 1348 h 1409"/>
                <a:gd name="T90" fmla="*/ 2963 w 4103"/>
                <a:gd name="T91" fmla="*/ 1216 h 1409"/>
                <a:gd name="T92" fmla="*/ 2966 w 4103"/>
                <a:gd name="T93" fmla="*/ 1195 h 1409"/>
                <a:gd name="T94" fmla="*/ 3072 w 4103"/>
                <a:gd name="T95" fmla="*/ 1348 h 1409"/>
                <a:gd name="T96" fmla="*/ 3168 w 4103"/>
                <a:gd name="T97" fmla="*/ 1335 h 1409"/>
                <a:gd name="T98" fmla="*/ 3246 w 4103"/>
                <a:gd name="T99" fmla="*/ 1220 h 1409"/>
                <a:gd name="T100" fmla="*/ 3457 w 4103"/>
                <a:gd name="T101" fmla="*/ 1348 h 1409"/>
                <a:gd name="T102" fmla="*/ 3509 w 4103"/>
                <a:gd name="T103" fmla="*/ 1194 h 1409"/>
                <a:gd name="T104" fmla="*/ 3513 w 4103"/>
                <a:gd name="T105" fmla="*/ 1168 h 1409"/>
                <a:gd name="T106" fmla="*/ 3601 w 4103"/>
                <a:gd name="T107" fmla="*/ 1196 h 1409"/>
                <a:gd name="T108" fmla="*/ 3656 w 4103"/>
                <a:gd name="T109" fmla="*/ 1317 h 1409"/>
                <a:gd name="T110" fmla="*/ 3687 w 4103"/>
                <a:gd name="T111" fmla="*/ 1406 h 1409"/>
                <a:gd name="T112" fmla="*/ 3987 w 4103"/>
                <a:gd name="T113" fmla="*/ 1145 h 1409"/>
                <a:gd name="T114" fmla="*/ 4072 w 4103"/>
                <a:gd name="T115" fmla="*/ 1129 h 1409"/>
                <a:gd name="T116" fmla="*/ 3978 w 4103"/>
                <a:gd name="T117" fmla="*/ 1225 h 140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103"/>
                <a:gd name="T178" fmla="*/ 0 h 1409"/>
                <a:gd name="T179" fmla="*/ 4103 w 4103"/>
                <a:gd name="T180" fmla="*/ 1409 h 140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103" h="1409">
                  <a:moveTo>
                    <a:pt x="2267" y="697"/>
                  </a:moveTo>
                  <a:cubicBezTo>
                    <a:pt x="2149" y="697"/>
                    <a:pt x="2149" y="697"/>
                    <a:pt x="2149" y="697"/>
                  </a:cubicBezTo>
                  <a:cubicBezTo>
                    <a:pt x="2168" y="619"/>
                    <a:pt x="2168" y="619"/>
                    <a:pt x="2168" y="619"/>
                  </a:cubicBezTo>
                  <a:cubicBezTo>
                    <a:pt x="1930" y="619"/>
                    <a:pt x="1930" y="619"/>
                    <a:pt x="1930" y="619"/>
                  </a:cubicBezTo>
                  <a:cubicBezTo>
                    <a:pt x="1911" y="697"/>
                    <a:pt x="1911" y="697"/>
                    <a:pt x="1911" y="697"/>
                  </a:cubicBezTo>
                  <a:cubicBezTo>
                    <a:pt x="1796" y="697"/>
                    <a:pt x="1796" y="697"/>
                    <a:pt x="1796" y="697"/>
                  </a:cubicBezTo>
                  <a:cubicBezTo>
                    <a:pt x="1796" y="681"/>
                    <a:pt x="1796" y="681"/>
                    <a:pt x="1796" y="681"/>
                  </a:cubicBezTo>
                  <a:cubicBezTo>
                    <a:pt x="1798" y="672"/>
                    <a:pt x="1799" y="663"/>
                    <a:pt x="1802" y="653"/>
                  </a:cubicBezTo>
                  <a:cubicBezTo>
                    <a:pt x="1823" y="569"/>
                    <a:pt x="1878" y="485"/>
                    <a:pt x="1974" y="485"/>
                  </a:cubicBezTo>
                  <a:cubicBezTo>
                    <a:pt x="2012" y="485"/>
                    <a:pt x="2050" y="499"/>
                    <a:pt x="2045" y="552"/>
                  </a:cubicBezTo>
                  <a:cubicBezTo>
                    <a:pt x="2186" y="552"/>
                    <a:pt x="2186" y="552"/>
                    <a:pt x="2186" y="552"/>
                  </a:cubicBezTo>
                  <a:cubicBezTo>
                    <a:pt x="2192" y="527"/>
                    <a:pt x="2201" y="486"/>
                    <a:pt x="2174" y="447"/>
                  </a:cubicBezTo>
                  <a:cubicBezTo>
                    <a:pt x="2145" y="406"/>
                    <a:pt x="2084" y="389"/>
                    <a:pt x="2005" y="389"/>
                  </a:cubicBezTo>
                  <a:cubicBezTo>
                    <a:pt x="1949" y="389"/>
                    <a:pt x="1867" y="398"/>
                    <a:pt x="1796" y="444"/>
                  </a:cubicBezTo>
                  <a:cubicBezTo>
                    <a:pt x="1796" y="18"/>
                    <a:pt x="1796" y="18"/>
                    <a:pt x="1796" y="18"/>
                  </a:cubicBezTo>
                  <a:cubicBezTo>
                    <a:pt x="2267" y="18"/>
                    <a:pt x="2267" y="18"/>
                    <a:pt x="2267" y="18"/>
                  </a:cubicBezTo>
                  <a:cubicBezTo>
                    <a:pt x="2267" y="697"/>
                    <a:pt x="2267" y="697"/>
                    <a:pt x="2267" y="697"/>
                  </a:cubicBezTo>
                  <a:cubicBezTo>
                    <a:pt x="2267" y="697"/>
                    <a:pt x="2267" y="697"/>
                    <a:pt x="2267" y="697"/>
                  </a:cubicBezTo>
                  <a:close/>
                  <a:moveTo>
                    <a:pt x="1989" y="812"/>
                  </a:moveTo>
                  <a:cubicBezTo>
                    <a:pt x="1962" y="817"/>
                    <a:pt x="1936" y="820"/>
                    <a:pt x="1910" y="820"/>
                  </a:cubicBezTo>
                  <a:cubicBezTo>
                    <a:pt x="1842" y="820"/>
                    <a:pt x="1795" y="788"/>
                    <a:pt x="1794" y="715"/>
                  </a:cubicBezTo>
                  <a:cubicBezTo>
                    <a:pt x="2014" y="715"/>
                    <a:pt x="2014" y="715"/>
                    <a:pt x="2014" y="715"/>
                  </a:cubicBezTo>
                  <a:cubicBezTo>
                    <a:pt x="1989" y="812"/>
                    <a:pt x="1989" y="812"/>
                    <a:pt x="1989" y="812"/>
                  </a:cubicBezTo>
                  <a:cubicBezTo>
                    <a:pt x="1989" y="812"/>
                    <a:pt x="1989" y="812"/>
                    <a:pt x="1989" y="812"/>
                  </a:cubicBezTo>
                  <a:close/>
                  <a:moveTo>
                    <a:pt x="1718" y="424"/>
                  </a:moveTo>
                  <a:cubicBezTo>
                    <a:pt x="1718" y="521"/>
                    <a:pt x="1718" y="521"/>
                    <a:pt x="1718" y="521"/>
                  </a:cubicBezTo>
                  <a:cubicBezTo>
                    <a:pt x="1685" y="567"/>
                    <a:pt x="1665" y="616"/>
                    <a:pt x="1655" y="656"/>
                  </a:cubicBezTo>
                  <a:cubicBezTo>
                    <a:pt x="1651" y="670"/>
                    <a:pt x="1649" y="684"/>
                    <a:pt x="1648" y="697"/>
                  </a:cubicBezTo>
                  <a:cubicBezTo>
                    <a:pt x="1578" y="697"/>
                    <a:pt x="1578" y="697"/>
                    <a:pt x="1578" y="697"/>
                  </a:cubicBezTo>
                  <a:cubicBezTo>
                    <a:pt x="1637" y="417"/>
                    <a:pt x="1637" y="417"/>
                    <a:pt x="1637" y="417"/>
                  </a:cubicBezTo>
                  <a:cubicBezTo>
                    <a:pt x="1438" y="416"/>
                    <a:pt x="1438" y="416"/>
                    <a:pt x="1438" y="416"/>
                  </a:cubicBezTo>
                  <a:cubicBezTo>
                    <a:pt x="1260" y="697"/>
                    <a:pt x="1260" y="697"/>
                    <a:pt x="1260" y="697"/>
                  </a:cubicBezTo>
                  <a:cubicBezTo>
                    <a:pt x="1247" y="697"/>
                    <a:pt x="1247" y="697"/>
                    <a:pt x="1247" y="697"/>
                  </a:cubicBezTo>
                  <a:cubicBezTo>
                    <a:pt x="1247" y="18"/>
                    <a:pt x="1247" y="18"/>
                    <a:pt x="1247" y="18"/>
                  </a:cubicBezTo>
                  <a:cubicBezTo>
                    <a:pt x="1718" y="18"/>
                    <a:pt x="1718" y="18"/>
                    <a:pt x="1718" y="18"/>
                  </a:cubicBezTo>
                  <a:cubicBezTo>
                    <a:pt x="1718" y="424"/>
                    <a:pt x="1718" y="424"/>
                    <a:pt x="1718" y="424"/>
                  </a:cubicBezTo>
                  <a:cubicBezTo>
                    <a:pt x="1718" y="424"/>
                    <a:pt x="1718" y="424"/>
                    <a:pt x="1718" y="424"/>
                  </a:cubicBezTo>
                  <a:close/>
                  <a:moveTo>
                    <a:pt x="1455" y="697"/>
                  </a:moveTo>
                  <a:cubicBezTo>
                    <a:pt x="1384" y="697"/>
                    <a:pt x="1384" y="697"/>
                    <a:pt x="1384" y="697"/>
                  </a:cubicBezTo>
                  <a:cubicBezTo>
                    <a:pt x="1491" y="529"/>
                    <a:pt x="1491" y="529"/>
                    <a:pt x="1491" y="529"/>
                  </a:cubicBezTo>
                  <a:cubicBezTo>
                    <a:pt x="1455" y="697"/>
                    <a:pt x="1455" y="697"/>
                    <a:pt x="1455" y="697"/>
                  </a:cubicBezTo>
                  <a:cubicBezTo>
                    <a:pt x="1455" y="697"/>
                    <a:pt x="1455" y="697"/>
                    <a:pt x="1455" y="697"/>
                  </a:cubicBezTo>
                  <a:close/>
                  <a:moveTo>
                    <a:pt x="1169" y="416"/>
                  </a:moveTo>
                  <a:cubicBezTo>
                    <a:pt x="1051" y="416"/>
                    <a:pt x="1051" y="416"/>
                    <a:pt x="1051" y="416"/>
                  </a:cubicBezTo>
                  <a:cubicBezTo>
                    <a:pt x="970" y="697"/>
                    <a:pt x="970" y="697"/>
                    <a:pt x="970" y="697"/>
                  </a:cubicBezTo>
                  <a:cubicBezTo>
                    <a:pt x="845" y="697"/>
                    <a:pt x="845" y="697"/>
                    <a:pt x="845" y="697"/>
                  </a:cubicBezTo>
                  <a:cubicBezTo>
                    <a:pt x="909" y="674"/>
                    <a:pt x="948" y="629"/>
                    <a:pt x="960" y="562"/>
                  </a:cubicBezTo>
                  <a:cubicBezTo>
                    <a:pt x="970" y="510"/>
                    <a:pt x="965" y="476"/>
                    <a:pt x="944" y="451"/>
                  </a:cubicBezTo>
                  <a:cubicBezTo>
                    <a:pt x="912" y="413"/>
                    <a:pt x="848" y="416"/>
                    <a:pt x="792" y="416"/>
                  </a:cubicBezTo>
                  <a:cubicBezTo>
                    <a:pt x="782" y="416"/>
                    <a:pt x="698" y="416"/>
                    <a:pt x="698" y="416"/>
                  </a:cubicBezTo>
                  <a:cubicBezTo>
                    <a:pt x="698" y="18"/>
                    <a:pt x="698" y="18"/>
                    <a:pt x="698" y="18"/>
                  </a:cubicBezTo>
                  <a:cubicBezTo>
                    <a:pt x="1169" y="18"/>
                    <a:pt x="1169" y="18"/>
                    <a:pt x="1169" y="18"/>
                  </a:cubicBezTo>
                  <a:cubicBezTo>
                    <a:pt x="1169" y="416"/>
                    <a:pt x="1169" y="416"/>
                    <a:pt x="1169" y="416"/>
                  </a:cubicBezTo>
                  <a:cubicBezTo>
                    <a:pt x="1169" y="416"/>
                    <a:pt x="1169" y="416"/>
                    <a:pt x="1169" y="416"/>
                  </a:cubicBezTo>
                  <a:close/>
                  <a:moveTo>
                    <a:pt x="1094" y="697"/>
                  </a:moveTo>
                  <a:cubicBezTo>
                    <a:pt x="1143" y="521"/>
                    <a:pt x="1143" y="521"/>
                    <a:pt x="1143" y="521"/>
                  </a:cubicBezTo>
                  <a:cubicBezTo>
                    <a:pt x="1145" y="697"/>
                    <a:pt x="1145" y="697"/>
                    <a:pt x="1145" y="697"/>
                  </a:cubicBezTo>
                  <a:cubicBezTo>
                    <a:pt x="1094" y="697"/>
                    <a:pt x="1094" y="697"/>
                    <a:pt x="1094" y="697"/>
                  </a:cubicBezTo>
                  <a:cubicBezTo>
                    <a:pt x="1094" y="697"/>
                    <a:pt x="1094" y="697"/>
                    <a:pt x="1094" y="697"/>
                  </a:cubicBezTo>
                  <a:close/>
                  <a:moveTo>
                    <a:pt x="751" y="630"/>
                  </a:moveTo>
                  <a:cubicBezTo>
                    <a:pt x="751" y="630"/>
                    <a:pt x="751" y="630"/>
                    <a:pt x="751" y="630"/>
                  </a:cubicBezTo>
                  <a:cubicBezTo>
                    <a:pt x="746" y="630"/>
                    <a:pt x="741" y="631"/>
                    <a:pt x="736" y="631"/>
                  </a:cubicBezTo>
                  <a:cubicBezTo>
                    <a:pt x="729" y="631"/>
                    <a:pt x="724" y="631"/>
                    <a:pt x="719" y="631"/>
                  </a:cubicBezTo>
                  <a:cubicBezTo>
                    <a:pt x="689" y="631"/>
                    <a:pt x="689" y="631"/>
                    <a:pt x="689" y="631"/>
                  </a:cubicBezTo>
                  <a:cubicBezTo>
                    <a:pt x="703" y="579"/>
                    <a:pt x="703" y="579"/>
                    <a:pt x="703" y="579"/>
                  </a:cubicBezTo>
                  <a:cubicBezTo>
                    <a:pt x="709" y="554"/>
                    <a:pt x="709" y="554"/>
                    <a:pt x="709" y="554"/>
                  </a:cubicBezTo>
                  <a:cubicBezTo>
                    <a:pt x="725" y="494"/>
                    <a:pt x="725" y="494"/>
                    <a:pt x="725" y="494"/>
                  </a:cubicBezTo>
                  <a:cubicBezTo>
                    <a:pt x="732" y="494"/>
                    <a:pt x="739" y="494"/>
                    <a:pt x="746" y="494"/>
                  </a:cubicBezTo>
                  <a:cubicBezTo>
                    <a:pt x="769" y="494"/>
                    <a:pt x="769" y="494"/>
                    <a:pt x="769" y="494"/>
                  </a:cubicBezTo>
                  <a:cubicBezTo>
                    <a:pt x="809" y="494"/>
                    <a:pt x="834" y="496"/>
                    <a:pt x="843" y="509"/>
                  </a:cubicBezTo>
                  <a:cubicBezTo>
                    <a:pt x="850" y="518"/>
                    <a:pt x="849" y="535"/>
                    <a:pt x="841" y="560"/>
                  </a:cubicBezTo>
                  <a:cubicBezTo>
                    <a:pt x="827" y="603"/>
                    <a:pt x="809" y="626"/>
                    <a:pt x="751" y="630"/>
                  </a:cubicBezTo>
                  <a:moveTo>
                    <a:pt x="620" y="441"/>
                  </a:moveTo>
                  <a:cubicBezTo>
                    <a:pt x="613" y="465"/>
                    <a:pt x="613" y="465"/>
                    <a:pt x="613" y="465"/>
                  </a:cubicBezTo>
                  <a:cubicBezTo>
                    <a:pt x="545" y="689"/>
                    <a:pt x="545" y="689"/>
                    <a:pt x="545" y="689"/>
                  </a:cubicBezTo>
                  <a:cubicBezTo>
                    <a:pt x="542" y="697"/>
                    <a:pt x="542" y="697"/>
                    <a:pt x="542" y="697"/>
                  </a:cubicBezTo>
                  <a:cubicBezTo>
                    <a:pt x="321" y="697"/>
                    <a:pt x="321" y="697"/>
                    <a:pt x="321" y="697"/>
                  </a:cubicBezTo>
                  <a:cubicBezTo>
                    <a:pt x="303" y="661"/>
                    <a:pt x="303" y="661"/>
                    <a:pt x="303" y="661"/>
                  </a:cubicBezTo>
                  <a:cubicBezTo>
                    <a:pt x="542" y="417"/>
                    <a:pt x="542" y="417"/>
                    <a:pt x="542" y="417"/>
                  </a:cubicBezTo>
                  <a:cubicBezTo>
                    <a:pt x="389" y="417"/>
                    <a:pt x="389" y="417"/>
                    <a:pt x="389" y="417"/>
                  </a:cubicBezTo>
                  <a:cubicBezTo>
                    <a:pt x="202" y="618"/>
                    <a:pt x="202" y="618"/>
                    <a:pt x="202" y="618"/>
                  </a:cubicBezTo>
                  <a:cubicBezTo>
                    <a:pt x="262" y="417"/>
                    <a:pt x="262" y="417"/>
                    <a:pt x="262" y="417"/>
                  </a:cubicBezTo>
                  <a:cubicBezTo>
                    <a:pt x="149" y="417"/>
                    <a:pt x="149" y="417"/>
                    <a:pt x="149" y="417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620" y="18"/>
                    <a:pt x="620" y="18"/>
                    <a:pt x="620" y="18"/>
                  </a:cubicBezTo>
                  <a:cubicBezTo>
                    <a:pt x="620" y="441"/>
                    <a:pt x="620" y="441"/>
                    <a:pt x="620" y="441"/>
                  </a:cubicBezTo>
                  <a:cubicBezTo>
                    <a:pt x="620" y="441"/>
                    <a:pt x="620" y="441"/>
                    <a:pt x="620" y="441"/>
                  </a:cubicBezTo>
                  <a:close/>
                  <a:moveTo>
                    <a:pt x="178" y="697"/>
                  </a:moveTo>
                  <a:cubicBezTo>
                    <a:pt x="179" y="695"/>
                    <a:pt x="179" y="695"/>
                    <a:pt x="179" y="695"/>
                  </a:cubicBezTo>
                  <a:cubicBezTo>
                    <a:pt x="180" y="697"/>
                    <a:pt x="180" y="697"/>
                    <a:pt x="180" y="697"/>
                  </a:cubicBezTo>
                  <a:cubicBezTo>
                    <a:pt x="178" y="697"/>
                    <a:pt x="178" y="697"/>
                    <a:pt x="178" y="697"/>
                  </a:cubicBezTo>
                  <a:cubicBezTo>
                    <a:pt x="178" y="697"/>
                    <a:pt x="178" y="697"/>
                    <a:pt x="178" y="697"/>
                  </a:cubicBezTo>
                  <a:close/>
                  <a:moveTo>
                    <a:pt x="1778" y="0"/>
                  </a:moveTo>
                  <a:cubicBezTo>
                    <a:pt x="1778" y="457"/>
                    <a:pt x="1778" y="457"/>
                    <a:pt x="1778" y="457"/>
                  </a:cubicBezTo>
                  <a:cubicBezTo>
                    <a:pt x="1763" y="469"/>
                    <a:pt x="1749" y="483"/>
                    <a:pt x="1736" y="498"/>
                  </a:cubicBezTo>
                  <a:cubicBezTo>
                    <a:pt x="1736" y="0"/>
                    <a:pt x="1736" y="0"/>
                    <a:pt x="1736" y="0"/>
                  </a:cubicBezTo>
                  <a:cubicBezTo>
                    <a:pt x="1229" y="0"/>
                    <a:pt x="1229" y="0"/>
                    <a:pt x="1229" y="0"/>
                  </a:cubicBezTo>
                  <a:cubicBezTo>
                    <a:pt x="1229" y="416"/>
                    <a:pt x="1229" y="416"/>
                    <a:pt x="1229" y="416"/>
                  </a:cubicBezTo>
                  <a:cubicBezTo>
                    <a:pt x="1187" y="416"/>
                    <a:pt x="1187" y="416"/>
                    <a:pt x="1187" y="416"/>
                  </a:cubicBezTo>
                  <a:cubicBezTo>
                    <a:pt x="1187" y="0"/>
                    <a:pt x="1187" y="0"/>
                    <a:pt x="1187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680" y="417"/>
                    <a:pt x="680" y="417"/>
                    <a:pt x="680" y="417"/>
                  </a:cubicBezTo>
                  <a:cubicBezTo>
                    <a:pt x="638" y="417"/>
                    <a:pt x="638" y="417"/>
                    <a:pt x="638" y="417"/>
                  </a:cubicBezTo>
                  <a:cubicBezTo>
                    <a:pt x="638" y="0"/>
                    <a:pt x="638" y="0"/>
                    <a:pt x="638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475"/>
                    <a:pt x="131" y="475"/>
                    <a:pt x="131" y="475"/>
                  </a:cubicBezTo>
                  <a:cubicBezTo>
                    <a:pt x="2" y="906"/>
                    <a:pt x="2" y="906"/>
                    <a:pt x="2" y="906"/>
                  </a:cubicBezTo>
                  <a:cubicBezTo>
                    <a:pt x="115" y="906"/>
                    <a:pt x="115" y="906"/>
                    <a:pt x="115" y="906"/>
                  </a:cubicBezTo>
                  <a:cubicBezTo>
                    <a:pt x="173" y="715"/>
                    <a:pt x="173" y="715"/>
                    <a:pt x="173" y="715"/>
                  </a:cubicBezTo>
                  <a:cubicBezTo>
                    <a:pt x="189" y="715"/>
                    <a:pt x="189" y="715"/>
                    <a:pt x="189" y="715"/>
                  </a:cubicBezTo>
                  <a:cubicBezTo>
                    <a:pt x="283" y="906"/>
                    <a:pt x="283" y="906"/>
                    <a:pt x="283" y="906"/>
                  </a:cubicBezTo>
                  <a:cubicBezTo>
                    <a:pt x="421" y="906"/>
                    <a:pt x="421" y="906"/>
                    <a:pt x="421" y="906"/>
                  </a:cubicBezTo>
                  <a:cubicBezTo>
                    <a:pt x="329" y="715"/>
                    <a:pt x="329" y="715"/>
                    <a:pt x="329" y="715"/>
                  </a:cubicBezTo>
                  <a:cubicBezTo>
                    <a:pt x="537" y="715"/>
                    <a:pt x="537" y="715"/>
                    <a:pt x="537" y="715"/>
                  </a:cubicBezTo>
                  <a:cubicBezTo>
                    <a:pt x="479" y="906"/>
                    <a:pt x="479" y="906"/>
                    <a:pt x="479" y="906"/>
                  </a:cubicBezTo>
                  <a:cubicBezTo>
                    <a:pt x="604" y="906"/>
                    <a:pt x="604" y="906"/>
                    <a:pt x="604" y="906"/>
                  </a:cubicBezTo>
                  <a:cubicBezTo>
                    <a:pt x="661" y="715"/>
                    <a:pt x="661" y="715"/>
                    <a:pt x="661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688" y="715"/>
                    <a:pt x="688" y="715"/>
                    <a:pt x="688" y="715"/>
                  </a:cubicBezTo>
                  <a:cubicBezTo>
                    <a:pt x="727" y="715"/>
                    <a:pt x="727" y="715"/>
                    <a:pt x="727" y="715"/>
                  </a:cubicBezTo>
                  <a:cubicBezTo>
                    <a:pt x="730" y="715"/>
                    <a:pt x="730" y="715"/>
                    <a:pt x="730" y="715"/>
                  </a:cubicBezTo>
                  <a:cubicBezTo>
                    <a:pt x="965" y="715"/>
                    <a:pt x="965" y="715"/>
                    <a:pt x="965" y="715"/>
                  </a:cubicBezTo>
                  <a:cubicBezTo>
                    <a:pt x="910" y="905"/>
                    <a:pt x="910" y="905"/>
                    <a:pt x="910" y="905"/>
                  </a:cubicBezTo>
                  <a:cubicBezTo>
                    <a:pt x="1035" y="905"/>
                    <a:pt x="1035" y="905"/>
                    <a:pt x="1035" y="905"/>
                  </a:cubicBezTo>
                  <a:cubicBezTo>
                    <a:pt x="1088" y="715"/>
                    <a:pt x="1088" y="715"/>
                    <a:pt x="1088" y="715"/>
                  </a:cubicBezTo>
                  <a:cubicBezTo>
                    <a:pt x="1145" y="715"/>
                    <a:pt x="1145" y="715"/>
                    <a:pt x="1145" y="715"/>
                  </a:cubicBezTo>
                  <a:cubicBezTo>
                    <a:pt x="1146" y="905"/>
                    <a:pt x="1146" y="905"/>
                    <a:pt x="1146" y="905"/>
                  </a:cubicBezTo>
                  <a:cubicBezTo>
                    <a:pt x="1252" y="905"/>
                    <a:pt x="1252" y="905"/>
                    <a:pt x="1252" y="905"/>
                  </a:cubicBezTo>
                  <a:cubicBezTo>
                    <a:pt x="1372" y="715"/>
                    <a:pt x="1372" y="715"/>
                    <a:pt x="1372" y="715"/>
                  </a:cubicBezTo>
                  <a:cubicBezTo>
                    <a:pt x="1451" y="715"/>
                    <a:pt x="1451" y="715"/>
                    <a:pt x="1451" y="715"/>
                  </a:cubicBezTo>
                  <a:cubicBezTo>
                    <a:pt x="1410" y="905"/>
                    <a:pt x="1410" y="905"/>
                    <a:pt x="1410" y="905"/>
                  </a:cubicBezTo>
                  <a:cubicBezTo>
                    <a:pt x="1534" y="905"/>
                    <a:pt x="1534" y="905"/>
                    <a:pt x="1534" y="905"/>
                  </a:cubicBezTo>
                  <a:cubicBezTo>
                    <a:pt x="1574" y="715"/>
                    <a:pt x="1574" y="715"/>
                    <a:pt x="1574" y="715"/>
                  </a:cubicBezTo>
                  <a:cubicBezTo>
                    <a:pt x="1645" y="715"/>
                    <a:pt x="1645" y="715"/>
                    <a:pt x="1645" y="715"/>
                  </a:cubicBezTo>
                  <a:cubicBezTo>
                    <a:pt x="1643" y="774"/>
                    <a:pt x="1658" y="827"/>
                    <a:pt x="1697" y="863"/>
                  </a:cubicBezTo>
                  <a:cubicBezTo>
                    <a:pt x="1745" y="907"/>
                    <a:pt x="1818" y="916"/>
                    <a:pt x="1872" y="916"/>
                  </a:cubicBezTo>
                  <a:cubicBezTo>
                    <a:pt x="1947" y="916"/>
                    <a:pt x="2024" y="905"/>
                    <a:pt x="2102" y="888"/>
                  </a:cubicBezTo>
                  <a:cubicBezTo>
                    <a:pt x="2145" y="715"/>
                    <a:pt x="2145" y="715"/>
                    <a:pt x="2145" y="715"/>
                  </a:cubicBezTo>
                  <a:cubicBezTo>
                    <a:pt x="2285" y="715"/>
                    <a:pt x="2285" y="715"/>
                    <a:pt x="2285" y="715"/>
                  </a:cubicBezTo>
                  <a:cubicBezTo>
                    <a:pt x="2285" y="0"/>
                    <a:pt x="2285" y="0"/>
                    <a:pt x="2285" y="0"/>
                  </a:cubicBezTo>
                  <a:cubicBezTo>
                    <a:pt x="1778" y="0"/>
                    <a:pt x="1778" y="0"/>
                    <a:pt x="1778" y="0"/>
                  </a:cubicBezTo>
                  <a:cubicBezTo>
                    <a:pt x="1778" y="0"/>
                    <a:pt x="1778" y="0"/>
                    <a:pt x="1778" y="0"/>
                  </a:cubicBezTo>
                  <a:close/>
                  <a:moveTo>
                    <a:pt x="222" y="1195"/>
                  </a:moveTo>
                  <a:cubicBezTo>
                    <a:pt x="203" y="1286"/>
                    <a:pt x="203" y="1286"/>
                    <a:pt x="203" y="1286"/>
                  </a:cubicBezTo>
                  <a:cubicBezTo>
                    <a:pt x="200" y="1299"/>
                    <a:pt x="196" y="1320"/>
                    <a:pt x="220" y="1320"/>
                  </a:cubicBezTo>
                  <a:cubicBezTo>
                    <a:pt x="249" y="1320"/>
                    <a:pt x="253" y="1298"/>
                    <a:pt x="259" y="1272"/>
                  </a:cubicBezTo>
                  <a:cubicBezTo>
                    <a:pt x="275" y="1195"/>
                    <a:pt x="275" y="1195"/>
                    <a:pt x="275" y="1195"/>
                  </a:cubicBezTo>
                  <a:cubicBezTo>
                    <a:pt x="321" y="1195"/>
                    <a:pt x="321" y="1195"/>
                    <a:pt x="321" y="1195"/>
                  </a:cubicBezTo>
                  <a:cubicBezTo>
                    <a:pt x="300" y="1296"/>
                    <a:pt x="300" y="1296"/>
                    <a:pt x="300" y="1296"/>
                  </a:cubicBezTo>
                  <a:cubicBezTo>
                    <a:pt x="294" y="1329"/>
                    <a:pt x="293" y="1333"/>
                    <a:pt x="292" y="1337"/>
                  </a:cubicBezTo>
                  <a:cubicBezTo>
                    <a:pt x="292" y="1341"/>
                    <a:pt x="291" y="1344"/>
                    <a:pt x="291" y="1348"/>
                  </a:cubicBezTo>
                  <a:cubicBezTo>
                    <a:pt x="247" y="1348"/>
                    <a:pt x="247" y="1348"/>
                    <a:pt x="247" y="1348"/>
                  </a:cubicBezTo>
                  <a:cubicBezTo>
                    <a:pt x="250" y="1328"/>
                    <a:pt x="250" y="1328"/>
                    <a:pt x="250" y="1328"/>
                  </a:cubicBezTo>
                  <a:cubicBezTo>
                    <a:pt x="244" y="1334"/>
                    <a:pt x="229" y="1352"/>
                    <a:pt x="200" y="1352"/>
                  </a:cubicBezTo>
                  <a:cubicBezTo>
                    <a:pt x="179" y="1352"/>
                    <a:pt x="164" y="1343"/>
                    <a:pt x="158" y="1331"/>
                  </a:cubicBezTo>
                  <a:cubicBezTo>
                    <a:pt x="151" y="1319"/>
                    <a:pt x="155" y="1297"/>
                    <a:pt x="157" y="1290"/>
                  </a:cubicBezTo>
                  <a:cubicBezTo>
                    <a:pt x="177" y="1195"/>
                    <a:pt x="177" y="1195"/>
                    <a:pt x="177" y="1195"/>
                  </a:cubicBezTo>
                  <a:cubicBezTo>
                    <a:pt x="222" y="1195"/>
                    <a:pt x="222" y="1195"/>
                    <a:pt x="222" y="1195"/>
                  </a:cubicBezTo>
                  <a:cubicBezTo>
                    <a:pt x="222" y="1195"/>
                    <a:pt x="222" y="1195"/>
                    <a:pt x="222" y="1195"/>
                  </a:cubicBezTo>
                  <a:close/>
                  <a:moveTo>
                    <a:pt x="514" y="1225"/>
                  </a:moveTo>
                  <a:cubicBezTo>
                    <a:pt x="550" y="1225"/>
                    <a:pt x="550" y="1225"/>
                    <a:pt x="550" y="1225"/>
                  </a:cubicBezTo>
                  <a:cubicBezTo>
                    <a:pt x="556" y="1196"/>
                    <a:pt x="556" y="1196"/>
                    <a:pt x="556" y="1196"/>
                  </a:cubicBezTo>
                  <a:cubicBezTo>
                    <a:pt x="520" y="1196"/>
                    <a:pt x="520" y="1196"/>
                    <a:pt x="520" y="1196"/>
                  </a:cubicBezTo>
                  <a:cubicBezTo>
                    <a:pt x="530" y="1149"/>
                    <a:pt x="530" y="1149"/>
                    <a:pt x="530" y="1149"/>
                  </a:cubicBezTo>
                  <a:cubicBezTo>
                    <a:pt x="482" y="1166"/>
                    <a:pt x="482" y="1166"/>
                    <a:pt x="482" y="1166"/>
                  </a:cubicBezTo>
                  <a:cubicBezTo>
                    <a:pt x="475" y="1196"/>
                    <a:pt x="475" y="1196"/>
                    <a:pt x="475" y="1196"/>
                  </a:cubicBezTo>
                  <a:cubicBezTo>
                    <a:pt x="414" y="1196"/>
                    <a:pt x="414" y="1196"/>
                    <a:pt x="414" y="1196"/>
                  </a:cubicBezTo>
                  <a:cubicBezTo>
                    <a:pt x="424" y="1149"/>
                    <a:pt x="424" y="1149"/>
                    <a:pt x="424" y="1149"/>
                  </a:cubicBezTo>
                  <a:cubicBezTo>
                    <a:pt x="376" y="1166"/>
                    <a:pt x="376" y="1166"/>
                    <a:pt x="376" y="1166"/>
                  </a:cubicBezTo>
                  <a:cubicBezTo>
                    <a:pt x="369" y="1196"/>
                    <a:pt x="369" y="1196"/>
                    <a:pt x="369" y="1196"/>
                  </a:cubicBezTo>
                  <a:cubicBezTo>
                    <a:pt x="340" y="1196"/>
                    <a:pt x="340" y="1196"/>
                    <a:pt x="340" y="1196"/>
                  </a:cubicBezTo>
                  <a:cubicBezTo>
                    <a:pt x="333" y="1225"/>
                    <a:pt x="333" y="1225"/>
                    <a:pt x="333" y="1225"/>
                  </a:cubicBezTo>
                  <a:cubicBezTo>
                    <a:pt x="363" y="1225"/>
                    <a:pt x="363" y="1225"/>
                    <a:pt x="363" y="1225"/>
                  </a:cubicBezTo>
                  <a:cubicBezTo>
                    <a:pt x="345" y="1310"/>
                    <a:pt x="345" y="1310"/>
                    <a:pt x="345" y="1310"/>
                  </a:cubicBezTo>
                  <a:cubicBezTo>
                    <a:pt x="342" y="1322"/>
                    <a:pt x="336" y="1351"/>
                    <a:pt x="382" y="1351"/>
                  </a:cubicBezTo>
                  <a:cubicBezTo>
                    <a:pt x="389" y="1351"/>
                    <a:pt x="402" y="1350"/>
                    <a:pt x="417" y="1346"/>
                  </a:cubicBezTo>
                  <a:cubicBezTo>
                    <a:pt x="424" y="1317"/>
                    <a:pt x="424" y="1317"/>
                    <a:pt x="424" y="1317"/>
                  </a:cubicBezTo>
                  <a:cubicBezTo>
                    <a:pt x="418" y="1317"/>
                    <a:pt x="415" y="1317"/>
                    <a:pt x="408" y="1317"/>
                  </a:cubicBezTo>
                  <a:cubicBezTo>
                    <a:pt x="388" y="1317"/>
                    <a:pt x="391" y="1309"/>
                    <a:pt x="393" y="1295"/>
                  </a:cubicBezTo>
                  <a:cubicBezTo>
                    <a:pt x="408" y="1225"/>
                    <a:pt x="408" y="1225"/>
                    <a:pt x="408" y="1225"/>
                  </a:cubicBezTo>
                  <a:cubicBezTo>
                    <a:pt x="469" y="1225"/>
                    <a:pt x="469" y="1225"/>
                    <a:pt x="469" y="1225"/>
                  </a:cubicBezTo>
                  <a:cubicBezTo>
                    <a:pt x="451" y="1310"/>
                    <a:pt x="451" y="1310"/>
                    <a:pt x="451" y="1310"/>
                  </a:cubicBezTo>
                  <a:cubicBezTo>
                    <a:pt x="448" y="1322"/>
                    <a:pt x="442" y="1351"/>
                    <a:pt x="488" y="1351"/>
                  </a:cubicBezTo>
                  <a:cubicBezTo>
                    <a:pt x="495" y="1351"/>
                    <a:pt x="508" y="1350"/>
                    <a:pt x="523" y="1346"/>
                  </a:cubicBezTo>
                  <a:cubicBezTo>
                    <a:pt x="530" y="1317"/>
                    <a:pt x="530" y="1317"/>
                    <a:pt x="530" y="1317"/>
                  </a:cubicBezTo>
                  <a:cubicBezTo>
                    <a:pt x="524" y="1317"/>
                    <a:pt x="521" y="1317"/>
                    <a:pt x="514" y="1317"/>
                  </a:cubicBezTo>
                  <a:cubicBezTo>
                    <a:pt x="494" y="1317"/>
                    <a:pt x="496" y="1309"/>
                    <a:pt x="499" y="1295"/>
                  </a:cubicBezTo>
                  <a:cubicBezTo>
                    <a:pt x="514" y="1225"/>
                    <a:pt x="514" y="1225"/>
                    <a:pt x="514" y="1225"/>
                  </a:cubicBezTo>
                  <a:cubicBezTo>
                    <a:pt x="514" y="1225"/>
                    <a:pt x="514" y="1225"/>
                    <a:pt x="514" y="1225"/>
                  </a:cubicBezTo>
                  <a:close/>
                  <a:moveTo>
                    <a:pt x="579" y="1194"/>
                  </a:moveTo>
                  <a:cubicBezTo>
                    <a:pt x="624" y="1194"/>
                    <a:pt x="624" y="1194"/>
                    <a:pt x="624" y="1194"/>
                  </a:cubicBezTo>
                  <a:cubicBezTo>
                    <a:pt x="591" y="1348"/>
                    <a:pt x="591" y="1348"/>
                    <a:pt x="591" y="1348"/>
                  </a:cubicBezTo>
                  <a:cubicBezTo>
                    <a:pt x="546" y="1348"/>
                    <a:pt x="546" y="1348"/>
                    <a:pt x="546" y="1348"/>
                  </a:cubicBezTo>
                  <a:cubicBezTo>
                    <a:pt x="579" y="1194"/>
                    <a:pt x="579" y="1194"/>
                    <a:pt x="579" y="1194"/>
                  </a:cubicBezTo>
                  <a:cubicBezTo>
                    <a:pt x="579" y="1194"/>
                    <a:pt x="579" y="1194"/>
                    <a:pt x="579" y="1194"/>
                  </a:cubicBezTo>
                  <a:close/>
                  <a:moveTo>
                    <a:pt x="591" y="1129"/>
                  </a:moveTo>
                  <a:cubicBezTo>
                    <a:pt x="640" y="1129"/>
                    <a:pt x="640" y="1129"/>
                    <a:pt x="640" y="1129"/>
                  </a:cubicBezTo>
                  <a:cubicBezTo>
                    <a:pt x="631" y="1168"/>
                    <a:pt x="631" y="1168"/>
                    <a:pt x="631" y="1168"/>
                  </a:cubicBezTo>
                  <a:cubicBezTo>
                    <a:pt x="583" y="1168"/>
                    <a:pt x="583" y="1168"/>
                    <a:pt x="583" y="1168"/>
                  </a:cubicBezTo>
                  <a:cubicBezTo>
                    <a:pt x="591" y="1129"/>
                    <a:pt x="591" y="1129"/>
                    <a:pt x="591" y="1129"/>
                  </a:cubicBezTo>
                  <a:cubicBezTo>
                    <a:pt x="591" y="1129"/>
                    <a:pt x="591" y="1129"/>
                    <a:pt x="591" y="1129"/>
                  </a:cubicBezTo>
                  <a:close/>
                  <a:moveTo>
                    <a:pt x="653" y="1222"/>
                  </a:moveTo>
                  <a:cubicBezTo>
                    <a:pt x="654" y="1221"/>
                    <a:pt x="657" y="1205"/>
                    <a:pt x="659" y="1194"/>
                  </a:cubicBezTo>
                  <a:cubicBezTo>
                    <a:pt x="702" y="1194"/>
                    <a:pt x="702" y="1194"/>
                    <a:pt x="702" y="1194"/>
                  </a:cubicBezTo>
                  <a:cubicBezTo>
                    <a:pt x="698" y="1217"/>
                    <a:pt x="698" y="1217"/>
                    <a:pt x="698" y="1217"/>
                  </a:cubicBezTo>
                  <a:cubicBezTo>
                    <a:pt x="704" y="1210"/>
                    <a:pt x="720" y="1191"/>
                    <a:pt x="753" y="1191"/>
                  </a:cubicBezTo>
                  <a:cubicBezTo>
                    <a:pt x="784" y="1191"/>
                    <a:pt x="793" y="1209"/>
                    <a:pt x="794" y="1220"/>
                  </a:cubicBezTo>
                  <a:cubicBezTo>
                    <a:pt x="796" y="1229"/>
                    <a:pt x="795" y="1236"/>
                    <a:pt x="789" y="1265"/>
                  </a:cubicBezTo>
                  <a:cubicBezTo>
                    <a:pt x="771" y="1348"/>
                    <a:pt x="771" y="1348"/>
                    <a:pt x="771" y="1348"/>
                  </a:cubicBezTo>
                  <a:cubicBezTo>
                    <a:pt x="725" y="1348"/>
                    <a:pt x="725" y="1348"/>
                    <a:pt x="725" y="1348"/>
                  </a:cubicBezTo>
                  <a:cubicBezTo>
                    <a:pt x="746" y="1253"/>
                    <a:pt x="746" y="1253"/>
                    <a:pt x="746" y="1253"/>
                  </a:cubicBezTo>
                  <a:cubicBezTo>
                    <a:pt x="747" y="1246"/>
                    <a:pt x="748" y="1241"/>
                    <a:pt x="746" y="1236"/>
                  </a:cubicBezTo>
                  <a:cubicBezTo>
                    <a:pt x="745" y="1230"/>
                    <a:pt x="739" y="1223"/>
                    <a:pt x="728" y="1223"/>
                  </a:cubicBezTo>
                  <a:cubicBezTo>
                    <a:pt x="718" y="1223"/>
                    <a:pt x="708" y="1227"/>
                    <a:pt x="702" y="1235"/>
                  </a:cubicBezTo>
                  <a:cubicBezTo>
                    <a:pt x="698" y="1239"/>
                    <a:pt x="694" y="1246"/>
                    <a:pt x="691" y="1258"/>
                  </a:cubicBezTo>
                  <a:cubicBezTo>
                    <a:pt x="672" y="1348"/>
                    <a:pt x="672" y="1348"/>
                    <a:pt x="672" y="1348"/>
                  </a:cubicBezTo>
                  <a:cubicBezTo>
                    <a:pt x="627" y="1348"/>
                    <a:pt x="627" y="1348"/>
                    <a:pt x="627" y="1348"/>
                  </a:cubicBezTo>
                  <a:cubicBezTo>
                    <a:pt x="653" y="1222"/>
                    <a:pt x="653" y="1222"/>
                    <a:pt x="653" y="1222"/>
                  </a:cubicBezTo>
                  <a:cubicBezTo>
                    <a:pt x="653" y="1222"/>
                    <a:pt x="653" y="1222"/>
                    <a:pt x="653" y="1222"/>
                  </a:cubicBezTo>
                  <a:close/>
                  <a:moveTo>
                    <a:pt x="985" y="1196"/>
                  </a:moveTo>
                  <a:cubicBezTo>
                    <a:pt x="981" y="1207"/>
                    <a:pt x="978" y="1218"/>
                    <a:pt x="975" y="1233"/>
                  </a:cubicBezTo>
                  <a:cubicBezTo>
                    <a:pt x="951" y="1346"/>
                    <a:pt x="951" y="1346"/>
                    <a:pt x="951" y="1346"/>
                  </a:cubicBezTo>
                  <a:cubicBezTo>
                    <a:pt x="939" y="1403"/>
                    <a:pt x="891" y="1409"/>
                    <a:pt x="861" y="1409"/>
                  </a:cubicBezTo>
                  <a:cubicBezTo>
                    <a:pt x="839" y="1409"/>
                    <a:pt x="797" y="1406"/>
                    <a:pt x="804" y="1359"/>
                  </a:cubicBezTo>
                  <a:cubicBezTo>
                    <a:pt x="847" y="1359"/>
                    <a:pt x="847" y="1359"/>
                    <a:pt x="847" y="1359"/>
                  </a:cubicBezTo>
                  <a:cubicBezTo>
                    <a:pt x="847" y="1362"/>
                    <a:pt x="847" y="1367"/>
                    <a:pt x="850" y="1372"/>
                  </a:cubicBezTo>
                  <a:cubicBezTo>
                    <a:pt x="852" y="1376"/>
                    <a:pt x="858" y="1380"/>
                    <a:pt x="869" y="1380"/>
                  </a:cubicBezTo>
                  <a:cubicBezTo>
                    <a:pt x="883" y="1380"/>
                    <a:pt x="896" y="1374"/>
                    <a:pt x="902" y="1360"/>
                  </a:cubicBezTo>
                  <a:cubicBezTo>
                    <a:pt x="905" y="1353"/>
                    <a:pt x="906" y="1347"/>
                    <a:pt x="912" y="1324"/>
                  </a:cubicBezTo>
                  <a:cubicBezTo>
                    <a:pt x="893" y="1343"/>
                    <a:pt x="877" y="1345"/>
                    <a:pt x="866" y="1345"/>
                  </a:cubicBezTo>
                  <a:cubicBezTo>
                    <a:pt x="822" y="1345"/>
                    <a:pt x="809" y="1307"/>
                    <a:pt x="817" y="1270"/>
                  </a:cubicBezTo>
                  <a:cubicBezTo>
                    <a:pt x="825" y="1231"/>
                    <a:pt x="855" y="1194"/>
                    <a:pt x="899" y="1194"/>
                  </a:cubicBezTo>
                  <a:cubicBezTo>
                    <a:pt x="927" y="1194"/>
                    <a:pt x="934" y="1209"/>
                    <a:pt x="937" y="1216"/>
                  </a:cubicBezTo>
                  <a:cubicBezTo>
                    <a:pt x="943" y="1196"/>
                    <a:pt x="943" y="1196"/>
                    <a:pt x="943" y="1196"/>
                  </a:cubicBezTo>
                  <a:cubicBezTo>
                    <a:pt x="985" y="1196"/>
                    <a:pt x="985" y="1196"/>
                    <a:pt x="985" y="1196"/>
                  </a:cubicBezTo>
                  <a:cubicBezTo>
                    <a:pt x="985" y="1196"/>
                    <a:pt x="985" y="1196"/>
                    <a:pt x="985" y="1196"/>
                  </a:cubicBezTo>
                  <a:close/>
                  <a:moveTo>
                    <a:pt x="883" y="1315"/>
                  </a:moveTo>
                  <a:cubicBezTo>
                    <a:pt x="914" y="1315"/>
                    <a:pt x="922" y="1277"/>
                    <a:pt x="924" y="1271"/>
                  </a:cubicBezTo>
                  <a:cubicBezTo>
                    <a:pt x="927" y="1253"/>
                    <a:pt x="930" y="1224"/>
                    <a:pt x="903" y="1224"/>
                  </a:cubicBezTo>
                  <a:cubicBezTo>
                    <a:pt x="886" y="1224"/>
                    <a:pt x="869" y="1237"/>
                    <a:pt x="862" y="1270"/>
                  </a:cubicBezTo>
                  <a:cubicBezTo>
                    <a:pt x="861" y="1277"/>
                    <a:pt x="853" y="1315"/>
                    <a:pt x="883" y="1315"/>
                  </a:cubicBezTo>
                  <a:moveTo>
                    <a:pt x="1164" y="1346"/>
                  </a:moveTo>
                  <a:cubicBezTo>
                    <a:pt x="1149" y="1350"/>
                    <a:pt x="1136" y="1351"/>
                    <a:pt x="1129" y="1351"/>
                  </a:cubicBezTo>
                  <a:cubicBezTo>
                    <a:pt x="1083" y="1351"/>
                    <a:pt x="1089" y="1322"/>
                    <a:pt x="1092" y="1310"/>
                  </a:cubicBezTo>
                  <a:cubicBezTo>
                    <a:pt x="1110" y="1225"/>
                    <a:pt x="1110" y="1225"/>
                    <a:pt x="1110" y="1225"/>
                  </a:cubicBezTo>
                  <a:cubicBezTo>
                    <a:pt x="1080" y="1225"/>
                    <a:pt x="1080" y="1225"/>
                    <a:pt x="1080" y="1225"/>
                  </a:cubicBezTo>
                  <a:cubicBezTo>
                    <a:pt x="1087" y="1196"/>
                    <a:pt x="1087" y="1196"/>
                    <a:pt x="1087" y="1196"/>
                  </a:cubicBezTo>
                  <a:cubicBezTo>
                    <a:pt x="1116" y="1196"/>
                    <a:pt x="1116" y="1196"/>
                    <a:pt x="1116" y="1196"/>
                  </a:cubicBezTo>
                  <a:cubicBezTo>
                    <a:pt x="1123" y="1166"/>
                    <a:pt x="1123" y="1166"/>
                    <a:pt x="1123" y="1166"/>
                  </a:cubicBezTo>
                  <a:cubicBezTo>
                    <a:pt x="1171" y="1149"/>
                    <a:pt x="1171" y="1149"/>
                    <a:pt x="1171" y="1149"/>
                  </a:cubicBezTo>
                  <a:cubicBezTo>
                    <a:pt x="1161" y="1196"/>
                    <a:pt x="1161" y="1196"/>
                    <a:pt x="1161" y="1196"/>
                  </a:cubicBezTo>
                  <a:cubicBezTo>
                    <a:pt x="1198" y="1196"/>
                    <a:pt x="1198" y="1196"/>
                    <a:pt x="1198" y="1196"/>
                  </a:cubicBezTo>
                  <a:cubicBezTo>
                    <a:pt x="1191" y="1225"/>
                    <a:pt x="1191" y="1225"/>
                    <a:pt x="1191" y="1225"/>
                  </a:cubicBezTo>
                  <a:cubicBezTo>
                    <a:pt x="1155" y="1225"/>
                    <a:pt x="1155" y="1225"/>
                    <a:pt x="1155" y="1225"/>
                  </a:cubicBezTo>
                  <a:cubicBezTo>
                    <a:pt x="1140" y="1295"/>
                    <a:pt x="1140" y="1295"/>
                    <a:pt x="1140" y="1295"/>
                  </a:cubicBezTo>
                  <a:cubicBezTo>
                    <a:pt x="1137" y="1309"/>
                    <a:pt x="1135" y="1317"/>
                    <a:pt x="1155" y="1317"/>
                  </a:cubicBezTo>
                  <a:cubicBezTo>
                    <a:pt x="1162" y="1317"/>
                    <a:pt x="1165" y="1317"/>
                    <a:pt x="1171" y="1317"/>
                  </a:cubicBezTo>
                  <a:cubicBezTo>
                    <a:pt x="1164" y="1346"/>
                    <a:pt x="1164" y="1346"/>
                    <a:pt x="1164" y="1346"/>
                  </a:cubicBezTo>
                  <a:cubicBezTo>
                    <a:pt x="1164" y="1346"/>
                    <a:pt x="1164" y="1346"/>
                    <a:pt x="1164" y="1346"/>
                  </a:cubicBezTo>
                  <a:close/>
                  <a:moveTo>
                    <a:pt x="1235" y="1129"/>
                  </a:moveTo>
                  <a:cubicBezTo>
                    <a:pt x="1280" y="1129"/>
                    <a:pt x="1280" y="1129"/>
                    <a:pt x="1280" y="1129"/>
                  </a:cubicBezTo>
                  <a:cubicBezTo>
                    <a:pt x="1261" y="1216"/>
                    <a:pt x="1261" y="1216"/>
                    <a:pt x="1261" y="1216"/>
                  </a:cubicBezTo>
                  <a:cubicBezTo>
                    <a:pt x="1268" y="1208"/>
                    <a:pt x="1283" y="1193"/>
                    <a:pt x="1311" y="1193"/>
                  </a:cubicBezTo>
                  <a:cubicBezTo>
                    <a:pt x="1334" y="1193"/>
                    <a:pt x="1346" y="1204"/>
                    <a:pt x="1351" y="1214"/>
                  </a:cubicBezTo>
                  <a:cubicBezTo>
                    <a:pt x="1355" y="1221"/>
                    <a:pt x="1356" y="1235"/>
                    <a:pt x="1352" y="1255"/>
                  </a:cubicBezTo>
                  <a:cubicBezTo>
                    <a:pt x="1332" y="1348"/>
                    <a:pt x="1332" y="1348"/>
                    <a:pt x="1332" y="1348"/>
                  </a:cubicBezTo>
                  <a:cubicBezTo>
                    <a:pt x="1288" y="1348"/>
                    <a:pt x="1288" y="1348"/>
                    <a:pt x="1288" y="1348"/>
                  </a:cubicBezTo>
                  <a:cubicBezTo>
                    <a:pt x="1307" y="1256"/>
                    <a:pt x="1307" y="1256"/>
                    <a:pt x="1307" y="1256"/>
                  </a:cubicBezTo>
                  <a:cubicBezTo>
                    <a:pt x="1309" y="1248"/>
                    <a:pt x="1314" y="1223"/>
                    <a:pt x="1289" y="1223"/>
                  </a:cubicBezTo>
                  <a:cubicBezTo>
                    <a:pt x="1276" y="1223"/>
                    <a:pt x="1259" y="1230"/>
                    <a:pt x="1253" y="1254"/>
                  </a:cubicBezTo>
                  <a:cubicBezTo>
                    <a:pt x="1234" y="1348"/>
                    <a:pt x="1234" y="1348"/>
                    <a:pt x="1234" y="1348"/>
                  </a:cubicBezTo>
                  <a:cubicBezTo>
                    <a:pt x="1189" y="1348"/>
                    <a:pt x="1189" y="1348"/>
                    <a:pt x="1189" y="1348"/>
                  </a:cubicBezTo>
                  <a:cubicBezTo>
                    <a:pt x="1235" y="1129"/>
                    <a:pt x="1235" y="1129"/>
                    <a:pt x="1235" y="1129"/>
                  </a:cubicBezTo>
                  <a:cubicBezTo>
                    <a:pt x="1235" y="1129"/>
                    <a:pt x="1235" y="1129"/>
                    <a:pt x="1235" y="1129"/>
                  </a:cubicBezTo>
                  <a:close/>
                  <a:moveTo>
                    <a:pt x="1387" y="1232"/>
                  </a:moveTo>
                  <a:cubicBezTo>
                    <a:pt x="1389" y="1225"/>
                    <a:pt x="1392" y="1203"/>
                    <a:pt x="1393" y="1194"/>
                  </a:cubicBezTo>
                  <a:cubicBezTo>
                    <a:pt x="1435" y="1194"/>
                    <a:pt x="1435" y="1194"/>
                    <a:pt x="1435" y="1194"/>
                  </a:cubicBezTo>
                  <a:cubicBezTo>
                    <a:pt x="1430" y="1223"/>
                    <a:pt x="1430" y="1223"/>
                    <a:pt x="1430" y="1223"/>
                  </a:cubicBezTo>
                  <a:cubicBezTo>
                    <a:pt x="1438" y="1211"/>
                    <a:pt x="1452" y="1192"/>
                    <a:pt x="1489" y="1194"/>
                  </a:cubicBezTo>
                  <a:cubicBezTo>
                    <a:pt x="1480" y="1234"/>
                    <a:pt x="1480" y="1234"/>
                    <a:pt x="1480" y="1234"/>
                  </a:cubicBezTo>
                  <a:cubicBezTo>
                    <a:pt x="1435" y="1230"/>
                    <a:pt x="1428" y="1253"/>
                    <a:pt x="1424" y="1273"/>
                  </a:cubicBezTo>
                  <a:cubicBezTo>
                    <a:pt x="1408" y="1348"/>
                    <a:pt x="1408" y="1348"/>
                    <a:pt x="1408" y="1348"/>
                  </a:cubicBezTo>
                  <a:cubicBezTo>
                    <a:pt x="1363" y="1348"/>
                    <a:pt x="1363" y="1348"/>
                    <a:pt x="1363" y="1348"/>
                  </a:cubicBezTo>
                  <a:cubicBezTo>
                    <a:pt x="1387" y="1232"/>
                    <a:pt x="1387" y="1232"/>
                    <a:pt x="1387" y="1232"/>
                  </a:cubicBezTo>
                  <a:cubicBezTo>
                    <a:pt x="1387" y="1232"/>
                    <a:pt x="1387" y="1232"/>
                    <a:pt x="1387" y="1232"/>
                  </a:cubicBezTo>
                  <a:close/>
                  <a:moveTo>
                    <a:pt x="1582" y="1191"/>
                  </a:moveTo>
                  <a:cubicBezTo>
                    <a:pt x="1637" y="1191"/>
                    <a:pt x="1654" y="1229"/>
                    <a:pt x="1644" y="1271"/>
                  </a:cubicBezTo>
                  <a:cubicBezTo>
                    <a:pt x="1635" y="1315"/>
                    <a:pt x="1602" y="1353"/>
                    <a:pt x="1546" y="1353"/>
                  </a:cubicBezTo>
                  <a:cubicBezTo>
                    <a:pt x="1503" y="1353"/>
                    <a:pt x="1474" y="1326"/>
                    <a:pt x="1485" y="1273"/>
                  </a:cubicBezTo>
                  <a:cubicBezTo>
                    <a:pt x="1493" y="1236"/>
                    <a:pt x="1521" y="1191"/>
                    <a:pt x="1582" y="1191"/>
                  </a:cubicBezTo>
                  <a:moveTo>
                    <a:pt x="1555" y="1322"/>
                  </a:moveTo>
                  <a:cubicBezTo>
                    <a:pt x="1574" y="1322"/>
                    <a:pt x="1590" y="1310"/>
                    <a:pt x="1599" y="1270"/>
                  </a:cubicBezTo>
                  <a:cubicBezTo>
                    <a:pt x="1603" y="1250"/>
                    <a:pt x="1605" y="1221"/>
                    <a:pt x="1575" y="1221"/>
                  </a:cubicBezTo>
                  <a:cubicBezTo>
                    <a:pt x="1543" y="1221"/>
                    <a:pt x="1534" y="1259"/>
                    <a:pt x="1531" y="1273"/>
                  </a:cubicBezTo>
                  <a:cubicBezTo>
                    <a:pt x="1524" y="1307"/>
                    <a:pt x="1532" y="1322"/>
                    <a:pt x="1555" y="1322"/>
                  </a:cubicBezTo>
                  <a:moveTo>
                    <a:pt x="1734" y="1195"/>
                  </a:moveTo>
                  <a:cubicBezTo>
                    <a:pt x="1714" y="1286"/>
                    <a:pt x="1714" y="1286"/>
                    <a:pt x="1714" y="1286"/>
                  </a:cubicBezTo>
                  <a:cubicBezTo>
                    <a:pt x="1711" y="1299"/>
                    <a:pt x="1707" y="1320"/>
                    <a:pt x="1731" y="1320"/>
                  </a:cubicBezTo>
                  <a:cubicBezTo>
                    <a:pt x="1760" y="1320"/>
                    <a:pt x="1765" y="1298"/>
                    <a:pt x="1770" y="1272"/>
                  </a:cubicBezTo>
                  <a:cubicBezTo>
                    <a:pt x="1786" y="1195"/>
                    <a:pt x="1786" y="1195"/>
                    <a:pt x="1786" y="1195"/>
                  </a:cubicBezTo>
                  <a:cubicBezTo>
                    <a:pt x="1833" y="1195"/>
                    <a:pt x="1833" y="1195"/>
                    <a:pt x="1833" y="1195"/>
                  </a:cubicBezTo>
                  <a:cubicBezTo>
                    <a:pt x="1811" y="1296"/>
                    <a:pt x="1811" y="1296"/>
                    <a:pt x="1811" y="1296"/>
                  </a:cubicBezTo>
                  <a:cubicBezTo>
                    <a:pt x="1805" y="1329"/>
                    <a:pt x="1804" y="1333"/>
                    <a:pt x="1804" y="1337"/>
                  </a:cubicBezTo>
                  <a:cubicBezTo>
                    <a:pt x="1803" y="1341"/>
                    <a:pt x="1802" y="1344"/>
                    <a:pt x="1802" y="1348"/>
                  </a:cubicBezTo>
                  <a:cubicBezTo>
                    <a:pt x="1758" y="1348"/>
                    <a:pt x="1758" y="1348"/>
                    <a:pt x="1758" y="1348"/>
                  </a:cubicBezTo>
                  <a:cubicBezTo>
                    <a:pt x="1761" y="1328"/>
                    <a:pt x="1761" y="1328"/>
                    <a:pt x="1761" y="1328"/>
                  </a:cubicBezTo>
                  <a:cubicBezTo>
                    <a:pt x="1756" y="1334"/>
                    <a:pt x="1740" y="1352"/>
                    <a:pt x="1711" y="1352"/>
                  </a:cubicBezTo>
                  <a:cubicBezTo>
                    <a:pt x="1690" y="1352"/>
                    <a:pt x="1675" y="1343"/>
                    <a:pt x="1669" y="1331"/>
                  </a:cubicBezTo>
                  <a:cubicBezTo>
                    <a:pt x="1662" y="1319"/>
                    <a:pt x="1666" y="1297"/>
                    <a:pt x="1668" y="1290"/>
                  </a:cubicBezTo>
                  <a:cubicBezTo>
                    <a:pt x="1688" y="1195"/>
                    <a:pt x="1688" y="1195"/>
                    <a:pt x="1688" y="1195"/>
                  </a:cubicBezTo>
                  <a:cubicBezTo>
                    <a:pt x="1734" y="1195"/>
                    <a:pt x="1734" y="1195"/>
                    <a:pt x="1734" y="1195"/>
                  </a:cubicBezTo>
                  <a:cubicBezTo>
                    <a:pt x="1734" y="1195"/>
                    <a:pt x="1734" y="1195"/>
                    <a:pt x="1734" y="1195"/>
                  </a:cubicBezTo>
                  <a:close/>
                  <a:moveTo>
                    <a:pt x="2010" y="1196"/>
                  </a:moveTo>
                  <a:cubicBezTo>
                    <a:pt x="2006" y="1207"/>
                    <a:pt x="2003" y="1218"/>
                    <a:pt x="2000" y="1233"/>
                  </a:cubicBezTo>
                  <a:cubicBezTo>
                    <a:pt x="1976" y="1346"/>
                    <a:pt x="1976" y="1346"/>
                    <a:pt x="1976" y="1346"/>
                  </a:cubicBezTo>
                  <a:cubicBezTo>
                    <a:pt x="1964" y="1403"/>
                    <a:pt x="1915" y="1409"/>
                    <a:pt x="1886" y="1409"/>
                  </a:cubicBezTo>
                  <a:cubicBezTo>
                    <a:pt x="1864" y="1409"/>
                    <a:pt x="1822" y="1406"/>
                    <a:pt x="1829" y="1359"/>
                  </a:cubicBezTo>
                  <a:cubicBezTo>
                    <a:pt x="1872" y="1359"/>
                    <a:pt x="1872" y="1359"/>
                    <a:pt x="1872" y="1359"/>
                  </a:cubicBezTo>
                  <a:cubicBezTo>
                    <a:pt x="1872" y="1362"/>
                    <a:pt x="1871" y="1367"/>
                    <a:pt x="1874" y="1372"/>
                  </a:cubicBezTo>
                  <a:cubicBezTo>
                    <a:pt x="1877" y="1376"/>
                    <a:pt x="1883" y="1380"/>
                    <a:pt x="1894" y="1380"/>
                  </a:cubicBezTo>
                  <a:cubicBezTo>
                    <a:pt x="1908" y="1380"/>
                    <a:pt x="1921" y="1374"/>
                    <a:pt x="1926" y="1360"/>
                  </a:cubicBezTo>
                  <a:cubicBezTo>
                    <a:pt x="1930" y="1353"/>
                    <a:pt x="1931" y="1347"/>
                    <a:pt x="1937" y="1324"/>
                  </a:cubicBezTo>
                  <a:cubicBezTo>
                    <a:pt x="1918" y="1343"/>
                    <a:pt x="1901" y="1345"/>
                    <a:pt x="1891" y="1345"/>
                  </a:cubicBezTo>
                  <a:cubicBezTo>
                    <a:pt x="1847" y="1345"/>
                    <a:pt x="1834" y="1307"/>
                    <a:pt x="1842" y="1270"/>
                  </a:cubicBezTo>
                  <a:cubicBezTo>
                    <a:pt x="1850" y="1231"/>
                    <a:pt x="1880" y="1194"/>
                    <a:pt x="1924" y="1194"/>
                  </a:cubicBezTo>
                  <a:cubicBezTo>
                    <a:pt x="1952" y="1194"/>
                    <a:pt x="1959" y="1209"/>
                    <a:pt x="1962" y="1216"/>
                  </a:cubicBezTo>
                  <a:cubicBezTo>
                    <a:pt x="1968" y="1196"/>
                    <a:pt x="1968" y="1196"/>
                    <a:pt x="1968" y="1196"/>
                  </a:cubicBezTo>
                  <a:cubicBezTo>
                    <a:pt x="2010" y="1196"/>
                    <a:pt x="2010" y="1196"/>
                    <a:pt x="2010" y="1196"/>
                  </a:cubicBezTo>
                  <a:cubicBezTo>
                    <a:pt x="2010" y="1196"/>
                    <a:pt x="2010" y="1196"/>
                    <a:pt x="2010" y="1196"/>
                  </a:cubicBezTo>
                  <a:close/>
                  <a:moveTo>
                    <a:pt x="1908" y="1315"/>
                  </a:moveTo>
                  <a:cubicBezTo>
                    <a:pt x="1939" y="1315"/>
                    <a:pt x="1947" y="1277"/>
                    <a:pt x="1948" y="1271"/>
                  </a:cubicBezTo>
                  <a:cubicBezTo>
                    <a:pt x="1952" y="1253"/>
                    <a:pt x="1955" y="1224"/>
                    <a:pt x="1928" y="1224"/>
                  </a:cubicBezTo>
                  <a:cubicBezTo>
                    <a:pt x="1911" y="1224"/>
                    <a:pt x="1894" y="1237"/>
                    <a:pt x="1887" y="1270"/>
                  </a:cubicBezTo>
                  <a:cubicBezTo>
                    <a:pt x="1885" y="1277"/>
                    <a:pt x="1878" y="1315"/>
                    <a:pt x="1908" y="1315"/>
                  </a:cubicBezTo>
                  <a:moveTo>
                    <a:pt x="2058" y="1129"/>
                  </a:moveTo>
                  <a:cubicBezTo>
                    <a:pt x="2102" y="1129"/>
                    <a:pt x="2102" y="1129"/>
                    <a:pt x="2102" y="1129"/>
                  </a:cubicBezTo>
                  <a:cubicBezTo>
                    <a:pt x="2084" y="1216"/>
                    <a:pt x="2084" y="1216"/>
                    <a:pt x="2084" y="1216"/>
                  </a:cubicBezTo>
                  <a:cubicBezTo>
                    <a:pt x="2091" y="1208"/>
                    <a:pt x="2105" y="1193"/>
                    <a:pt x="2133" y="1193"/>
                  </a:cubicBezTo>
                  <a:cubicBezTo>
                    <a:pt x="2156" y="1193"/>
                    <a:pt x="2168" y="1204"/>
                    <a:pt x="2174" y="1214"/>
                  </a:cubicBezTo>
                  <a:cubicBezTo>
                    <a:pt x="2177" y="1221"/>
                    <a:pt x="2179" y="1235"/>
                    <a:pt x="2175" y="1255"/>
                  </a:cubicBezTo>
                  <a:cubicBezTo>
                    <a:pt x="2155" y="1348"/>
                    <a:pt x="2155" y="1348"/>
                    <a:pt x="2155" y="1348"/>
                  </a:cubicBezTo>
                  <a:cubicBezTo>
                    <a:pt x="2110" y="1348"/>
                    <a:pt x="2110" y="1348"/>
                    <a:pt x="2110" y="1348"/>
                  </a:cubicBezTo>
                  <a:cubicBezTo>
                    <a:pt x="2130" y="1256"/>
                    <a:pt x="2130" y="1256"/>
                    <a:pt x="2130" y="1256"/>
                  </a:cubicBezTo>
                  <a:cubicBezTo>
                    <a:pt x="2131" y="1248"/>
                    <a:pt x="2137" y="1223"/>
                    <a:pt x="2112" y="1223"/>
                  </a:cubicBezTo>
                  <a:cubicBezTo>
                    <a:pt x="2099" y="1223"/>
                    <a:pt x="2081" y="1230"/>
                    <a:pt x="2076" y="1254"/>
                  </a:cubicBezTo>
                  <a:cubicBezTo>
                    <a:pt x="2057" y="1348"/>
                    <a:pt x="2057" y="1348"/>
                    <a:pt x="2057" y="1348"/>
                  </a:cubicBezTo>
                  <a:cubicBezTo>
                    <a:pt x="2012" y="1348"/>
                    <a:pt x="2012" y="1348"/>
                    <a:pt x="2012" y="1348"/>
                  </a:cubicBezTo>
                  <a:cubicBezTo>
                    <a:pt x="2058" y="1129"/>
                    <a:pt x="2058" y="1129"/>
                    <a:pt x="2058" y="1129"/>
                  </a:cubicBezTo>
                  <a:cubicBezTo>
                    <a:pt x="2058" y="1129"/>
                    <a:pt x="2058" y="1129"/>
                    <a:pt x="2058" y="1129"/>
                  </a:cubicBezTo>
                  <a:close/>
                  <a:moveTo>
                    <a:pt x="100" y="1249"/>
                  </a:moveTo>
                  <a:cubicBezTo>
                    <a:pt x="101" y="1244"/>
                    <a:pt x="104" y="1221"/>
                    <a:pt x="87" y="1221"/>
                  </a:cubicBezTo>
                  <a:cubicBezTo>
                    <a:pt x="66" y="1221"/>
                    <a:pt x="56" y="1253"/>
                    <a:pt x="53" y="1270"/>
                  </a:cubicBezTo>
                  <a:cubicBezTo>
                    <a:pt x="51" y="1278"/>
                    <a:pt x="46" y="1306"/>
                    <a:pt x="54" y="1317"/>
                  </a:cubicBezTo>
                  <a:cubicBezTo>
                    <a:pt x="57" y="1321"/>
                    <a:pt x="61" y="1322"/>
                    <a:pt x="65" y="1322"/>
                  </a:cubicBezTo>
                  <a:cubicBezTo>
                    <a:pt x="70" y="1322"/>
                    <a:pt x="84" y="1320"/>
                    <a:pt x="92" y="1292"/>
                  </a:cubicBezTo>
                  <a:cubicBezTo>
                    <a:pt x="136" y="1292"/>
                    <a:pt x="136" y="1292"/>
                    <a:pt x="136" y="1292"/>
                  </a:cubicBezTo>
                  <a:cubicBezTo>
                    <a:pt x="133" y="1304"/>
                    <a:pt x="128" y="1323"/>
                    <a:pt x="107" y="1337"/>
                  </a:cubicBezTo>
                  <a:cubicBezTo>
                    <a:pt x="94" y="1347"/>
                    <a:pt x="79" y="1352"/>
                    <a:pt x="60" y="1352"/>
                  </a:cubicBezTo>
                  <a:cubicBezTo>
                    <a:pt x="40" y="1352"/>
                    <a:pt x="23" y="1347"/>
                    <a:pt x="12" y="1331"/>
                  </a:cubicBezTo>
                  <a:cubicBezTo>
                    <a:pt x="2" y="1316"/>
                    <a:pt x="0" y="1296"/>
                    <a:pt x="5" y="1271"/>
                  </a:cubicBezTo>
                  <a:cubicBezTo>
                    <a:pt x="20" y="1201"/>
                    <a:pt x="74" y="1192"/>
                    <a:pt x="94" y="1192"/>
                  </a:cubicBezTo>
                  <a:cubicBezTo>
                    <a:pt x="122" y="1192"/>
                    <a:pt x="153" y="1207"/>
                    <a:pt x="144" y="1249"/>
                  </a:cubicBezTo>
                  <a:cubicBezTo>
                    <a:pt x="100" y="1249"/>
                    <a:pt x="100" y="1249"/>
                    <a:pt x="100" y="1249"/>
                  </a:cubicBezTo>
                  <a:cubicBezTo>
                    <a:pt x="100" y="1249"/>
                    <a:pt x="100" y="1249"/>
                    <a:pt x="100" y="1249"/>
                  </a:cubicBezTo>
                  <a:close/>
                  <a:moveTo>
                    <a:pt x="2378" y="1249"/>
                  </a:moveTo>
                  <a:cubicBezTo>
                    <a:pt x="2379" y="1244"/>
                    <a:pt x="2382" y="1221"/>
                    <a:pt x="2365" y="1221"/>
                  </a:cubicBezTo>
                  <a:cubicBezTo>
                    <a:pt x="2344" y="1221"/>
                    <a:pt x="2335" y="1253"/>
                    <a:pt x="2331" y="1270"/>
                  </a:cubicBezTo>
                  <a:cubicBezTo>
                    <a:pt x="2329" y="1278"/>
                    <a:pt x="2324" y="1306"/>
                    <a:pt x="2332" y="1317"/>
                  </a:cubicBezTo>
                  <a:cubicBezTo>
                    <a:pt x="2335" y="1321"/>
                    <a:pt x="2340" y="1322"/>
                    <a:pt x="2343" y="1322"/>
                  </a:cubicBezTo>
                  <a:cubicBezTo>
                    <a:pt x="2348" y="1322"/>
                    <a:pt x="2362" y="1320"/>
                    <a:pt x="2370" y="1292"/>
                  </a:cubicBezTo>
                  <a:cubicBezTo>
                    <a:pt x="2414" y="1292"/>
                    <a:pt x="2414" y="1292"/>
                    <a:pt x="2414" y="1292"/>
                  </a:cubicBezTo>
                  <a:cubicBezTo>
                    <a:pt x="2411" y="1304"/>
                    <a:pt x="2406" y="1323"/>
                    <a:pt x="2385" y="1337"/>
                  </a:cubicBezTo>
                  <a:cubicBezTo>
                    <a:pt x="2372" y="1347"/>
                    <a:pt x="2357" y="1352"/>
                    <a:pt x="2338" y="1352"/>
                  </a:cubicBezTo>
                  <a:cubicBezTo>
                    <a:pt x="2318" y="1352"/>
                    <a:pt x="2301" y="1347"/>
                    <a:pt x="2290" y="1331"/>
                  </a:cubicBezTo>
                  <a:cubicBezTo>
                    <a:pt x="2280" y="1316"/>
                    <a:pt x="2278" y="1296"/>
                    <a:pt x="2284" y="1271"/>
                  </a:cubicBezTo>
                  <a:cubicBezTo>
                    <a:pt x="2299" y="1201"/>
                    <a:pt x="2352" y="1192"/>
                    <a:pt x="2372" y="1192"/>
                  </a:cubicBezTo>
                  <a:cubicBezTo>
                    <a:pt x="2401" y="1192"/>
                    <a:pt x="2431" y="1207"/>
                    <a:pt x="2423" y="1249"/>
                  </a:cubicBezTo>
                  <a:cubicBezTo>
                    <a:pt x="2378" y="1249"/>
                    <a:pt x="2378" y="1249"/>
                    <a:pt x="2378" y="1249"/>
                  </a:cubicBezTo>
                  <a:cubicBezTo>
                    <a:pt x="2378" y="1249"/>
                    <a:pt x="2378" y="1249"/>
                    <a:pt x="2378" y="1249"/>
                  </a:cubicBezTo>
                  <a:close/>
                  <a:moveTo>
                    <a:pt x="2534" y="1191"/>
                  </a:moveTo>
                  <a:cubicBezTo>
                    <a:pt x="2589" y="1191"/>
                    <a:pt x="2606" y="1229"/>
                    <a:pt x="2597" y="1271"/>
                  </a:cubicBezTo>
                  <a:cubicBezTo>
                    <a:pt x="2587" y="1315"/>
                    <a:pt x="2554" y="1353"/>
                    <a:pt x="2498" y="1353"/>
                  </a:cubicBezTo>
                  <a:cubicBezTo>
                    <a:pt x="2454" y="1353"/>
                    <a:pt x="2426" y="1326"/>
                    <a:pt x="2437" y="1273"/>
                  </a:cubicBezTo>
                  <a:cubicBezTo>
                    <a:pt x="2445" y="1236"/>
                    <a:pt x="2474" y="1191"/>
                    <a:pt x="2534" y="1191"/>
                  </a:cubicBezTo>
                  <a:moveTo>
                    <a:pt x="2507" y="1322"/>
                  </a:moveTo>
                  <a:cubicBezTo>
                    <a:pt x="2527" y="1322"/>
                    <a:pt x="2542" y="1310"/>
                    <a:pt x="2551" y="1270"/>
                  </a:cubicBezTo>
                  <a:cubicBezTo>
                    <a:pt x="2555" y="1250"/>
                    <a:pt x="2557" y="1221"/>
                    <a:pt x="2528" y="1221"/>
                  </a:cubicBezTo>
                  <a:cubicBezTo>
                    <a:pt x="2495" y="1221"/>
                    <a:pt x="2486" y="1259"/>
                    <a:pt x="2484" y="1273"/>
                  </a:cubicBezTo>
                  <a:cubicBezTo>
                    <a:pt x="2476" y="1307"/>
                    <a:pt x="2484" y="1322"/>
                    <a:pt x="2507" y="1322"/>
                  </a:cubicBezTo>
                  <a:moveTo>
                    <a:pt x="2637" y="1223"/>
                  </a:moveTo>
                  <a:cubicBezTo>
                    <a:pt x="2639" y="1214"/>
                    <a:pt x="2640" y="1205"/>
                    <a:pt x="2641" y="1195"/>
                  </a:cubicBezTo>
                  <a:cubicBezTo>
                    <a:pt x="2685" y="1195"/>
                    <a:pt x="2685" y="1195"/>
                    <a:pt x="2685" y="1195"/>
                  </a:cubicBezTo>
                  <a:cubicBezTo>
                    <a:pt x="2682" y="1214"/>
                    <a:pt x="2682" y="1214"/>
                    <a:pt x="2682" y="1214"/>
                  </a:cubicBezTo>
                  <a:cubicBezTo>
                    <a:pt x="2688" y="1208"/>
                    <a:pt x="2704" y="1192"/>
                    <a:pt x="2734" y="1192"/>
                  </a:cubicBezTo>
                  <a:cubicBezTo>
                    <a:pt x="2769" y="1192"/>
                    <a:pt x="2775" y="1213"/>
                    <a:pt x="2776" y="1220"/>
                  </a:cubicBezTo>
                  <a:cubicBezTo>
                    <a:pt x="2795" y="1196"/>
                    <a:pt x="2816" y="1192"/>
                    <a:pt x="2832" y="1192"/>
                  </a:cubicBezTo>
                  <a:cubicBezTo>
                    <a:pt x="2862" y="1192"/>
                    <a:pt x="2871" y="1210"/>
                    <a:pt x="2873" y="1216"/>
                  </a:cubicBezTo>
                  <a:cubicBezTo>
                    <a:pt x="2878" y="1230"/>
                    <a:pt x="2874" y="1248"/>
                    <a:pt x="2871" y="1261"/>
                  </a:cubicBezTo>
                  <a:cubicBezTo>
                    <a:pt x="2853" y="1348"/>
                    <a:pt x="2853" y="1348"/>
                    <a:pt x="2853" y="1348"/>
                  </a:cubicBezTo>
                  <a:cubicBezTo>
                    <a:pt x="2807" y="1348"/>
                    <a:pt x="2807" y="1348"/>
                    <a:pt x="2807" y="1348"/>
                  </a:cubicBezTo>
                  <a:cubicBezTo>
                    <a:pt x="2827" y="1258"/>
                    <a:pt x="2827" y="1258"/>
                    <a:pt x="2827" y="1258"/>
                  </a:cubicBezTo>
                  <a:cubicBezTo>
                    <a:pt x="2830" y="1242"/>
                    <a:pt x="2832" y="1223"/>
                    <a:pt x="2808" y="1223"/>
                  </a:cubicBezTo>
                  <a:cubicBezTo>
                    <a:pt x="2781" y="1223"/>
                    <a:pt x="2775" y="1249"/>
                    <a:pt x="2771" y="1271"/>
                  </a:cubicBezTo>
                  <a:cubicBezTo>
                    <a:pt x="2754" y="1348"/>
                    <a:pt x="2754" y="1348"/>
                    <a:pt x="2754" y="1348"/>
                  </a:cubicBezTo>
                  <a:cubicBezTo>
                    <a:pt x="2709" y="1348"/>
                    <a:pt x="2709" y="1348"/>
                    <a:pt x="2709" y="1348"/>
                  </a:cubicBezTo>
                  <a:cubicBezTo>
                    <a:pt x="2728" y="1257"/>
                    <a:pt x="2728" y="1257"/>
                    <a:pt x="2728" y="1257"/>
                  </a:cubicBezTo>
                  <a:cubicBezTo>
                    <a:pt x="2731" y="1245"/>
                    <a:pt x="2735" y="1223"/>
                    <a:pt x="2710" y="1223"/>
                  </a:cubicBezTo>
                  <a:cubicBezTo>
                    <a:pt x="2682" y="1223"/>
                    <a:pt x="2677" y="1248"/>
                    <a:pt x="2674" y="1258"/>
                  </a:cubicBezTo>
                  <a:cubicBezTo>
                    <a:pt x="2655" y="1348"/>
                    <a:pt x="2655" y="1348"/>
                    <a:pt x="2655" y="1348"/>
                  </a:cubicBezTo>
                  <a:cubicBezTo>
                    <a:pt x="2610" y="1348"/>
                    <a:pt x="2610" y="1348"/>
                    <a:pt x="2610" y="1348"/>
                  </a:cubicBezTo>
                  <a:cubicBezTo>
                    <a:pt x="2637" y="1223"/>
                    <a:pt x="2637" y="1223"/>
                    <a:pt x="2637" y="1223"/>
                  </a:cubicBezTo>
                  <a:cubicBezTo>
                    <a:pt x="2637" y="1223"/>
                    <a:pt x="2637" y="1223"/>
                    <a:pt x="2637" y="1223"/>
                  </a:cubicBezTo>
                  <a:close/>
                  <a:moveTo>
                    <a:pt x="2966" y="1195"/>
                  </a:moveTo>
                  <a:cubicBezTo>
                    <a:pt x="2963" y="1216"/>
                    <a:pt x="2963" y="1216"/>
                    <a:pt x="2963" y="1216"/>
                  </a:cubicBezTo>
                  <a:cubicBezTo>
                    <a:pt x="2982" y="1192"/>
                    <a:pt x="3008" y="1192"/>
                    <a:pt x="3015" y="1192"/>
                  </a:cubicBezTo>
                  <a:cubicBezTo>
                    <a:pt x="3054" y="1192"/>
                    <a:pt x="3072" y="1221"/>
                    <a:pt x="3062" y="1268"/>
                  </a:cubicBezTo>
                  <a:cubicBezTo>
                    <a:pt x="3053" y="1312"/>
                    <a:pt x="3022" y="1350"/>
                    <a:pt x="2978" y="1350"/>
                  </a:cubicBezTo>
                  <a:cubicBezTo>
                    <a:pt x="2950" y="1350"/>
                    <a:pt x="2942" y="1335"/>
                    <a:pt x="2939" y="1330"/>
                  </a:cubicBezTo>
                  <a:cubicBezTo>
                    <a:pt x="2923" y="1407"/>
                    <a:pt x="2923" y="1407"/>
                    <a:pt x="2923" y="1407"/>
                  </a:cubicBezTo>
                  <a:cubicBezTo>
                    <a:pt x="2877" y="1407"/>
                    <a:pt x="2877" y="1407"/>
                    <a:pt x="2877" y="1407"/>
                  </a:cubicBezTo>
                  <a:cubicBezTo>
                    <a:pt x="2922" y="1195"/>
                    <a:pt x="2922" y="1195"/>
                    <a:pt x="2922" y="1195"/>
                  </a:cubicBezTo>
                  <a:cubicBezTo>
                    <a:pt x="2966" y="1195"/>
                    <a:pt x="2966" y="1195"/>
                    <a:pt x="2966" y="1195"/>
                  </a:cubicBezTo>
                  <a:cubicBezTo>
                    <a:pt x="2966" y="1195"/>
                    <a:pt x="2966" y="1195"/>
                    <a:pt x="2966" y="1195"/>
                  </a:cubicBezTo>
                  <a:close/>
                  <a:moveTo>
                    <a:pt x="3017" y="1270"/>
                  </a:moveTo>
                  <a:cubicBezTo>
                    <a:pt x="3020" y="1252"/>
                    <a:pt x="3022" y="1221"/>
                    <a:pt x="2996" y="1221"/>
                  </a:cubicBezTo>
                  <a:cubicBezTo>
                    <a:pt x="2981" y="1221"/>
                    <a:pt x="2959" y="1232"/>
                    <a:pt x="2950" y="1273"/>
                  </a:cubicBezTo>
                  <a:cubicBezTo>
                    <a:pt x="2947" y="1282"/>
                    <a:pt x="2940" y="1321"/>
                    <a:pt x="2973" y="1321"/>
                  </a:cubicBezTo>
                  <a:cubicBezTo>
                    <a:pt x="2994" y="1321"/>
                    <a:pt x="3010" y="1300"/>
                    <a:pt x="3017" y="1270"/>
                  </a:cubicBezTo>
                  <a:moveTo>
                    <a:pt x="3119" y="1129"/>
                  </a:moveTo>
                  <a:cubicBezTo>
                    <a:pt x="3164" y="1129"/>
                    <a:pt x="3164" y="1129"/>
                    <a:pt x="3164" y="1129"/>
                  </a:cubicBezTo>
                  <a:cubicBezTo>
                    <a:pt x="3117" y="1348"/>
                    <a:pt x="3117" y="1348"/>
                    <a:pt x="3117" y="1348"/>
                  </a:cubicBezTo>
                  <a:cubicBezTo>
                    <a:pt x="3072" y="1348"/>
                    <a:pt x="3072" y="1348"/>
                    <a:pt x="3072" y="1348"/>
                  </a:cubicBezTo>
                  <a:cubicBezTo>
                    <a:pt x="3119" y="1129"/>
                    <a:pt x="3119" y="1129"/>
                    <a:pt x="3119" y="1129"/>
                  </a:cubicBezTo>
                  <a:cubicBezTo>
                    <a:pt x="3119" y="1129"/>
                    <a:pt x="3119" y="1129"/>
                    <a:pt x="3119" y="1129"/>
                  </a:cubicBezTo>
                  <a:close/>
                  <a:moveTo>
                    <a:pt x="3202" y="1283"/>
                  </a:moveTo>
                  <a:cubicBezTo>
                    <a:pt x="3200" y="1293"/>
                    <a:pt x="3193" y="1324"/>
                    <a:pt x="3225" y="1324"/>
                  </a:cubicBezTo>
                  <a:cubicBezTo>
                    <a:pt x="3236" y="1324"/>
                    <a:pt x="3248" y="1319"/>
                    <a:pt x="3256" y="1303"/>
                  </a:cubicBezTo>
                  <a:cubicBezTo>
                    <a:pt x="3297" y="1303"/>
                    <a:pt x="3297" y="1303"/>
                    <a:pt x="3297" y="1303"/>
                  </a:cubicBezTo>
                  <a:cubicBezTo>
                    <a:pt x="3295" y="1310"/>
                    <a:pt x="3291" y="1323"/>
                    <a:pt x="3275" y="1336"/>
                  </a:cubicBezTo>
                  <a:cubicBezTo>
                    <a:pt x="3261" y="1348"/>
                    <a:pt x="3240" y="1354"/>
                    <a:pt x="3218" y="1354"/>
                  </a:cubicBezTo>
                  <a:cubicBezTo>
                    <a:pt x="3205" y="1354"/>
                    <a:pt x="3180" y="1351"/>
                    <a:pt x="3168" y="1335"/>
                  </a:cubicBezTo>
                  <a:cubicBezTo>
                    <a:pt x="3157" y="1320"/>
                    <a:pt x="3155" y="1299"/>
                    <a:pt x="3161" y="1275"/>
                  </a:cubicBezTo>
                  <a:cubicBezTo>
                    <a:pt x="3166" y="1250"/>
                    <a:pt x="3178" y="1220"/>
                    <a:pt x="3208" y="1202"/>
                  </a:cubicBezTo>
                  <a:cubicBezTo>
                    <a:pt x="3222" y="1194"/>
                    <a:pt x="3237" y="1190"/>
                    <a:pt x="3254" y="1190"/>
                  </a:cubicBezTo>
                  <a:cubicBezTo>
                    <a:pt x="3276" y="1190"/>
                    <a:pt x="3300" y="1198"/>
                    <a:pt x="3308" y="1227"/>
                  </a:cubicBezTo>
                  <a:cubicBezTo>
                    <a:pt x="3314" y="1248"/>
                    <a:pt x="3309" y="1270"/>
                    <a:pt x="3305" y="1283"/>
                  </a:cubicBezTo>
                  <a:cubicBezTo>
                    <a:pt x="3202" y="1283"/>
                    <a:pt x="3202" y="1283"/>
                    <a:pt x="3202" y="1283"/>
                  </a:cubicBezTo>
                  <a:cubicBezTo>
                    <a:pt x="3202" y="1283"/>
                    <a:pt x="3202" y="1283"/>
                    <a:pt x="3202" y="1283"/>
                  </a:cubicBezTo>
                  <a:close/>
                  <a:moveTo>
                    <a:pt x="3265" y="1254"/>
                  </a:moveTo>
                  <a:cubicBezTo>
                    <a:pt x="3267" y="1248"/>
                    <a:pt x="3272" y="1220"/>
                    <a:pt x="3246" y="1220"/>
                  </a:cubicBezTo>
                  <a:cubicBezTo>
                    <a:pt x="3226" y="1220"/>
                    <a:pt x="3214" y="1236"/>
                    <a:pt x="3210" y="1254"/>
                  </a:cubicBezTo>
                  <a:cubicBezTo>
                    <a:pt x="3265" y="1254"/>
                    <a:pt x="3265" y="1254"/>
                    <a:pt x="3265" y="1254"/>
                  </a:cubicBezTo>
                  <a:cubicBezTo>
                    <a:pt x="3265" y="1254"/>
                    <a:pt x="3265" y="1254"/>
                    <a:pt x="3265" y="1254"/>
                  </a:cubicBezTo>
                  <a:close/>
                  <a:moveTo>
                    <a:pt x="3383" y="1195"/>
                  </a:moveTo>
                  <a:cubicBezTo>
                    <a:pt x="3401" y="1245"/>
                    <a:pt x="3401" y="1245"/>
                    <a:pt x="3401" y="1245"/>
                  </a:cubicBezTo>
                  <a:cubicBezTo>
                    <a:pt x="3442" y="1195"/>
                    <a:pt x="3442" y="1195"/>
                    <a:pt x="3442" y="1195"/>
                  </a:cubicBezTo>
                  <a:cubicBezTo>
                    <a:pt x="3488" y="1195"/>
                    <a:pt x="3488" y="1195"/>
                    <a:pt x="3488" y="1195"/>
                  </a:cubicBezTo>
                  <a:cubicBezTo>
                    <a:pt x="3423" y="1269"/>
                    <a:pt x="3423" y="1269"/>
                    <a:pt x="3423" y="1269"/>
                  </a:cubicBezTo>
                  <a:cubicBezTo>
                    <a:pt x="3457" y="1348"/>
                    <a:pt x="3457" y="1348"/>
                    <a:pt x="3457" y="1348"/>
                  </a:cubicBezTo>
                  <a:cubicBezTo>
                    <a:pt x="3404" y="1348"/>
                    <a:pt x="3404" y="1348"/>
                    <a:pt x="3404" y="1348"/>
                  </a:cubicBezTo>
                  <a:cubicBezTo>
                    <a:pt x="3385" y="1292"/>
                    <a:pt x="3385" y="1292"/>
                    <a:pt x="3385" y="1292"/>
                  </a:cubicBezTo>
                  <a:cubicBezTo>
                    <a:pt x="3342" y="1348"/>
                    <a:pt x="3342" y="1348"/>
                    <a:pt x="3342" y="1348"/>
                  </a:cubicBezTo>
                  <a:cubicBezTo>
                    <a:pt x="3295" y="1348"/>
                    <a:pt x="3295" y="1348"/>
                    <a:pt x="3295" y="1348"/>
                  </a:cubicBezTo>
                  <a:cubicBezTo>
                    <a:pt x="3364" y="1266"/>
                    <a:pt x="3364" y="1266"/>
                    <a:pt x="3364" y="1266"/>
                  </a:cubicBezTo>
                  <a:cubicBezTo>
                    <a:pt x="3329" y="1195"/>
                    <a:pt x="3329" y="1195"/>
                    <a:pt x="3329" y="1195"/>
                  </a:cubicBezTo>
                  <a:cubicBezTo>
                    <a:pt x="3383" y="1195"/>
                    <a:pt x="3383" y="1195"/>
                    <a:pt x="3383" y="1195"/>
                  </a:cubicBezTo>
                  <a:cubicBezTo>
                    <a:pt x="3383" y="1195"/>
                    <a:pt x="3383" y="1195"/>
                    <a:pt x="3383" y="1195"/>
                  </a:cubicBezTo>
                  <a:close/>
                  <a:moveTo>
                    <a:pt x="3509" y="1194"/>
                  </a:moveTo>
                  <a:cubicBezTo>
                    <a:pt x="3554" y="1194"/>
                    <a:pt x="3554" y="1194"/>
                    <a:pt x="3554" y="1194"/>
                  </a:cubicBezTo>
                  <a:cubicBezTo>
                    <a:pt x="3521" y="1348"/>
                    <a:pt x="3521" y="1348"/>
                    <a:pt x="3521" y="1348"/>
                  </a:cubicBezTo>
                  <a:cubicBezTo>
                    <a:pt x="3476" y="1348"/>
                    <a:pt x="3476" y="1348"/>
                    <a:pt x="3476" y="1348"/>
                  </a:cubicBezTo>
                  <a:cubicBezTo>
                    <a:pt x="3509" y="1194"/>
                    <a:pt x="3509" y="1194"/>
                    <a:pt x="3509" y="1194"/>
                  </a:cubicBezTo>
                  <a:cubicBezTo>
                    <a:pt x="3509" y="1194"/>
                    <a:pt x="3509" y="1194"/>
                    <a:pt x="3509" y="1194"/>
                  </a:cubicBezTo>
                  <a:close/>
                  <a:moveTo>
                    <a:pt x="3521" y="1129"/>
                  </a:moveTo>
                  <a:cubicBezTo>
                    <a:pt x="3569" y="1129"/>
                    <a:pt x="3569" y="1129"/>
                    <a:pt x="3569" y="1129"/>
                  </a:cubicBezTo>
                  <a:cubicBezTo>
                    <a:pt x="3561" y="1168"/>
                    <a:pt x="3561" y="1168"/>
                    <a:pt x="3561" y="1168"/>
                  </a:cubicBezTo>
                  <a:cubicBezTo>
                    <a:pt x="3513" y="1168"/>
                    <a:pt x="3513" y="1168"/>
                    <a:pt x="3513" y="1168"/>
                  </a:cubicBezTo>
                  <a:cubicBezTo>
                    <a:pt x="3521" y="1129"/>
                    <a:pt x="3521" y="1129"/>
                    <a:pt x="3521" y="1129"/>
                  </a:cubicBezTo>
                  <a:cubicBezTo>
                    <a:pt x="3521" y="1129"/>
                    <a:pt x="3521" y="1129"/>
                    <a:pt x="3521" y="1129"/>
                  </a:cubicBezTo>
                  <a:close/>
                  <a:moveTo>
                    <a:pt x="3649" y="1346"/>
                  </a:moveTo>
                  <a:cubicBezTo>
                    <a:pt x="3634" y="1350"/>
                    <a:pt x="3621" y="1351"/>
                    <a:pt x="3614" y="1351"/>
                  </a:cubicBezTo>
                  <a:cubicBezTo>
                    <a:pt x="3568" y="1351"/>
                    <a:pt x="3575" y="1322"/>
                    <a:pt x="3577" y="1310"/>
                  </a:cubicBezTo>
                  <a:cubicBezTo>
                    <a:pt x="3595" y="1225"/>
                    <a:pt x="3595" y="1225"/>
                    <a:pt x="3595" y="1225"/>
                  </a:cubicBezTo>
                  <a:cubicBezTo>
                    <a:pt x="3565" y="1225"/>
                    <a:pt x="3565" y="1225"/>
                    <a:pt x="3565" y="1225"/>
                  </a:cubicBezTo>
                  <a:cubicBezTo>
                    <a:pt x="3572" y="1196"/>
                    <a:pt x="3572" y="1196"/>
                    <a:pt x="3572" y="1196"/>
                  </a:cubicBezTo>
                  <a:cubicBezTo>
                    <a:pt x="3601" y="1196"/>
                    <a:pt x="3601" y="1196"/>
                    <a:pt x="3601" y="1196"/>
                  </a:cubicBezTo>
                  <a:cubicBezTo>
                    <a:pt x="3608" y="1166"/>
                    <a:pt x="3608" y="1166"/>
                    <a:pt x="3608" y="1166"/>
                  </a:cubicBezTo>
                  <a:cubicBezTo>
                    <a:pt x="3656" y="1149"/>
                    <a:pt x="3656" y="1149"/>
                    <a:pt x="3656" y="1149"/>
                  </a:cubicBezTo>
                  <a:cubicBezTo>
                    <a:pt x="3646" y="1196"/>
                    <a:pt x="3646" y="1196"/>
                    <a:pt x="3646" y="1196"/>
                  </a:cubicBezTo>
                  <a:cubicBezTo>
                    <a:pt x="3682" y="1196"/>
                    <a:pt x="3682" y="1196"/>
                    <a:pt x="3682" y="1196"/>
                  </a:cubicBezTo>
                  <a:cubicBezTo>
                    <a:pt x="3676" y="1225"/>
                    <a:pt x="3676" y="1225"/>
                    <a:pt x="3676" y="1225"/>
                  </a:cubicBezTo>
                  <a:cubicBezTo>
                    <a:pt x="3640" y="1225"/>
                    <a:pt x="3640" y="1225"/>
                    <a:pt x="3640" y="1225"/>
                  </a:cubicBezTo>
                  <a:cubicBezTo>
                    <a:pt x="3625" y="1295"/>
                    <a:pt x="3625" y="1295"/>
                    <a:pt x="3625" y="1295"/>
                  </a:cubicBezTo>
                  <a:cubicBezTo>
                    <a:pt x="3622" y="1309"/>
                    <a:pt x="3620" y="1317"/>
                    <a:pt x="3640" y="1317"/>
                  </a:cubicBezTo>
                  <a:cubicBezTo>
                    <a:pt x="3647" y="1317"/>
                    <a:pt x="3650" y="1317"/>
                    <a:pt x="3656" y="1317"/>
                  </a:cubicBezTo>
                  <a:cubicBezTo>
                    <a:pt x="3649" y="1346"/>
                    <a:pt x="3649" y="1346"/>
                    <a:pt x="3649" y="1346"/>
                  </a:cubicBezTo>
                  <a:cubicBezTo>
                    <a:pt x="3649" y="1346"/>
                    <a:pt x="3649" y="1346"/>
                    <a:pt x="3649" y="1346"/>
                  </a:cubicBezTo>
                  <a:close/>
                  <a:moveTo>
                    <a:pt x="3741" y="1195"/>
                  </a:moveTo>
                  <a:cubicBezTo>
                    <a:pt x="3752" y="1301"/>
                    <a:pt x="3752" y="1301"/>
                    <a:pt x="3752" y="1301"/>
                  </a:cubicBezTo>
                  <a:cubicBezTo>
                    <a:pt x="3809" y="1195"/>
                    <a:pt x="3809" y="1195"/>
                    <a:pt x="3809" y="1195"/>
                  </a:cubicBezTo>
                  <a:cubicBezTo>
                    <a:pt x="3854" y="1195"/>
                    <a:pt x="3854" y="1195"/>
                    <a:pt x="3854" y="1195"/>
                  </a:cubicBezTo>
                  <a:cubicBezTo>
                    <a:pt x="3764" y="1345"/>
                    <a:pt x="3764" y="1345"/>
                    <a:pt x="3764" y="1345"/>
                  </a:cubicBezTo>
                  <a:cubicBezTo>
                    <a:pt x="3732" y="1406"/>
                    <a:pt x="3732" y="1406"/>
                    <a:pt x="3732" y="1406"/>
                  </a:cubicBezTo>
                  <a:cubicBezTo>
                    <a:pt x="3687" y="1406"/>
                    <a:pt x="3687" y="1406"/>
                    <a:pt x="3687" y="1406"/>
                  </a:cubicBezTo>
                  <a:cubicBezTo>
                    <a:pt x="3719" y="1348"/>
                    <a:pt x="3719" y="1348"/>
                    <a:pt x="3719" y="1348"/>
                  </a:cubicBezTo>
                  <a:cubicBezTo>
                    <a:pt x="3693" y="1195"/>
                    <a:pt x="3693" y="1195"/>
                    <a:pt x="3693" y="1195"/>
                  </a:cubicBezTo>
                  <a:cubicBezTo>
                    <a:pt x="3741" y="1195"/>
                    <a:pt x="3741" y="1195"/>
                    <a:pt x="3741" y="1195"/>
                  </a:cubicBezTo>
                  <a:cubicBezTo>
                    <a:pt x="3741" y="1195"/>
                    <a:pt x="3741" y="1195"/>
                    <a:pt x="3741" y="1195"/>
                  </a:cubicBezTo>
                  <a:close/>
                  <a:moveTo>
                    <a:pt x="3933" y="1145"/>
                  </a:moveTo>
                  <a:cubicBezTo>
                    <a:pt x="3899" y="1145"/>
                    <a:pt x="3899" y="1145"/>
                    <a:pt x="3899" y="1145"/>
                  </a:cubicBezTo>
                  <a:cubicBezTo>
                    <a:pt x="3902" y="1129"/>
                    <a:pt x="3902" y="1129"/>
                    <a:pt x="3902" y="1129"/>
                  </a:cubicBezTo>
                  <a:cubicBezTo>
                    <a:pt x="3990" y="1129"/>
                    <a:pt x="3990" y="1129"/>
                    <a:pt x="3990" y="1129"/>
                  </a:cubicBezTo>
                  <a:cubicBezTo>
                    <a:pt x="3987" y="1145"/>
                    <a:pt x="3987" y="1145"/>
                    <a:pt x="3987" y="1145"/>
                  </a:cubicBezTo>
                  <a:cubicBezTo>
                    <a:pt x="3953" y="1145"/>
                    <a:pt x="3953" y="1145"/>
                    <a:pt x="3953" y="1145"/>
                  </a:cubicBezTo>
                  <a:cubicBezTo>
                    <a:pt x="3936" y="1225"/>
                    <a:pt x="3936" y="1225"/>
                    <a:pt x="3936" y="1225"/>
                  </a:cubicBezTo>
                  <a:cubicBezTo>
                    <a:pt x="3916" y="1225"/>
                    <a:pt x="3916" y="1225"/>
                    <a:pt x="3916" y="1225"/>
                  </a:cubicBezTo>
                  <a:cubicBezTo>
                    <a:pt x="3933" y="1145"/>
                    <a:pt x="3933" y="1145"/>
                    <a:pt x="3933" y="1145"/>
                  </a:cubicBezTo>
                  <a:cubicBezTo>
                    <a:pt x="3933" y="1145"/>
                    <a:pt x="3933" y="1145"/>
                    <a:pt x="3933" y="1145"/>
                  </a:cubicBezTo>
                  <a:close/>
                  <a:moveTo>
                    <a:pt x="3999" y="1129"/>
                  </a:moveTo>
                  <a:cubicBezTo>
                    <a:pt x="4031" y="1129"/>
                    <a:pt x="4031" y="1129"/>
                    <a:pt x="4031" y="1129"/>
                  </a:cubicBezTo>
                  <a:cubicBezTo>
                    <a:pt x="4036" y="1200"/>
                    <a:pt x="4036" y="1200"/>
                    <a:pt x="4036" y="1200"/>
                  </a:cubicBezTo>
                  <a:cubicBezTo>
                    <a:pt x="4072" y="1129"/>
                    <a:pt x="4072" y="1129"/>
                    <a:pt x="4072" y="1129"/>
                  </a:cubicBezTo>
                  <a:cubicBezTo>
                    <a:pt x="4103" y="1129"/>
                    <a:pt x="4103" y="1129"/>
                    <a:pt x="4103" y="1129"/>
                  </a:cubicBezTo>
                  <a:cubicBezTo>
                    <a:pt x="4083" y="1225"/>
                    <a:pt x="4083" y="1225"/>
                    <a:pt x="4083" y="1225"/>
                  </a:cubicBezTo>
                  <a:cubicBezTo>
                    <a:pt x="4063" y="1225"/>
                    <a:pt x="4063" y="1225"/>
                    <a:pt x="4063" y="1225"/>
                  </a:cubicBezTo>
                  <a:cubicBezTo>
                    <a:pt x="4080" y="1143"/>
                    <a:pt x="4080" y="1143"/>
                    <a:pt x="4080" y="1143"/>
                  </a:cubicBezTo>
                  <a:cubicBezTo>
                    <a:pt x="4038" y="1225"/>
                    <a:pt x="4038" y="1225"/>
                    <a:pt x="4038" y="1225"/>
                  </a:cubicBezTo>
                  <a:cubicBezTo>
                    <a:pt x="4021" y="1225"/>
                    <a:pt x="4021" y="1225"/>
                    <a:pt x="4021" y="1225"/>
                  </a:cubicBezTo>
                  <a:cubicBezTo>
                    <a:pt x="4014" y="1143"/>
                    <a:pt x="4014" y="1143"/>
                    <a:pt x="4014" y="1143"/>
                  </a:cubicBezTo>
                  <a:cubicBezTo>
                    <a:pt x="3997" y="1225"/>
                    <a:pt x="3997" y="1225"/>
                    <a:pt x="3997" y="1225"/>
                  </a:cubicBezTo>
                  <a:cubicBezTo>
                    <a:pt x="3978" y="1225"/>
                    <a:pt x="3978" y="1225"/>
                    <a:pt x="3978" y="1225"/>
                  </a:cubicBezTo>
                  <a:cubicBezTo>
                    <a:pt x="3999" y="1129"/>
                    <a:pt x="3999" y="1129"/>
                    <a:pt x="3999" y="1129"/>
                  </a:cubicBezTo>
                  <a:cubicBezTo>
                    <a:pt x="3999" y="1129"/>
                    <a:pt x="3999" y="1129"/>
                    <a:pt x="3999" y="112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9"/>
            <p:cNvSpPr>
              <a:spLocks noEditPoints="1"/>
            </p:cNvSpPr>
            <p:nvPr userDrawn="1"/>
          </p:nvSpPr>
          <p:spPr bwMode="gray">
            <a:xfrm>
              <a:off x="68" y="0"/>
              <a:ext cx="1723" cy="964"/>
            </a:xfrm>
            <a:custGeom>
              <a:avLst/>
              <a:gdLst>
                <a:gd name="T0" fmla="*/ 231 w 2268"/>
                <a:gd name="T1" fmla="*/ 327 h 1269"/>
                <a:gd name="T2" fmla="*/ 0 w 2268"/>
                <a:gd name="T3" fmla="*/ 327 h 1269"/>
                <a:gd name="T4" fmla="*/ 0 w 2268"/>
                <a:gd name="T5" fmla="*/ 0 h 1269"/>
                <a:gd name="T6" fmla="*/ 231 w 2268"/>
                <a:gd name="T7" fmla="*/ 0 h 1269"/>
                <a:gd name="T8" fmla="*/ 231 w 2268"/>
                <a:gd name="T9" fmla="*/ 327 h 1269"/>
                <a:gd name="T10" fmla="*/ 2268 w 2268"/>
                <a:gd name="T11" fmla="*/ 0 h 1269"/>
                <a:gd name="T12" fmla="*/ 2036 w 2268"/>
                <a:gd name="T13" fmla="*/ 0 h 1269"/>
                <a:gd name="T14" fmla="*/ 2036 w 2268"/>
                <a:gd name="T15" fmla="*/ 327 h 1269"/>
                <a:gd name="T16" fmla="*/ 2268 w 2268"/>
                <a:gd name="T17" fmla="*/ 327 h 1269"/>
                <a:gd name="T18" fmla="*/ 2268 w 2268"/>
                <a:gd name="T19" fmla="*/ 0 h 1269"/>
                <a:gd name="T20" fmla="*/ 231 w 2268"/>
                <a:gd name="T21" fmla="*/ 942 h 1269"/>
                <a:gd name="T22" fmla="*/ 0 w 2268"/>
                <a:gd name="T23" fmla="*/ 942 h 1269"/>
                <a:gd name="T24" fmla="*/ 0 w 2268"/>
                <a:gd name="T25" fmla="*/ 1269 h 1269"/>
                <a:gd name="T26" fmla="*/ 231 w 2268"/>
                <a:gd name="T27" fmla="*/ 1269 h 1269"/>
                <a:gd name="T28" fmla="*/ 231 w 2268"/>
                <a:gd name="T29" fmla="*/ 942 h 1269"/>
                <a:gd name="T30" fmla="*/ 2268 w 2268"/>
                <a:gd name="T31" fmla="*/ 942 h 1269"/>
                <a:gd name="T32" fmla="*/ 2036 w 2268"/>
                <a:gd name="T33" fmla="*/ 942 h 1269"/>
                <a:gd name="T34" fmla="*/ 2036 w 2268"/>
                <a:gd name="T35" fmla="*/ 1269 h 1269"/>
                <a:gd name="T36" fmla="*/ 2268 w 2268"/>
                <a:gd name="T37" fmla="*/ 1269 h 1269"/>
                <a:gd name="T38" fmla="*/ 2268 w 2268"/>
                <a:gd name="T39" fmla="*/ 942 h 126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268"/>
                <a:gd name="T61" fmla="*/ 0 h 1269"/>
                <a:gd name="T62" fmla="*/ 2268 w 2268"/>
                <a:gd name="T63" fmla="*/ 1269 h 126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268" h="1269">
                  <a:moveTo>
                    <a:pt x="231" y="327"/>
                  </a:moveTo>
                  <a:lnTo>
                    <a:pt x="0" y="327"/>
                  </a:lnTo>
                  <a:lnTo>
                    <a:pt x="0" y="0"/>
                  </a:lnTo>
                  <a:lnTo>
                    <a:pt x="231" y="0"/>
                  </a:lnTo>
                  <a:lnTo>
                    <a:pt x="231" y="327"/>
                  </a:lnTo>
                  <a:close/>
                  <a:moveTo>
                    <a:pt x="2268" y="0"/>
                  </a:moveTo>
                  <a:lnTo>
                    <a:pt x="2036" y="0"/>
                  </a:lnTo>
                  <a:lnTo>
                    <a:pt x="2036" y="327"/>
                  </a:lnTo>
                  <a:lnTo>
                    <a:pt x="2268" y="327"/>
                  </a:lnTo>
                  <a:lnTo>
                    <a:pt x="2268" y="0"/>
                  </a:lnTo>
                  <a:close/>
                  <a:moveTo>
                    <a:pt x="231" y="942"/>
                  </a:moveTo>
                  <a:lnTo>
                    <a:pt x="0" y="942"/>
                  </a:lnTo>
                  <a:lnTo>
                    <a:pt x="0" y="1269"/>
                  </a:lnTo>
                  <a:lnTo>
                    <a:pt x="231" y="1269"/>
                  </a:lnTo>
                  <a:lnTo>
                    <a:pt x="231" y="942"/>
                  </a:lnTo>
                  <a:close/>
                  <a:moveTo>
                    <a:pt x="2268" y="942"/>
                  </a:moveTo>
                  <a:lnTo>
                    <a:pt x="2036" y="942"/>
                  </a:lnTo>
                  <a:lnTo>
                    <a:pt x="2036" y="1269"/>
                  </a:lnTo>
                  <a:lnTo>
                    <a:pt x="2268" y="1269"/>
                  </a:lnTo>
                  <a:lnTo>
                    <a:pt x="2268" y="94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257503" y="78532"/>
            <a:ext cx="8846483" cy="6480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 bwMode="gray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 bwMode="gray">
          <a:xfrm>
            <a:off x="257503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3"/>
          </p:nvPr>
        </p:nvSpPr>
        <p:spPr bwMode="gray">
          <a:xfrm>
            <a:off x="4747717" y="3789363"/>
            <a:ext cx="4355731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Chart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0" name="Chart Placeholder 7"/>
          <p:cNvSpPr>
            <a:spLocks noGrp="1"/>
          </p:cNvSpPr>
          <p:nvPr>
            <p:ph type="chart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wo Tables On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4747717" y="1268760"/>
            <a:ext cx="4355731" cy="4896544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11" name="Table Placeholder 10"/>
          <p:cNvSpPr>
            <a:spLocks noGrp="1"/>
          </p:cNvSpPr>
          <p:nvPr>
            <p:ph type="tbl" sz="quarter" idx="12"/>
          </p:nvPr>
        </p:nvSpPr>
        <p:spPr bwMode="gray">
          <a:xfrm>
            <a:off x="258041" y="126841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12" name="Table Placeholder 10"/>
          <p:cNvSpPr>
            <a:spLocks noGrp="1"/>
          </p:cNvSpPr>
          <p:nvPr>
            <p:ph type="tbl" sz="quarter" idx="13"/>
          </p:nvPr>
        </p:nvSpPr>
        <p:spPr bwMode="gray">
          <a:xfrm>
            <a:off x="258041" y="3789365"/>
            <a:ext cx="4355193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Row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/>
          </p:nvPr>
        </p:nvSpPr>
        <p:spPr bwMode="gray">
          <a:xfrm>
            <a:off x="257503" y="126876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One Chart One Row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 bwMode="gray">
          <a:xfrm>
            <a:off x="257503" y="3789710"/>
            <a:ext cx="8846483" cy="2376140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5"/>
            <a:r>
              <a:rPr lang="en-US" dirty="0" smtClean="0"/>
              <a:t>Sixth level</a:t>
            </a:r>
          </a:p>
          <a:p>
            <a:pPr lvl="6"/>
            <a:r>
              <a:rPr lang="en-US" dirty="0" smtClean="0"/>
              <a:t>Seventh level</a:t>
            </a:r>
          </a:p>
          <a:p>
            <a:pPr lvl="7"/>
            <a:r>
              <a:rPr lang="en-US" dirty="0" smtClean="0"/>
              <a:t>Eighth level</a:t>
            </a:r>
          </a:p>
          <a:p>
            <a:pPr lvl="8"/>
            <a:r>
              <a:rPr lang="en-US" dirty="0" smtClean="0"/>
              <a:t>Ninth level</a:t>
            </a:r>
            <a:endParaRPr lang="en-GB" dirty="0"/>
          </a:p>
        </p:txBody>
      </p:sp>
      <p:sp>
        <p:nvSpPr>
          <p:cNvPr id="8" name="Chart Placeholder 7"/>
          <p:cNvSpPr>
            <a:spLocks noGrp="1"/>
          </p:cNvSpPr>
          <p:nvPr>
            <p:ph type="chart" sz="quarter" idx="12"/>
          </p:nvPr>
        </p:nvSpPr>
        <p:spPr bwMode="gray">
          <a:xfrm>
            <a:off x="257503" y="1268415"/>
            <a:ext cx="8845406" cy="2376487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23"/>
          <p:cNvSpPr>
            <a:spLocks noChangeAspect="1" noEditPoints="1"/>
          </p:cNvSpPr>
          <p:nvPr/>
        </p:nvSpPr>
        <p:spPr bwMode="gray">
          <a:xfrm>
            <a:off x="1" y="1"/>
            <a:ext cx="9359988" cy="836712"/>
          </a:xfrm>
          <a:custGeom>
            <a:avLst/>
            <a:gdLst/>
            <a:ahLst/>
            <a:cxnLst>
              <a:cxn ang="0">
                <a:pos x="6239" y="0"/>
              </a:cxn>
              <a:cxn ang="0">
                <a:pos x="0" y="0"/>
              </a:cxn>
              <a:cxn ang="0">
                <a:pos x="0" y="663"/>
              </a:cxn>
              <a:cxn ang="0">
                <a:pos x="6067" y="663"/>
              </a:cxn>
              <a:cxn ang="0">
                <a:pos x="6239" y="0"/>
              </a:cxn>
              <a:cxn ang="0">
                <a:pos x="6239" y="0"/>
              </a:cxn>
              <a:cxn ang="0">
                <a:pos x="6239" y="0"/>
              </a:cxn>
            </a:cxnLst>
            <a:rect l="0" t="0" r="r" b="b"/>
            <a:pathLst>
              <a:path w="6239" h="663">
                <a:moveTo>
                  <a:pt x="6239" y="0"/>
                </a:moveTo>
                <a:lnTo>
                  <a:pt x="0" y="0"/>
                </a:lnTo>
                <a:lnTo>
                  <a:pt x="0" y="663"/>
                </a:lnTo>
                <a:lnTo>
                  <a:pt x="6067" y="663"/>
                </a:lnTo>
                <a:lnTo>
                  <a:pt x="6239" y="0"/>
                </a:lnTo>
                <a:close/>
                <a:moveTo>
                  <a:pt x="6239" y="0"/>
                </a:moveTo>
                <a:lnTo>
                  <a:pt x="6239" y="0"/>
                </a:lnTo>
                <a:close/>
              </a:path>
            </a:pathLst>
          </a:custGeom>
          <a:gradFill flip="none" rotWithShape="1">
            <a:gsLst>
              <a:gs pos="0">
                <a:srgbClr val="00257A">
                  <a:alpha val="90000"/>
                </a:srgbClr>
              </a:gs>
              <a:gs pos="35000">
                <a:srgbClr val="00338D">
                  <a:alpha val="90000"/>
                </a:srgbClr>
              </a:gs>
              <a:gs pos="100000">
                <a:srgbClr val="009FDA">
                  <a:alpha val="90000"/>
                </a:srgbClr>
              </a:gs>
            </a:gsLst>
            <a:lin ang="0" scaled="1"/>
            <a:tileRect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algn="l" defTabSz="914400" rtl="0" eaLnBrk="1" latinLnBrk="0" hangingPunct="1">
              <a:spcBef>
                <a:spcPct val="50000"/>
              </a:spcBef>
              <a:defRPr/>
            </a:pPr>
            <a:endParaRPr lang="en-US" sz="18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 Placeholder 55"/>
          <p:cNvSpPr>
            <a:spLocks noGrp="1"/>
          </p:cNvSpPr>
          <p:nvPr>
            <p:ph type="body" idx="1"/>
          </p:nvPr>
        </p:nvSpPr>
        <p:spPr bwMode="gray">
          <a:xfrm>
            <a:off x="1944440" y="1052736"/>
            <a:ext cx="7159546" cy="48245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</a:p>
          <a:p>
            <a:pPr lvl="5"/>
            <a:r>
              <a:rPr lang="en-GB" dirty="0" smtClean="0"/>
              <a:t>Sixth level</a:t>
            </a:r>
          </a:p>
          <a:p>
            <a:pPr lvl="6"/>
            <a:r>
              <a:rPr lang="en-GB" dirty="0" smtClean="0"/>
              <a:t>Seventh level</a:t>
            </a:r>
          </a:p>
          <a:p>
            <a:pPr lvl="7"/>
            <a:r>
              <a:rPr lang="en-GB" dirty="0" smtClean="0"/>
              <a:t>Eighth level</a:t>
            </a:r>
          </a:p>
          <a:p>
            <a:pPr lvl="8"/>
            <a:r>
              <a:rPr lang="en-GB" dirty="0" smtClean="0"/>
              <a:t>Ninth level</a:t>
            </a:r>
            <a:endParaRPr lang="en-GB" dirty="0"/>
          </a:p>
        </p:txBody>
      </p:sp>
      <p:sp>
        <p:nvSpPr>
          <p:cNvPr id="55" name="Title Placeholder 54"/>
          <p:cNvSpPr>
            <a:spLocks noGrp="1"/>
          </p:cNvSpPr>
          <p:nvPr>
            <p:ph type="title"/>
          </p:nvPr>
        </p:nvSpPr>
        <p:spPr bwMode="gray">
          <a:xfrm>
            <a:off x="257503" y="116632"/>
            <a:ext cx="8846483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l" rtl="0" eaLnBrk="1" fontAlgn="base" hangingPunct="1">
              <a:spcBef>
                <a:spcPct val="40000"/>
              </a:spcBef>
              <a:spcAft>
                <a:spcPct val="0"/>
              </a:spcAft>
            </a:pPr>
            <a:r>
              <a:rPr lang="en-GB" smtClean="0"/>
              <a:t>Click to edit Master title style</a:t>
            </a:r>
            <a:endParaRPr lang="en-GB" dirty="0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gray">
          <a:xfrm flipV="1">
            <a:off x="216248" y="6091808"/>
            <a:ext cx="8904892" cy="1488"/>
          </a:xfrm>
          <a:prstGeom prst="line">
            <a:avLst/>
          </a:prstGeom>
          <a:noFill/>
          <a:ln w="3175">
            <a:solidFill>
              <a:srgbClr val="00338D"/>
            </a:solidFill>
            <a:round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  <a:defRPr/>
            </a:pPr>
            <a:endParaRPr lang="en-GB" dirty="0"/>
          </a:p>
        </p:txBody>
      </p:sp>
      <p:sp>
        <p:nvSpPr>
          <p:cNvPr id="34" name="Rectangle 33"/>
          <p:cNvSpPr/>
          <p:nvPr/>
        </p:nvSpPr>
        <p:spPr bwMode="gray">
          <a:xfrm>
            <a:off x="8627872" y="6525344"/>
            <a:ext cx="475575" cy="208981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lIns="72000" tIns="72000" rIns="0" bIns="0"/>
          <a:lstStyle/>
          <a:p>
            <a:pPr algn="r">
              <a:spcBef>
                <a:spcPct val="40000"/>
              </a:spcBef>
              <a:defRPr/>
            </a:pPr>
            <a:fld id="{6BA71C0A-9F0F-41ED-AE97-DBF05B351E59}" type="slidenum">
              <a:rPr lang="en-GB" sz="900">
                <a:solidFill>
                  <a:srgbClr val="00338D"/>
                </a:solidFill>
                <a:latin typeface="Arial"/>
              </a:rPr>
              <a:pPr algn="r">
                <a:spcBef>
                  <a:spcPct val="40000"/>
                </a:spcBef>
                <a:defRPr/>
              </a:pPr>
              <a:t>‹#›</a:t>
            </a:fld>
            <a:endParaRPr lang="en-GB" sz="900" dirty="0">
              <a:solidFill>
                <a:srgbClr val="00338D"/>
              </a:solidFill>
              <a:latin typeface="Arial"/>
            </a:endParaRPr>
          </a:p>
        </p:txBody>
      </p:sp>
      <p:grpSp>
        <p:nvGrpSpPr>
          <p:cNvPr id="20" name="Group 19"/>
          <p:cNvGrpSpPr/>
          <p:nvPr/>
        </p:nvGrpSpPr>
        <p:grpSpPr bwMode="gray">
          <a:xfrm>
            <a:off x="1" y="1052736"/>
            <a:ext cx="9361487" cy="5328591"/>
            <a:chOff x="1" y="1052736"/>
            <a:chExt cx="9905999" cy="5328591"/>
          </a:xfrm>
          <a:noFill/>
        </p:grpSpPr>
        <p:sp>
          <p:nvSpPr>
            <p:cNvPr id="16" name="Rectangle 22"/>
            <p:cNvSpPr>
              <a:spLocks noChangeArrowheads="1"/>
            </p:cNvSpPr>
            <p:nvPr/>
          </p:nvSpPr>
          <p:spPr bwMode="gray">
            <a:xfrm>
              <a:off x="9633520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7" name="Rectangle 23"/>
            <p:cNvSpPr>
              <a:spLocks noChangeArrowheads="1"/>
            </p:cNvSpPr>
            <p:nvPr/>
          </p:nvSpPr>
          <p:spPr bwMode="gray">
            <a:xfrm>
              <a:off x="1" y="3680619"/>
              <a:ext cx="27248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8" name="Rectangle 24"/>
            <p:cNvSpPr>
              <a:spLocks noChangeArrowheads="1"/>
            </p:cNvSpPr>
            <p:nvPr/>
          </p:nvSpPr>
          <p:spPr bwMode="gray">
            <a:xfrm rot="16200000">
              <a:off x="4845050" y="1124173"/>
              <a:ext cx="215900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gray">
            <a:xfrm rot="16200000">
              <a:off x="4844989" y="6236803"/>
              <a:ext cx="216023" cy="73025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en-GB" dirty="0"/>
            </a:p>
          </p:txBody>
        </p:sp>
      </p:grpSp>
      <p:pic>
        <p:nvPicPr>
          <p:cNvPr id="23" name="Picture 22" descr="eu-flag-clip-art.jpg"/>
          <p:cNvPicPr>
            <a:picLocks noChangeAspect="1"/>
          </p:cNvPicPr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5635986" y="6232302"/>
            <a:ext cx="361474" cy="259200"/>
          </a:xfrm>
          <a:prstGeom prst="rect">
            <a:avLst/>
          </a:prstGeom>
        </p:spPr>
      </p:pic>
      <p:grpSp>
        <p:nvGrpSpPr>
          <p:cNvPr id="25" name="Group 24"/>
          <p:cNvGrpSpPr/>
          <p:nvPr userDrawn="1"/>
        </p:nvGrpSpPr>
        <p:grpSpPr bwMode="gray">
          <a:xfrm>
            <a:off x="144240" y="6060876"/>
            <a:ext cx="792088" cy="562711"/>
            <a:chOff x="175518" y="0"/>
            <a:chExt cx="963613" cy="695325"/>
          </a:xfrm>
        </p:grpSpPr>
        <p:sp>
          <p:nvSpPr>
            <p:cNvPr id="33" name="Freeform 6"/>
            <p:cNvSpPr>
              <a:spLocks noEditPoints="1"/>
            </p:cNvSpPr>
            <p:nvPr userDrawn="1"/>
          </p:nvSpPr>
          <p:spPr bwMode="gray">
            <a:xfrm>
              <a:off x="286643" y="215900"/>
              <a:ext cx="700088" cy="271463"/>
            </a:xfrm>
            <a:custGeom>
              <a:avLst/>
              <a:gdLst/>
              <a:ahLst/>
              <a:cxnLst>
                <a:cxn ang="0">
                  <a:pos x="6130" y="2584"/>
                </a:cxn>
                <a:cxn ang="0">
                  <a:pos x="6106" y="2594"/>
                </a:cxn>
                <a:cxn ang="0">
                  <a:pos x="5549" y="2661"/>
                </a:cxn>
                <a:cxn ang="0">
                  <a:pos x="5025" y="2423"/>
                </a:cxn>
                <a:cxn ang="0">
                  <a:pos x="4926" y="2101"/>
                </a:cxn>
                <a:cxn ang="0">
                  <a:pos x="4756" y="2101"/>
                </a:cxn>
                <a:cxn ang="0">
                  <a:pos x="4625" y="2625"/>
                </a:cxn>
                <a:cxn ang="0">
                  <a:pos x="4182" y="2625"/>
                </a:cxn>
                <a:cxn ang="0">
                  <a:pos x="4338" y="2101"/>
                </a:cxn>
                <a:cxn ang="0">
                  <a:pos x="4197" y="2101"/>
                </a:cxn>
                <a:cxn ang="0">
                  <a:pos x="3859" y="2625"/>
                </a:cxn>
                <a:cxn ang="0">
                  <a:pos x="3503" y="2625"/>
                </a:cxn>
                <a:cxn ang="0">
                  <a:pos x="3471" y="2101"/>
                </a:cxn>
                <a:cxn ang="0">
                  <a:pos x="3314" y="2101"/>
                </a:cxn>
                <a:cxn ang="0">
                  <a:pos x="3159" y="2625"/>
                </a:cxn>
                <a:cxn ang="0">
                  <a:pos x="2780" y="2625"/>
                </a:cxn>
                <a:cxn ang="0">
                  <a:pos x="2940" y="2101"/>
                </a:cxn>
                <a:cxn ang="0">
                  <a:pos x="2047" y="2101"/>
                </a:cxn>
                <a:cxn ang="0">
                  <a:pos x="2047" y="2093"/>
                </a:cxn>
                <a:cxn ang="0">
                  <a:pos x="1888" y="2626"/>
                </a:cxn>
                <a:cxn ang="0">
                  <a:pos x="1484" y="2626"/>
                </a:cxn>
                <a:cxn ang="0">
                  <a:pos x="1642" y="2101"/>
                </a:cxn>
                <a:cxn ang="0">
                  <a:pos x="1148" y="2101"/>
                </a:cxn>
                <a:cxn ang="0">
                  <a:pos x="1394" y="2626"/>
                </a:cxn>
                <a:cxn ang="0">
                  <a:pos x="927" y="2626"/>
                </a:cxn>
                <a:cxn ang="0">
                  <a:pos x="715" y="2101"/>
                </a:cxn>
                <a:cxn ang="0">
                  <a:pos x="588" y="2101"/>
                </a:cxn>
                <a:cxn ang="0">
                  <a:pos x="442" y="2583"/>
                </a:cxn>
                <a:cxn ang="0">
                  <a:pos x="434" y="2626"/>
                </a:cxn>
                <a:cxn ang="0">
                  <a:pos x="0" y="2626"/>
                </a:cxn>
                <a:cxn ang="0">
                  <a:pos x="397" y="1303"/>
                </a:cxn>
                <a:cxn ang="0">
                  <a:pos x="397" y="0"/>
                </a:cxn>
                <a:cxn ang="0">
                  <a:pos x="1888" y="0"/>
                </a:cxn>
                <a:cxn ang="0">
                  <a:pos x="1888" y="1287"/>
                </a:cxn>
                <a:cxn ang="0">
                  <a:pos x="1944" y="1098"/>
                </a:cxn>
                <a:cxn ang="0">
                  <a:pos x="2047" y="1098"/>
                </a:cxn>
                <a:cxn ang="0">
                  <a:pos x="2047" y="0"/>
                </a:cxn>
                <a:cxn ang="0">
                  <a:pos x="3534" y="0"/>
                </a:cxn>
                <a:cxn ang="0">
                  <a:pos x="3534" y="1098"/>
                </a:cxn>
                <a:cxn ang="0">
                  <a:pos x="3694" y="1098"/>
                </a:cxn>
                <a:cxn ang="0">
                  <a:pos x="3694" y="0"/>
                </a:cxn>
                <a:cxn ang="0">
                  <a:pos x="5180" y="0"/>
                </a:cxn>
                <a:cxn ang="0">
                  <a:pos x="5180" y="1388"/>
                </a:cxn>
                <a:cxn ang="0">
                  <a:pos x="5340" y="1222"/>
                </a:cxn>
                <a:cxn ang="0">
                  <a:pos x="5340" y="0"/>
                </a:cxn>
                <a:cxn ang="0">
                  <a:pos x="6827" y="0"/>
                </a:cxn>
                <a:cxn ang="0">
                  <a:pos x="6827" y="2101"/>
                </a:cxn>
                <a:cxn ang="0">
                  <a:pos x="6266" y="2101"/>
                </a:cxn>
                <a:cxn ang="0">
                  <a:pos x="6130" y="2584"/>
                </a:cxn>
                <a:cxn ang="0">
                  <a:pos x="5342" y="2101"/>
                </a:cxn>
                <a:cxn ang="0">
                  <a:pos x="5386" y="2264"/>
                </a:cxn>
                <a:cxn ang="0">
                  <a:pos x="5610" y="2349"/>
                </a:cxn>
                <a:cxn ang="0">
                  <a:pos x="5788" y="2330"/>
                </a:cxn>
                <a:cxn ang="0">
                  <a:pos x="5861" y="2101"/>
                </a:cxn>
                <a:cxn ang="0">
                  <a:pos x="5342" y="2101"/>
                </a:cxn>
              </a:cxnLst>
              <a:rect l="0" t="0" r="r" b="b"/>
              <a:pathLst>
                <a:path w="6827" h="2661">
                  <a:moveTo>
                    <a:pt x="6130" y="2584"/>
                  </a:moveTo>
                  <a:cubicBezTo>
                    <a:pt x="6106" y="2594"/>
                    <a:pt x="6106" y="2594"/>
                    <a:pt x="6106" y="2594"/>
                  </a:cubicBezTo>
                  <a:cubicBezTo>
                    <a:pt x="6010" y="2632"/>
                    <a:pt x="5728" y="2661"/>
                    <a:pt x="5549" y="2661"/>
                  </a:cubicBezTo>
                  <a:cubicBezTo>
                    <a:pt x="5381" y="2661"/>
                    <a:pt x="5156" y="2599"/>
                    <a:pt x="5025" y="2423"/>
                  </a:cubicBezTo>
                  <a:cubicBezTo>
                    <a:pt x="4975" y="2355"/>
                    <a:pt x="4927" y="2250"/>
                    <a:pt x="4926" y="2101"/>
                  </a:cubicBezTo>
                  <a:cubicBezTo>
                    <a:pt x="4756" y="2101"/>
                    <a:pt x="4756" y="2101"/>
                    <a:pt x="4756" y="2101"/>
                  </a:cubicBezTo>
                  <a:cubicBezTo>
                    <a:pt x="4625" y="2625"/>
                    <a:pt x="4625" y="2625"/>
                    <a:pt x="4625" y="2625"/>
                  </a:cubicBezTo>
                  <a:cubicBezTo>
                    <a:pt x="4182" y="2625"/>
                    <a:pt x="4182" y="2625"/>
                    <a:pt x="4182" y="2625"/>
                  </a:cubicBezTo>
                  <a:cubicBezTo>
                    <a:pt x="4338" y="2101"/>
                    <a:pt x="4338" y="2101"/>
                    <a:pt x="4338" y="2101"/>
                  </a:cubicBezTo>
                  <a:cubicBezTo>
                    <a:pt x="4197" y="2101"/>
                    <a:pt x="4197" y="2101"/>
                    <a:pt x="4197" y="2101"/>
                  </a:cubicBezTo>
                  <a:cubicBezTo>
                    <a:pt x="3859" y="2625"/>
                    <a:pt x="3859" y="2625"/>
                    <a:pt x="3859" y="2625"/>
                  </a:cubicBezTo>
                  <a:cubicBezTo>
                    <a:pt x="3503" y="2625"/>
                    <a:pt x="3503" y="2625"/>
                    <a:pt x="3503" y="2625"/>
                  </a:cubicBezTo>
                  <a:cubicBezTo>
                    <a:pt x="3471" y="2101"/>
                    <a:pt x="3471" y="2101"/>
                    <a:pt x="3471" y="2101"/>
                  </a:cubicBezTo>
                  <a:cubicBezTo>
                    <a:pt x="3314" y="2101"/>
                    <a:pt x="3314" y="2101"/>
                    <a:pt x="3314" y="2101"/>
                  </a:cubicBezTo>
                  <a:cubicBezTo>
                    <a:pt x="3159" y="2625"/>
                    <a:pt x="3159" y="2625"/>
                    <a:pt x="3159" y="2625"/>
                  </a:cubicBezTo>
                  <a:cubicBezTo>
                    <a:pt x="2780" y="2625"/>
                    <a:pt x="2780" y="2625"/>
                    <a:pt x="2780" y="2625"/>
                  </a:cubicBezTo>
                  <a:cubicBezTo>
                    <a:pt x="2940" y="2101"/>
                    <a:pt x="2940" y="2101"/>
                    <a:pt x="2940" y="2101"/>
                  </a:cubicBezTo>
                  <a:cubicBezTo>
                    <a:pt x="2047" y="2101"/>
                    <a:pt x="2047" y="2101"/>
                    <a:pt x="2047" y="2101"/>
                  </a:cubicBezTo>
                  <a:cubicBezTo>
                    <a:pt x="2047" y="2093"/>
                    <a:pt x="2047" y="2093"/>
                    <a:pt x="2047" y="2093"/>
                  </a:cubicBezTo>
                  <a:cubicBezTo>
                    <a:pt x="1888" y="2626"/>
                    <a:pt x="1888" y="2626"/>
                    <a:pt x="1888" y="2626"/>
                  </a:cubicBezTo>
                  <a:cubicBezTo>
                    <a:pt x="1484" y="2626"/>
                    <a:pt x="1484" y="2626"/>
                    <a:pt x="1484" y="2626"/>
                  </a:cubicBezTo>
                  <a:cubicBezTo>
                    <a:pt x="1642" y="2101"/>
                    <a:pt x="1642" y="2101"/>
                    <a:pt x="1642" y="2101"/>
                  </a:cubicBezTo>
                  <a:cubicBezTo>
                    <a:pt x="1148" y="2101"/>
                    <a:pt x="1148" y="2101"/>
                    <a:pt x="1148" y="2101"/>
                  </a:cubicBezTo>
                  <a:cubicBezTo>
                    <a:pt x="1394" y="2626"/>
                    <a:pt x="1394" y="2626"/>
                    <a:pt x="1394" y="2626"/>
                  </a:cubicBezTo>
                  <a:cubicBezTo>
                    <a:pt x="927" y="2626"/>
                    <a:pt x="927" y="2626"/>
                    <a:pt x="927" y="2626"/>
                  </a:cubicBezTo>
                  <a:cubicBezTo>
                    <a:pt x="715" y="2101"/>
                    <a:pt x="715" y="2101"/>
                    <a:pt x="715" y="2101"/>
                  </a:cubicBezTo>
                  <a:cubicBezTo>
                    <a:pt x="588" y="2101"/>
                    <a:pt x="588" y="2101"/>
                    <a:pt x="588" y="2101"/>
                  </a:cubicBezTo>
                  <a:cubicBezTo>
                    <a:pt x="509" y="2359"/>
                    <a:pt x="447" y="2567"/>
                    <a:pt x="442" y="2583"/>
                  </a:cubicBezTo>
                  <a:cubicBezTo>
                    <a:pt x="434" y="2626"/>
                    <a:pt x="434" y="2626"/>
                    <a:pt x="434" y="2626"/>
                  </a:cubicBezTo>
                  <a:cubicBezTo>
                    <a:pt x="0" y="2626"/>
                    <a:pt x="0" y="2626"/>
                    <a:pt x="0" y="2626"/>
                  </a:cubicBezTo>
                  <a:cubicBezTo>
                    <a:pt x="397" y="1303"/>
                    <a:pt x="397" y="1303"/>
                    <a:pt x="397" y="1303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1888" y="0"/>
                    <a:pt x="1888" y="0"/>
                    <a:pt x="1888" y="0"/>
                  </a:cubicBezTo>
                  <a:cubicBezTo>
                    <a:pt x="1888" y="1287"/>
                    <a:pt x="1888" y="1287"/>
                    <a:pt x="1888" y="1287"/>
                  </a:cubicBezTo>
                  <a:cubicBezTo>
                    <a:pt x="1944" y="1098"/>
                    <a:pt x="1944" y="1098"/>
                    <a:pt x="1944" y="1098"/>
                  </a:cubicBezTo>
                  <a:cubicBezTo>
                    <a:pt x="2047" y="1098"/>
                    <a:pt x="2047" y="1098"/>
                    <a:pt x="2047" y="1098"/>
                  </a:cubicBezTo>
                  <a:cubicBezTo>
                    <a:pt x="2047" y="0"/>
                    <a:pt x="2047" y="0"/>
                    <a:pt x="2047" y="0"/>
                  </a:cubicBezTo>
                  <a:cubicBezTo>
                    <a:pt x="3534" y="0"/>
                    <a:pt x="3534" y="0"/>
                    <a:pt x="3534" y="0"/>
                  </a:cubicBezTo>
                  <a:cubicBezTo>
                    <a:pt x="3534" y="1098"/>
                    <a:pt x="3534" y="1098"/>
                    <a:pt x="3534" y="1098"/>
                  </a:cubicBezTo>
                  <a:cubicBezTo>
                    <a:pt x="3694" y="1098"/>
                    <a:pt x="3694" y="1098"/>
                    <a:pt x="3694" y="1098"/>
                  </a:cubicBezTo>
                  <a:cubicBezTo>
                    <a:pt x="3694" y="0"/>
                    <a:pt x="3694" y="0"/>
                    <a:pt x="3694" y="0"/>
                  </a:cubicBezTo>
                  <a:cubicBezTo>
                    <a:pt x="5180" y="0"/>
                    <a:pt x="5180" y="0"/>
                    <a:pt x="5180" y="0"/>
                  </a:cubicBezTo>
                  <a:cubicBezTo>
                    <a:pt x="5180" y="1388"/>
                    <a:pt x="5180" y="1388"/>
                    <a:pt x="5180" y="1388"/>
                  </a:cubicBezTo>
                  <a:cubicBezTo>
                    <a:pt x="5231" y="1319"/>
                    <a:pt x="5285" y="1264"/>
                    <a:pt x="5340" y="1222"/>
                  </a:cubicBezTo>
                  <a:cubicBezTo>
                    <a:pt x="5340" y="0"/>
                    <a:pt x="5340" y="0"/>
                    <a:pt x="5340" y="0"/>
                  </a:cubicBezTo>
                  <a:cubicBezTo>
                    <a:pt x="6827" y="0"/>
                    <a:pt x="6827" y="0"/>
                    <a:pt x="6827" y="0"/>
                  </a:cubicBezTo>
                  <a:cubicBezTo>
                    <a:pt x="6827" y="2101"/>
                    <a:pt x="6827" y="2101"/>
                    <a:pt x="6827" y="2101"/>
                  </a:cubicBezTo>
                  <a:cubicBezTo>
                    <a:pt x="6266" y="2101"/>
                    <a:pt x="6266" y="2101"/>
                    <a:pt x="6266" y="2101"/>
                  </a:cubicBezTo>
                  <a:lnTo>
                    <a:pt x="6130" y="2584"/>
                  </a:lnTo>
                  <a:close/>
                  <a:moveTo>
                    <a:pt x="5342" y="2101"/>
                  </a:moveTo>
                  <a:cubicBezTo>
                    <a:pt x="5344" y="2169"/>
                    <a:pt x="5356" y="2226"/>
                    <a:pt x="5386" y="2264"/>
                  </a:cubicBezTo>
                  <a:cubicBezTo>
                    <a:pt x="5429" y="2321"/>
                    <a:pt x="5503" y="2349"/>
                    <a:pt x="5610" y="2349"/>
                  </a:cubicBezTo>
                  <a:cubicBezTo>
                    <a:pt x="5728" y="2349"/>
                    <a:pt x="5773" y="2336"/>
                    <a:pt x="5788" y="2330"/>
                  </a:cubicBezTo>
                  <a:cubicBezTo>
                    <a:pt x="5861" y="2101"/>
                    <a:pt x="5861" y="2101"/>
                    <a:pt x="5861" y="2101"/>
                  </a:cubicBezTo>
                  <a:lnTo>
                    <a:pt x="5342" y="2101"/>
                  </a:lnTo>
                  <a:close/>
                </a:path>
              </a:pathLst>
            </a:custGeom>
            <a:solidFill>
              <a:srgbClr val="00338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5" name="Freeform 7"/>
            <p:cNvSpPr>
              <a:spLocks noEditPoints="1"/>
            </p:cNvSpPr>
            <p:nvPr userDrawn="1"/>
          </p:nvSpPr>
          <p:spPr bwMode="gray">
            <a:xfrm>
              <a:off x="294581" y="330200"/>
              <a:ext cx="650875" cy="152400"/>
            </a:xfrm>
            <a:custGeom>
              <a:avLst/>
              <a:gdLst/>
              <a:ahLst/>
              <a:cxnLst>
                <a:cxn ang="0">
                  <a:pos x="2581" y="459"/>
                </a:cxn>
                <a:cxn ang="0">
                  <a:pos x="2254" y="682"/>
                </a:cxn>
                <a:cxn ang="0">
                  <a:pos x="2000" y="681"/>
                </a:cxn>
                <a:cxn ang="0">
                  <a:pos x="2130" y="234"/>
                </a:cxn>
                <a:cxn ang="0">
                  <a:pos x="2581" y="459"/>
                </a:cxn>
                <a:cxn ang="0">
                  <a:pos x="749" y="30"/>
                </a:cxn>
                <a:cxn ang="0">
                  <a:pos x="427" y="30"/>
                </a:cxn>
                <a:cxn ang="0">
                  <a:pos x="0" y="1452"/>
                </a:cxn>
                <a:cxn ang="0">
                  <a:pos x="319" y="1452"/>
                </a:cxn>
                <a:cxn ang="0">
                  <a:pos x="749" y="30"/>
                </a:cxn>
                <a:cxn ang="0">
                  <a:pos x="1585" y="30"/>
                </a:cxn>
                <a:cxn ang="0">
                  <a:pos x="1194" y="30"/>
                </a:cxn>
                <a:cxn ang="0">
                  <a:pos x="571" y="658"/>
                </a:cxn>
                <a:cxn ang="0">
                  <a:pos x="571" y="657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571" y="658"/>
                </a:cxn>
                <a:cxn ang="0">
                  <a:pos x="892" y="1452"/>
                </a:cxn>
                <a:cxn ang="0">
                  <a:pos x="1239" y="1452"/>
                </a:cxn>
                <a:cxn ang="0">
                  <a:pos x="881" y="688"/>
                </a:cxn>
                <a:cxn ang="0">
                  <a:pos x="1585" y="30"/>
                </a:cxn>
                <a:cxn ang="0">
                  <a:pos x="2875" y="459"/>
                </a:cxn>
                <a:cxn ang="0">
                  <a:pos x="2275" y="30"/>
                </a:cxn>
                <a:cxn ang="0">
                  <a:pos x="1913" y="30"/>
                </a:cxn>
                <a:cxn ang="0">
                  <a:pos x="1484" y="1452"/>
                </a:cxn>
                <a:cxn ang="0">
                  <a:pos x="1777" y="1452"/>
                </a:cxn>
                <a:cxn ang="0">
                  <a:pos x="1945" y="890"/>
                </a:cxn>
                <a:cxn ang="0">
                  <a:pos x="2179" y="890"/>
                </a:cxn>
                <a:cxn ang="0">
                  <a:pos x="2875" y="459"/>
                </a:cxn>
                <a:cxn ang="0">
                  <a:pos x="4866" y="30"/>
                </a:cxn>
                <a:cxn ang="0">
                  <a:pos x="4400" y="30"/>
                </a:cxn>
                <a:cxn ang="0">
                  <a:pos x="3694" y="1259"/>
                </a:cxn>
                <a:cxn ang="0">
                  <a:pos x="3678" y="30"/>
                </a:cxn>
                <a:cxn ang="0">
                  <a:pos x="3216" y="30"/>
                </a:cxn>
                <a:cxn ang="0">
                  <a:pos x="2781" y="1451"/>
                </a:cxn>
                <a:cxn ang="0">
                  <a:pos x="3048" y="1451"/>
                </a:cxn>
                <a:cxn ang="0">
                  <a:pos x="3408" y="234"/>
                </a:cxn>
                <a:cxn ang="0">
                  <a:pos x="3482" y="1451"/>
                </a:cxn>
                <a:cxn ang="0">
                  <a:pos x="3758" y="1451"/>
                </a:cxn>
                <a:cxn ang="0">
                  <a:pos x="4544" y="234"/>
                </a:cxn>
                <a:cxn ang="0">
                  <a:pos x="4183" y="1451"/>
                </a:cxn>
                <a:cxn ang="0">
                  <a:pos x="4512" y="1451"/>
                </a:cxn>
                <a:cxn ang="0">
                  <a:pos x="4866" y="30"/>
                </a:cxn>
                <a:cxn ang="0">
                  <a:pos x="5792" y="0"/>
                </a:cxn>
                <a:cxn ang="0">
                  <a:pos x="4947" y="735"/>
                </a:cxn>
                <a:cxn ang="0">
                  <a:pos x="5478" y="1487"/>
                </a:cxn>
                <a:cxn ang="0">
                  <a:pos x="6015" y="1424"/>
                </a:cxn>
                <a:cxn ang="0">
                  <a:pos x="6217" y="706"/>
                </a:cxn>
                <a:cxn ang="0">
                  <a:pos x="5614" y="706"/>
                </a:cxn>
                <a:cxn ang="0">
                  <a:pos x="5547" y="920"/>
                </a:cxn>
                <a:cxn ang="0">
                  <a:pos x="5865" y="920"/>
                </a:cxn>
                <a:cxn ang="0">
                  <a:pos x="5766" y="1232"/>
                </a:cxn>
                <a:cxn ang="0">
                  <a:pos x="5540" y="1282"/>
                </a:cxn>
                <a:cxn ang="0">
                  <a:pos x="5254" y="727"/>
                </a:cxn>
                <a:cxn ang="0">
                  <a:pos x="5764" y="205"/>
                </a:cxn>
                <a:cxn ang="0">
                  <a:pos x="6001" y="451"/>
                </a:cxn>
                <a:cxn ang="0">
                  <a:pos x="5991" y="487"/>
                </a:cxn>
                <a:cxn ang="0">
                  <a:pos x="6284" y="487"/>
                </a:cxn>
                <a:cxn ang="0">
                  <a:pos x="5792" y="0"/>
                </a:cxn>
              </a:cxnLst>
              <a:rect l="0" t="0" r="r" b="b"/>
              <a:pathLst>
                <a:path w="6358" h="1487">
                  <a:moveTo>
                    <a:pt x="2581" y="459"/>
                  </a:moveTo>
                  <a:cubicBezTo>
                    <a:pt x="2533" y="604"/>
                    <a:pt x="2468" y="678"/>
                    <a:pt x="2254" y="682"/>
                  </a:cubicBezTo>
                  <a:cubicBezTo>
                    <a:pt x="2183" y="683"/>
                    <a:pt x="2106" y="681"/>
                    <a:pt x="2000" y="681"/>
                  </a:cubicBezTo>
                  <a:cubicBezTo>
                    <a:pt x="2130" y="234"/>
                    <a:pt x="2130" y="234"/>
                    <a:pt x="2130" y="234"/>
                  </a:cubicBezTo>
                  <a:cubicBezTo>
                    <a:pt x="2451" y="234"/>
                    <a:pt x="2665" y="208"/>
                    <a:pt x="2581" y="459"/>
                  </a:cubicBezTo>
                  <a:moveTo>
                    <a:pt x="749" y="30"/>
                  </a:moveTo>
                  <a:cubicBezTo>
                    <a:pt x="427" y="30"/>
                    <a:pt x="427" y="30"/>
                    <a:pt x="427" y="30"/>
                  </a:cubicBezTo>
                  <a:cubicBezTo>
                    <a:pt x="0" y="1452"/>
                    <a:pt x="0" y="1452"/>
                    <a:pt x="0" y="1452"/>
                  </a:cubicBezTo>
                  <a:cubicBezTo>
                    <a:pt x="319" y="1452"/>
                    <a:pt x="319" y="1452"/>
                    <a:pt x="319" y="1452"/>
                  </a:cubicBezTo>
                  <a:cubicBezTo>
                    <a:pt x="325" y="1422"/>
                    <a:pt x="749" y="30"/>
                    <a:pt x="749" y="30"/>
                  </a:cubicBezTo>
                  <a:moveTo>
                    <a:pt x="1585" y="30"/>
                  </a:moveTo>
                  <a:cubicBezTo>
                    <a:pt x="1194" y="30"/>
                    <a:pt x="1194" y="30"/>
                    <a:pt x="1194" y="30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7"/>
                    <a:pt x="571" y="657"/>
                    <a:pt x="571" y="657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571" y="658"/>
                    <a:pt x="571" y="658"/>
                    <a:pt x="571" y="658"/>
                  </a:cubicBezTo>
                  <a:cubicBezTo>
                    <a:pt x="892" y="1452"/>
                    <a:pt x="892" y="1452"/>
                    <a:pt x="892" y="1452"/>
                  </a:cubicBezTo>
                  <a:cubicBezTo>
                    <a:pt x="1239" y="1452"/>
                    <a:pt x="1239" y="1452"/>
                    <a:pt x="1239" y="1452"/>
                  </a:cubicBezTo>
                  <a:cubicBezTo>
                    <a:pt x="881" y="688"/>
                    <a:pt x="881" y="688"/>
                    <a:pt x="881" y="688"/>
                  </a:cubicBezTo>
                  <a:lnTo>
                    <a:pt x="1585" y="30"/>
                  </a:lnTo>
                  <a:close/>
                  <a:moveTo>
                    <a:pt x="2875" y="459"/>
                  </a:moveTo>
                  <a:cubicBezTo>
                    <a:pt x="2956" y="21"/>
                    <a:pt x="2603" y="26"/>
                    <a:pt x="2275" y="30"/>
                  </a:cubicBezTo>
                  <a:cubicBezTo>
                    <a:pt x="1913" y="30"/>
                    <a:pt x="1913" y="30"/>
                    <a:pt x="1913" y="30"/>
                  </a:cubicBezTo>
                  <a:cubicBezTo>
                    <a:pt x="1484" y="1452"/>
                    <a:pt x="1484" y="1452"/>
                    <a:pt x="1484" y="1452"/>
                  </a:cubicBezTo>
                  <a:cubicBezTo>
                    <a:pt x="1777" y="1452"/>
                    <a:pt x="1777" y="1452"/>
                    <a:pt x="1777" y="1452"/>
                  </a:cubicBezTo>
                  <a:cubicBezTo>
                    <a:pt x="1945" y="890"/>
                    <a:pt x="1945" y="890"/>
                    <a:pt x="1945" y="890"/>
                  </a:cubicBezTo>
                  <a:cubicBezTo>
                    <a:pt x="2179" y="890"/>
                    <a:pt x="2179" y="890"/>
                    <a:pt x="2179" y="890"/>
                  </a:cubicBezTo>
                  <a:cubicBezTo>
                    <a:pt x="2633" y="890"/>
                    <a:pt x="2833" y="689"/>
                    <a:pt x="2875" y="459"/>
                  </a:cubicBezTo>
                  <a:moveTo>
                    <a:pt x="4866" y="30"/>
                  </a:moveTo>
                  <a:cubicBezTo>
                    <a:pt x="4400" y="30"/>
                    <a:pt x="4400" y="30"/>
                    <a:pt x="4400" y="30"/>
                  </a:cubicBezTo>
                  <a:cubicBezTo>
                    <a:pt x="3832" y="817"/>
                    <a:pt x="3694" y="1259"/>
                    <a:pt x="3694" y="1259"/>
                  </a:cubicBezTo>
                  <a:cubicBezTo>
                    <a:pt x="3749" y="759"/>
                    <a:pt x="3678" y="30"/>
                    <a:pt x="3678" y="30"/>
                  </a:cubicBezTo>
                  <a:cubicBezTo>
                    <a:pt x="3216" y="30"/>
                    <a:pt x="3216" y="30"/>
                    <a:pt x="3216" y="30"/>
                  </a:cubicBezTo>
                  <a:cubicBezTo>
                    <a:pt x="2781" y="1451"/>
                    <a:pt x="2781" y="1451"/>
                    <a:pt x="2781" y="1451"/>
                  </a:cubicBezTo>
                  <a:cubicBezTo>
                    <a:pt x="3048" y="1451"/>
                    <a:pt x="3048" y="1451"/>
                    <a:pt x="3048" y="1451"/>
                  </a:cubicBezTo>
                  <a:cubicBezTo>
                    <a:pt x="3408" y="234"/>
                    <a:pt x="3408" y="234"/>
                    <a:pt x="3408" y="234"/>
                  </a:cubicBezTo>
                  <a:cubicBezTo>
                    <a:pt x="3482" y="1451"/>
                    <a:pt x="3482" y="1451"/>
                    <a:pt x="3482" y="1451"/>
                  </a:cubicBezTo>
                  <a:cubicBezTo>
                    <a:pt x="3758" y="1451"/>
                    <a:pt x="3758" y="1451"/>
                    <a:pt x="3758" y="1451"/>
                  </a:cubicBezTo>
                  <a:cubicBezTo>
                    <a:pt x="4544" y="234"/>
                    <a:pt x="4544" y="234"/>
                    <a:pt x="4544" y="234"/>
                  </a:cubicBezTo>
                  <a:cubicBezTo>
                    <a:pt x="4183" y="1451"/>
                    <a:pt x="4183" y="1451"/>
                    <a:pt x="4183" y="1451"/>
                  </a:cubicBezTo>
                  <a:cubicBezTo>
                    <a:pt x="4512" y="1451"/>
                    <a:pt x="4512" y="1451"/>
                    <a:pt x="4512" y="1451"/>
                  </a:cubicBezTo>
                  <a:lnTo>
                    <a:pt x="4866" y="30"/>
                  </a:lnTo>
                  <a:close/>
                  <a:moveTo>
                    <a:pt x="5792" y="0"/>
                  </a:moveTo>
                  <a:cubicBezTo>
                    <a:pt x="5506" y="0"/>
                    <a:pt x="5151" y="64"/>
                    <a:pt x="4947" y="735"/>
                  </a:cubicBezTo>
                  <a:cubicBezTo>
                    <a:pt x="4777" y="1296"/>
                    <a:pt x="5191" y="1487"/>
                    <a:pt x="5478" y="1487"/>
                  </a:cubicBezTo>
                  <a:cubicBezTo>
                    <a:pt x="5667" y="1487"/>
                    <a:pt x="5935" y="1455"/>
                    <a:pt x="6015" y="1424"/>
                  </a:cubicBezTo>
                  <a:cubicBezTo>
                    <a:pt x="6217" y="706"/>
                    <a:pt x="6217" y="706"/>
                    <a:pt x="6217" y="706"/>
                  </a:cubicBezTo>
                  <a:cubicBezTo>
                    <a:pt x="5614" y="706"/>
                    <a:pt x="5614" y="706"/>
                    <a:pt x="5614" y="706"/>
                  </a:cubicBezTo>
                  <a:cubicBezTo>
                    <a:pt x="5547" y="920"/>
                    <a:pt x="5547" y="920"/>
                    <a:pt x="5547" y="920"/>
                  </a:cubicBezTo>
                  <a:cubicBezTo>
                    <a:pt x="5865" y="920"/>
                    <a:pt x="5865" y="920"/>
                    <a:pt x="5865" y="920"/>
                  </a:cubicBezTo>
                  <a:cubicBezTo>
                    <a:pt x="5766" y="1232"/>
                    <a:pt x="5766" y="1232"/>
                    <a:pt x="5766" y="1232"/>
                  </a:cubicBezTo>
                  <a:cubicBezTo>
                    <a:pt x="5766" y="1232"/>
                    <a:pt x="5779" y="1281"/>
                    <a:pt x="5540" y="1282"/>
                  </a:cubicBezTo>
                  <a:cubicBezTo>
                    <a:pt x="5238" y="1283"/>
                    <a:pt x="5155" y="1072"/>
                    <a:pt x="5254" y="727"/>
                  </a:cubicBezTo>
                  <a:cubicBezTo>
                    <a:pt x="5346" y="407"/>
                    <a:pt x="5493" y="192"/>
                    <a:pt x="5764" y="205"/>
                  </a:cubicBezTo>
                  <a:cubicBezTo>
                    <a:pt x="5947" y="214"/>
                    <a:pt x="6052" y="282"/>
                    <a:pt x="6001" y="451"/>
                  </a:cubicBezTo>
                  <a:cubicBezTo>
                    <a:pt x="5998" y="463"/>
                    <a:pt x="5996" y="477"/>
                    <a:pt x="5991" y="487"/>
                  </a:cubicBezTo>
                  <a:cubicBezTo>
                    <a:pt x="6284" y="487"/>
                    <a:pt x="6284" y="487"/>
                    <a:pt x="6284" y="487"/>
                  </a:cubicBezTo>
                  <a:cubicBezTo>
                    <a:pt x="6358" y="270"/>
                    <a:pt x="6210" y="0"/>
                    <a:pt x="5792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6" name="Freeform 8"/>
            <p:cNvSpPr>
              <a:spLocks noEditPoints="1"/>
            </p:cNvSpPr>
            <p:nvPr userDrawn="1"/>
          </p:nvSpPr>
          <p:spPr bwMode="gray">
            <a:xfrm>
              <a:off x="175518" y="0"/>
              <a:ext cx="963613" cy="695325"/>
            </a:xfrm>
            <a:custGeom>
              <a:avLst/>
              <a:gdLst/>
              <a:ahLst/>
              <a:cxnLst>
                <a:cxn ang="0">
                  <a:pos x="607" y="136"/>
                </a:cxn>
                <a:cxn ang="0">
                  <a:pos x="511" y="136"/>
                </a:cxn>
                <a:cxn ang="0">
                  <a:pos x="511" y="0"/>
                </a:cxn>
                <a:cxn ang="0">
                  <a:pos x="607" y="0"/>
                </a:cxn>
                <a:cxn ang="0">
                  <a:pos x="607" y="136"/>
                </a:cxn>
                <a:cxn ang="0">
                  <a:pos x="607" y="302"/>
                </a:cxn>
                <a:cxn ang="0">
                  <a:pos x="511" y="302"/>
                </a:cxn>
                <a:cxn ang="0">
                  <a:pos x="511" y="438"/>
                </a:cxn>
                <a:cxn ang="0">
                  <a:pos x="607" y="438"/>
                </a:cxn>
                <a:cxn ang="0">
                  <a:pos x="607" y="302"/>
                </a:cxn>
                <a:cxn ang="0">
                  <a:pos x="96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96" y="136"/>
                </a:cxn>
                <a:cxn ang="0">
                  <a:pos x="96" y="0"/>
                </a:cxn>
                <a:cxn ang="0">
                  <a:pos x="96" y="302"/>
                </a:cxn>
                <a:cxn ang="0">
                  <a:pos x="0" y="302"/>
                </a:cxn>
                <a:cxn ang="0">
                  <a:pos x="0" y="438"/>
                </a:cxn>
                <a:cxn ang="0">
                  <a:pos x="96" y="438"/>
                </a:cxn>
                <a:cxn ang="0">
                  <a:pos x="96" y="302"/>
                </a:cxn>
              </a:cxnLst>
              <a:rect l="0" t="0" r="r" b="b"/>
              <a:pathLst>
                <a:path w="607" h="438">
                  <a:moveTo>
                    <a:pt x="607" y="136"/>
                  </a:moveTo>
                  <a:lnTo>
                    <a:pt x="511" y="136"/>
                  </a:lnTo>
                  <a:lnTo>
                    <a:pt x="511" y="0"/>
                  </a:lnTo>
                  <a:lnTo>
                    <a:pt x="607" y="0"/>
                  </a:lnTo>
                  <a:lnTo>
                    <a:pt x="607" y="136"/>
                  </a:lnTo>
                  <a:close/>
                  <a:moveTo>
                    <a:pt x="607" y="302"/>
                  </a:moveTo>
                  <a:lnTo>
                    <a:pt x="511" y="302"/>
                  </a:lnTo>
                  <a:lnTo>
                    <a:pt x="511" y="438"/>
                  </a:lnTo>
                  <a:lnTo>
                    <a:pt x="607" y="438"/>
                  </a:lnTo>
                  <a:lnTo>
                    <a:pt x="607" y="302"/>
                  </a:lnTo>
                  <a:close/>
                  <a:moveTo>
                    <a:pt x="96" y="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36"/>
                  </a:lnTo>
                  <a:lnTo>
                    <a:pt x="96" y="0"/>
                  </a:lnTo>
                  <a:close/>
                  <a:moveTo>
                    <a:pt x="96" y="302"/>
                  </a:moveTo>
                  <a:lnTo>
                    <a:pt x="0" y="302"/>
                  </a:lnTo>
                  <a:lnTo>
                    <a:pt x="0" y="438"/>
                  </a:lnTo>
                  <a:lnTo>
                    <a:pt x="96" y="438"/>
                  </a:lnTo>
                  <a:lnTo>
                    <a:pt x="96" y="302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2950737" y="6225247"/>
            <a:ext cx="350863" cy="2592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8008361" y="6134853"/>
            <a:ext cx="1006677" cy="386492"/>
          </a:xfrm>
          <a:prstGeom prst="rect">
            <a:avLst/>
          </a:prstGeom>
        </p:spPr>
      </p:pic>
      <p:sp>
        <p:nvSpPr>
          <p:cNvPr id="26" name="TextBox 25"/>
          <p:cNvSpPr txBox="1"/>
          <p:nvPr userDrawn="1"/>
        </p:nvSpPr>
        <p:spPr>
          <a:xfrm>
            <a:off x="3409817" y="6238792"/>
            <a:ext cx="21602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Průběžné a ex-post hodnocení</a:t>
            </a:r>
            <a:r>
              <a:rPr lang="cs-CZ" sz="800" b="0" kern="1200" baseline="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 Programu rozvoje venkova ČR </a:t>
            </a:r>
            <a:r>
              <a:rPr lang="en-GB" sz="800" b="0" kern="1200" dirty="0" smtClean="0">
                <a:solidFill>
                  <a:srgbClr val="00338D"/>
                </a:solidFill>
                <a:latin typeface="+mn-lt"/>
                <a:ea typeface="+mn-ea"/>
                <a:cs typeface="+mn-cs"/>
              </a:rPr>
              <a:t>2007-2013</a:t>
            </a:r>
            <a:endParaRPr lang="hu-HU" sz="800" b="0" kern="1200" dirty="0" smtClean="0">
              <a:solidFill>
                <a:srgbClr val="00338D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 userDrawn="1">
            <p:custDataLst>
              <p:tags r:id="rId18"/>
            </p:custDataLst>
          </p:nvPr>
        </p:nvSpPr>
        <p:spPr bwMode="gray">
          <a:xfrm>
            <a:off x="257502" y="6525344"/>
            <a:ext cx="8574284" cy="257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72000" rIns="0" bIns="0">
            <a:spAutoFit/>
          </a:bodyPr>
          <a:lstStyle/>
          <a:p>
            <a:pPr algn="l">
              <a:spcBef>
                <a:spcPct val="40000"/>
              </a:spcBef>
            </a:pPr>
            <a:r>
              <a:rPr lang="en-US" sz="600" dirty="0" smtClean="0">
                <a:solidFill>
                  <a:srgbClr val="00338D"/>
                </a:solidFill>
                <a:latin typeface="Arial"/>
              </a:rPr>
              <a:t>© 2014 KPMG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Česká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republika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, </a:t>
            </a:r>
            <a:r>
              <a:rPr lang="en-US" sz="600" dirty="0" err="1" smtClean="0">
                <a:solidFill>
                  <a:srgbClr val="00338D"/>
                </a:solidFill>
                <a:latin typeface="Arial"/>
              </a:rPr>
              <a:t>s.r.o</a:t>
            </a:r>
            <a:r>
              <a:rPr lang="en-US" sz="600" dirty="0" smtClean="0">
                <a:solidFill>
                  <a:srgbClr val="00338D"/>
                </a:solidFill>
                <a:latin typeface="Arial"/>
              </a:rPr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  <a:endParaRPr lang="en-GB" sz="600" dirty="0">
              <a:solidFill>
                <a:srgbClr val="00338D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5" r:id="rId2"/>
    <p:sldLayoutId id="2147483776" r:id="rId3"/>
    <p:sldLayoutId id="2147483791" r:id="rId4"/>
    <p:sldLayoutId id="2147483792" r:id="rId5"/>
    <p:sldLayoutId id="2147483793" r:id="rId6"/>
    <p:sldLayoutId id="2147483785" r:id="rId7"/>
    <p:sldLayoutId id="2147483794" r:id="rId8"/>
    <p:sldLayoutId id="2147483777" r:id="rId9"/>
    <p:sldLayoutId id="2147483778" r:id="rId10"/>
    <p:sldLayoutId id="2147483795" r:id="rId11"/>
    <p:sldLayoutId id="2147483796" r:id="rId12"/>
    <p:sldLayoutId id="2147483797" r:id="rId13"/>
    <p:sldLayoutId id="2147483798" r:id="rId14"/>
    <p:sldLayoutId id="2147483799" r:id="rId15"/>
    <p:sldLayoutId id="2147483784" r:id="rId1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en-GB" sz="1800" b="1" kern="1200" noProof="0" dirty="0">
          <a:solidFill>
            <a:schemeClr val="bg1"/>
          </a:solidFill>
          <a:latin typeface="Arial"/>
          <a:ea typeface="+mj-ea"/>
          <a:cs typeface="+mj-cs"/>
        </a:defRPr>
      </a:lvl1pPr>
      <a:lvl2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2pPr>
      <a:lvl3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3pPr>
      <a:lvl4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4pPr>
      <a:lvl5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5pPr>
      <a:lvl6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6pPr>
      <a:lvl7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7pPr>
      <a:lvl8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8pPr>
      <a:lvl9pPr eaLnBrk="1" hangingPunct="1">
        <a:defRPr lang="en-GB" sz="1800" b="1" kern="1200" noProof="0" dirty="0">
          <a:solidFill>
            <a:schemeClr val="bg1"/>
          </a:solidFill>
          <a:latin typeface="+mj-lt"/>
          <a:ea typeface="+mj-ea"/>
          <a:cs typeface="+mj-cs"/>
        </a:defRPr>
      </a:lvl9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1" kern="1200" noProof="0" dirty="0" smtClean="0">
          <a:solidFill>
            <a:srgbClr val="00338D"/>
          </a:solidFill>
          <a:latin typeface="Arial"/>
          <a:ea typeface="+mn-ea"/>
          <a:cs typeface="Arial" pitchFamily="34" charset="0"/>
        </a:defRPr>
      </a:lvl1pPr>
      <a:lvl2pPr marL="0" indent="0" algn="l" defTabSz="914400" rtl="0" eaLnBrk="1" latinLnBrk="0" hangingPunct="1">
        <a:lnSpc>
          <a:spcPct val="100000"/>
        </a:lnSpc>
        <a:spcBef>
          <a:spcPts val="600"/>
        </a:spcBef>
        <a:buFont typeface="Arial" pitchFamily="34" charset="0"/>
        <a:buNone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2pPr>
      <a:lvl3pPr marL="1778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3pPr>
      <a:lvl4pPr marL="355600" indent="-177800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US" sz="1100" b="0" kern="120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b="0" kern="1200" baseline="0" noProof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5pPr>
      <a:lvl6pPr marL="720725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6pPr>
      <a:lvl7pPr marL="895350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baseline="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7pPr>
      <a:lvl8pPr marL="1081088" indent="-185738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–"/>
        <a:defRPr lang="en-GB" sz="1100" kern="1200" dirty="0" smtClean="0">
          <a:solidFill>
            <a:schemeClr val="tx1"/>
          </a:solidFill>
          <a:latin typeface="Arial"/>
          <a:ea typeface="+mn-ea"/>
          <a:cs typeface="+mn-cs"/>
        </a:defRPr>
      </a:lvl8pPr>
      <a:lvl9pPr marL="1255713" indent="-174625" algn="l" defTabSz="914400" rtl="0" eaLnBrk="1" latinLnBrk="0" hangingPunct="1">
        <a:lnSpc>
          <a:spcPct val="100000"/>
        </a:lnSpc>
        <a:spcBef>
          <a:spcPts val="600"/>
        </a:spcBef>
        <a:buClr>
          <a:srgbClr val="97989A"/>
        </a:buClr>
        <a:buFont typeface="Arial" pitchFamily="34" charset="0"/>
        <a:buChar char="■"/>
        <a:defRPr lang="en-GB" sz="1100" kern="1200" dirty="0" smtClean="0">
          <a:solidFill>
            <a:schemeClr val="tx1"/>
          </a:solidFill>
          <a:latin typeface="Arial"/>
          <a:ea typeface="+mn-ea"/>
          <a:cs typeface="Arial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5" Type="http://schemas.openxmlformats.org/officeDocument/2006/relationships/hyperlink" Target="http://www.prcice.eu/cs/fotogalerie/zivocisna-vyroba-STRANKA30.html" TargetMode="Externa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553" y="1052736"/>
            <a:ext cx="2987039" cy="1584176"/>
          </a:xfrm>
        </p:spPr>
        <p:txBody>
          <a:bodyPr>
            <a:normAutofit fontScale="90000"/>
          </a:bodyPr>
          <a:lstStyle/>
          <a:p>
            <a:r>
              <a:rPr lang="hu-HU" dirty="0" smtClean="0"/>
              <a:t>Farma Prčice – </a:t>
            </a:r>
            <a:r>
              <a:rPr lang="cs-CZ" dirty="0"/>
              <a:t>Stavební úpravy 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>K-174 </a:t>
            </a:r>
            <a:r>
              <a:rPr lang="cs-CZ" dirty="0"/>
              <a:t>na zimoviště pro masný skot</a:t>
            </a:r>
            <a:r>
              <a:rPr lang="en-GB" dirty="0"/>
              <a:t/>
            </a:r>
            <a:br>
              <a:rPr lang="en-GB" dirty="0"/>
            </a:br>
            <a:r>
              <a:rPr lang="en-GB" b="0" dirty="0" smtClean="0"/>
              <a:t>(</a:t>
            </a:r>
            <a:r>
              <a:rPr lang="hu-HU" b="0" dirty="0" smtClean="0"/>
              <a:t>121 – I.1.1.1)</a:t>
            </a:r>
            <a:endParaRPr lang="en-GB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Indikátory projektu</a:t>
            </a:r>
            <a:endParaRPr lang="en-GB" dirty="0"/>
          </a:p>
        </p:txBody>
      </p:sp>
      <p:graphicFrame>
        <p:nvGraphicFramePr>
          <p:cNvPr id="4" name="Group 165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12505609"/>
              </p:ext>
            </p:extLst>
          </p:nvPr>
        </p:nvGraphicFramePr>
        <p:xfrm>
          <a:off x="422275" y="1124744"/>
          <a:ext cx="8351838" cy="1666989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1079500"/>
                <a:gridCol w="2735263"/>
                <a:gridCol w="1008062"/>
                <a:gridCol w="215900"/>
                <a:gridCol w="792163"/>
                <a:gridCol w="1008062"/>
                <a:gridCol w="1008063"/>
                <a:gridCol w="504825"/>
              </a:tblGrid>
              <a:tr h="297426">
                <a:tc gridSpan="7"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Dosažené hodnoty indikátorů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8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u-H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0033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7426"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Druh indikátoru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Indikátor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Výchozí hodnota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u-H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Skutečnost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Rozdíl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99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526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Celkový objem investic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en-GB" sz="1000" dirty="0" smtClean="0"/>
                        <a:t>5</a:t>
                      </a:r>
                      <a:r>
                        <a:rPr lang="cs-CZ" sz="1000" dirty="0" smtClean="0"/>
                        <a:t> </a:t>
                      </a:r>
                      <a:r>
                        <a:rPr lang="en-GB" sz="1000" dirty="0" smtClean="0"/>
                        <a:t>385</a:t>
                      </a:r>
                      <a:r>
                        <a:rPr lang="cs-CZ" sz="1000" dirty="0" smtClean="0"/>
                        <a:t> </a:t>
                      </a:r>
                      <a:r>
                        <a:rPr lang="en-GB" sz="1000" dirty="0" smtClean="0"/>
                        <a:t>940</a:t>
                      </a:r>
                      <a:r>
                        <a:rPr lang="cs-CZ" sz="1000" dirty="0" smtClean="0"/>
                        <a:t> 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lang="en-GB" sz="1000" dirty="0" smtClean="0"/>
                        <a:t>5</a:t>
                      </a:r>
                      <a:r>
                        <a:rPr lang="cs-CZ" sz="1000" dirty="0" smtClean="0"/>
                        <a:t> </a:t>
                      </a:r>
                      <a:r>
                        <a:rPr lang="en-GB" sz="1000" dirty="0" smtClean="0"/>
                        <a:t>385</a:t>
                      </a:r>
                      <a:r>
                        <a:rPr lang="cs-CZ" sz="1000" dirty="0" smtClean="0"/>
                        <a:t> </a:t>
                      </a:r>
                      <a:r>
                        <a:rPr lang="en-GB" sz="1000" dirty="0" smtClean="0"/>
                        <a:t>940</a:t>
                      </a:r>
                      <a:r>
                        <a:rPr lang="cs-CZ" sz="1000" dirty="0" smtClean="0"/>
                        <a:t> 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</a:t>
                      </a:r>
                      <a:r>
                        <a:rPr lang="en-GB" sz="1000" dirty="0" smtClean="0"/>
                        <a:t>5</a:t>
                      </a:r>
                      <a:r>
                        <a:rPr lang="cs-CZ" sz="1000" dirty="0" smtClean="0"/>
                        <a:t> </a:t>
                      </a:r>
                      <a:r>
                        <a:rPr lang="en-GB" sz="1000" dirty="0" smtClean="0"/>
                        <a:t>385</a:t>
                      </a:r>
                      <a:r>
                        <a:rPr lang="cs-CZ" sz="1000" dirty="0" smtClean="0"/>
                        <a:t> </a:t>
                      </a:r>
                      <a:r>
                        <a:rPr lang="en-GB" sz="1000" dirty="0" smtClean="0"/>
                        <a:t>940</a:t>
                      </a:r>
                      <a:r>
                        <a:rPr lang="cs-CZ" sz="1000" dirty="0" smtClean="0"/>
                        <a:t> 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99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495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Výstupu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0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Stáj pro skot – kapacita 129 krav + 129 telat</a:t>
                      </a:r>
                      <a:endParaRPr lang="en-GB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sym typeface="Symbol" pitchFamily="18" charset="2"/>
                        </a:rPr>
                        <a:t></a:t>
                      </a: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r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</a:pPr>
                      <a:r>
                        <a:rPr kumimoji="0" lang="cs-C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+ 1</a:t>
                      </a:r>
                      <a:endParaRPr kumimoji="0" lang="en-GB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4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0025" marR="0" lvl="1" indent="-198438" algn="l" defTabSz="762000" rtl="0" eaLnBrk="1" fontAlgn="base" latinLnBrk="0" hangingPunct="1">
                        <a:lnSpc>
                          <a:spcPct val="10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8820B"/>
                          </a:solidFill>
                          <a:effectLst/>
                          <a:latin typeface="Verdana" pitchFamily="34" charset="0"/>
                          <a:sym typeface="Wingdings" pitchFamily="2" charset="2"/>
                        </a:rPr>
                        <a:t>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B21107"/>
                        </a:solidFill>
                        <a:effectLst/>
                        <a:latin typeface="Verdana" pitchFamily="34" charset="0"/>
                        <a:sym typeface="Wingdings" pitchFamily="2" charset="2"/>
                      </a:endParaRPr>
                    </a:p>
                  </a:txBody>
                  <a:tcPr marL="36000" marR="54000" marT="54000" marB="54000" anchor="ctr" horzOverflow="overflow">
                    <a:lnL w="12700" cap="flat" cmpd="sng" algn="ctr">
                      <a:solidFill>
                        <a:srgbClr val="BFCCE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213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Naplnění cílů projektů</a:t>
            </a:r>
            <a:endParaRPr lang="cs-CZ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6248" y="1052736"/>
            <a:ext cx="2737494" cy="431800"/>
          </a:xfrm>
          <a:prstGeom prst="rect">
            <a:avLst/>
          </a:prstGeom>
          <a:solidFill>
            <a:srgbClr val="7AB800"/>
          </a:solidFill>
          <a:ln w="6350" algn="ctr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Cíle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15743" y="3440871"/>
            <a:ext cx="2737494" cy="54193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Zvýšit efektivitu a zlepšit podmínky práce</a:t>
            </a:r>
            <a:endParaRPr lang="cs-CZ" sz="900" dirty="0"/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3240584" y="1052736"/>
            <a:ext cx="2736899" cy="431800"/>
          </a:xfrm>
          <a:prstGeom prst="rect">
            <a:avLst/>
          </a:prstGeom>
          <a:solidFill>
            <a:srgbClr val="EBB700"/>
          </a:solidFill>
          <a:ln w="6350" algn="ctr">
            <a:solidFill>
              <a:srgbClr val="EBB7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Výsledky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6264820" y="1052736"/>
            <a:ext cx="2736404" cy="431800"/>
          </a:xfrm>
          <a:prstGeom prst="rect">
            <a:avLst/>
          </a:prstGeom>
          <a:solidFill>
            <a:srgbClr val="BE0027"/>
          </a:solidFill>
          <a:ln w="6350" algn="ctr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36000" tIns="36000" rIns="36000" bIns="36000" anchor="ctr"/>
          <a:lstStyle/>
          <a:p>
            <a:pPr algn="ctr"/>
            <a:r>
              <a:rPr lang="cs-CZ" sz="900" b="1" dirty="0" smtClean="0">
                <a:solidFill>
                  <a:schemeClr val="bg1"/>
                </a:solidFill>
              </a:rPr>
              <a:t>Dopady</a:t>
            </a:r>
            <a:endParaRPr lang="cs-CZ" sz="900" b="1" dirty="0">
              <a:solidFill>
                <a:schemeClr val="bg1"/>
              </a:solidFill>
            </a:endParaRPr>
          </a:p>
        </p:txBody>
      </p:sp>
      <p:sp>
        <p:nvSpPr>
          <p:cNvPr id="9" name="Rectangle 44"/>
          <p:cNvSpPr>
            <a:spLocks noChangeArrowheads="1"/>
          </p:cNvSpPr>
          <p:nvPr/>
        </p:nvSpPr>
        <p:spPr bwMode="auto">
          <a:xfrm>
            <a:off x="216248" y="1845072"/>
            <a:ext cx="2737494" cy="1493385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Přebudovat stávající vaznou stáj na zimoviště pro masný skot</a:t>
            </a:r>
            <a:endParaRPr lang="cs-CZ" sz="900" dirty="0"/>
          </a:p>
        </p:txBody>
      </p:sp>
      <p:sp>
        <p:nvSpPr>
          <p:cNvPr id="31" name="Rectangle 55"/>
          <p:cNvSpPr>
            <a:spLocks noChangeArrowheads="1"/>
          </p:cNvSpPr>
          <p:nvPr/>
        </p:nvSpPr>
        <p:spPr bwMode="auto">
          <a:xfrm>
            <a:off x="6264820" y="1878957"/>
            <a:ext cx="2736404" cy="613940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20000"/>
              </a:lnSpc>
            </a:pPr>
            <a:r>
              <a:rPr lang="cs-CZ" sz="900" dirty="0" smtClean="0"/>
              <a:t>Přispění k </a:t>
            </a:r>
            <a:r>
              <a:rPr lang="cs-CZ" sz="900" dirty="0" err="1" smtClean="0"/>
              <a:t>welfare</a:t>
            </a:r>
            <a:r>
              <a:rPr lang="cs-CZ" sz="900" dirty="0" smtClean="0"/>
              <a:t> zvířat</a:t>
            </a:r>
            <a:endParaRPr lang="cs-CZ" sz="900" dirty="0"/>
          </a:p>
        </p:txBody>
      </p:sp>
      <p:sp>
        <p:nvSpPr>
          <p:cNvPr id="33" name="Rectangle 55"/>
          <p:cNvSpPr>
            <a:spLocks noChangeArrowheads="1"/>
          </p:cNvSpPr>
          <p:nvPr/>
        </p:nvSpPr>
        <p:spPr bwMode="auto">
          <a:xfrm>
            <a:off x="6269102" y="4126275"/>
            <a:ext cx="2736404" cy="75669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20000"/>
              </a:lnSpc>
            </a:pPr>
            <a:r>
              <a:rPr lang="cs-CZ" sz="900" dirty="0" smtClean="0"/>
              <a:t>Splnění tržních a regulatorních požadavků a udržení</a:t>
            </a:r>
            <a:endParaRPr lang="cs-CZ" sz="900" dirty="0"/>
          </a:p>
        </p:txBody>
      </p:sp>
      <p:sp>
        <p:nvSpPr>
          <p:cNvPr id="46" name="Rectangle 65"/>
          <p:cNvSpPr>
            <a:spLocks noChangeArrowheads="1"/>
          </p:cNvSpPr>
          <p:nvPr/>
        </p:nvSpPr>
        <p:spPr bwMode="auto">
          <a:xfrm>
            <a:off x="3263349" y="4164404"/>
            <a:ext cx="2736899" cy="718917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900" dirty="0" smtClean="0"/>
              <a:t>Přizpůsobení se regulativě EU v oblasti Animal </a:t>
            </a:r>
            <a:r>
              <a:rPr lang="cs-CZ" sz="900" dirty="0" err="1" smtClean="0"/>
              <a:t>Welfare</a:t>
            </a:r>
            <a:endParaRPr lang="cs-CZ" sz="900" dirty="0"/>
          </a:p>
        </p:txBody>
      </p:sp>
      <p:sp>
        <p:nvSpPr>
          <p:cNvPr id="47" name="Rectangle 65"/>
          <p:cNvSpPr>
            <a:spLocks noChangeArrowheads="1"/>
          </p:cNvSpPr>
          <p:nvPr/>
        </p:nvSpPr>
        <p:spPr bwMode="auto">
          <a:xfrm>
            <a:off x="3290589" y="1845073"/>
            <a:ext cx="2736899" cy="647824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900" dirty="0"/>
              <a:t>Znovuvyužití chátrající </a:t>
            </a:r>
            <a:r>
              <a:rPr lang="cs-CZ" sz="900" dirty="0" smtClean="0"/>
              <a:t>budovy a vybudování zimoviště pro masný skot</a:t>
            </a:r>
            <a:endParaRPr lang="cs-CZ" sz="900" dirty="0"/>
          </a:p>
        </p:txBody>
      </p:sp>
      <p:sp>
        <p:nvSpPr>
          <p:cNvPr id="48" name="Rectangle 65"/>
          <p:cNvSpPr>
            <a:spLocks noChangeArrowheads="1"/>
          </p:cNvSpPr>
          <p:nvPr/>
        </p:nvSpPr>
        <p:spPr bwMode="auto">
          <a:xfrm>
            <a:off x="3263350" y="3440871"/>
            <a:ext cx="2736899" cy="541932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900" dirty="0" smtClean="0"/>
              <a:t>Snížení pracnosti péče o dobytek –zvýšení efektivity práce o 50 %</a:t>
            </a:r>
            <a:endParaRPr lang="cs-CZ" sz="900" dirty="0"/>
          </a:p>
        </p:txBody>
      </p:sp>
      <p:sp>
        <p:nvSpPr>
          <p:cNvPr id="50" name="Rectangle 55"/>
          <p:cNvSpPr>
            <a:spLocks noChangeArrowheads="1"/>
          </p:cNvSpPr>
          <p:nvPr/>
        </p:nvSpPr>
        <p:spPr bwMode="auto">
          <a:xfrm>
            <a:off x="6274695" y="2639009"/>
            <a:ext cx="2736404" cy="1343794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  <a:spcBef>
                <a:spcPts val="600"/>
              </a:spcBef>
            </a:pPr>
            <a:r>
              <a:rPr lang="cs-CZ" sz="900" dirty="0" smtClean="0"/>
              <a:t>Mírné </a:t>
            </a:r>
            <a:r>
              <a:rPr lang="cs-CZ" sz="900" dirty="0"/>
              <a:t>zvýšení přidané hodnoty podniku</a:t>
            </a:r>
          </a:p>
        </p:txBody>
      </p:sp>
      <p:sp>
        <p:nvSpPr>
          <p:cNvPr id="61" name="AutoShape 62"/>
          <p:cNvSpPr>
            <a:spLocks noChangeArrowheads="1"/>
          </p:cNvSpPr>
          <p:nvPr/>
        </p:nvSpPr>
        <p:spPr bwMode="auto">
          <a:xfrm>
            <a:off x="6065510" y="280367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2" name="AutoShape 62"/>
          <p:cNvSpPr>
            <a:spLocks noChangeArrowheads="1"/>
          </p:cNvSpPr>
          <p:nvPr/>
        </p:nvSpPr>
        <p:spPr bwMode="auto">
          <a:xfrm>
            <a:off x="6065510" y="369182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4" name="AutoShape 62"/>
          <p:cNvSpPr>
            <a:spLocks noChangeArrowheads="1"/>
          </p:cNvSpPr>
          <p:nvPr/>
        </p:nvSpPr>
        <p:spPr bwMode="auto">
          <a:xfrm>
            <a:off x="6062443" y="440715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215743" y="4164404"/>
            <a:ext cx="2737494" cy="718917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/>
            <a:r>
              <a:rPr lang="cs-CZ" sz="900" dirty="0" smtClean="0"/>
              <a:t>Přizpůsobit se regulaci EU v oblasti Animal </a:t>
            </a:r>
            <a:r>
              <a:rPr lang="cs-CZ" sz="900" dirty="0" err="1" smtClean="0"/>
              <a:t>Welfare</a:t>
            </a:r>
            <a:endParaRPr lang="cs-CZ" sz="900" dirty="0"/>
          </a:p>
        </p:txBody>
      </p:sp>
      <p:sp>
        <p:nvSpPr>
          <p:cNvPr id="69" name="AutoShape 24"/>
          <p:cNvSpPr>
            <a:spLocks noChangeArrowheads="1"/>
          </p:cNvSpPr>
          <p:nvPr/>
        </p:nvSpPr>
        <p:spPr bwMode="auto">
          <a:xfrm>
            <a:off x="3024560" y="216753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3" name="AutoShape 62"/>
          <p:cNvSpPr>
            <a:spLocks noChangeArrowheads="1"/>
          </p:cNvSpPr>
          <p:nvPr/>
        </p:nvSpPr>
        <p:spPr bwMode="auto">
          <a:xfrm>
            <a:off x="3024560" y="280367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75" name="AutoShape 62"/>
          <p:cNvSpPr>
            <a:spLocks noChangeArrowheads="1"/>
          </p:cNvSpPr>
          <p:nvPr/>
        </p:nvSpPr>
        <p:spPr bwMode="auto">
          <a:xfrm>
            <a:off x="3024558" y="440715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49" name="AutoShape 62"/>
          <p:cNvSpPr>
            <a:spLocks noChangeArrowheads="1"/>
          </p:cNvSpPr>
          <p:nvPr/>
        </p:nvSpPr>
        <p:spPr bwMode="auto">
          <a:xfrm>
            <a:off x="6068078" y="2167533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  <p:sp>
        <p:nvSpPr>
          <p:cNvPr id="22" name="Rectangle 65"/>
          <p:cNvSpPr>
            <a:spLocks noChangeArrowheads="1"/>
          </p:cNvSpPr>
          <p:nvPr/>
        </p:nvSpPr>
        <p:spPr bwMode="auto">
          <a:xfrm>
            <a:off x="3283216" y="2619541"/>
            <a:ext cx="2736899" cy="718917"/>
          </a:xfrm>
          <a:prstGeom prst="rect">
            <a:avLst/>
          </a:prstGeom>
          <a:noFill/>
          <a:ln w="6350" algn="ctr">
            <a:solidFill>
              <a:srgbClr val="00338D"/>
            </a:solidFill>
            <a:miter lim="800000"/>
            <a:headEnd/>
            <a:tailEnd/>
          </a:ln>
        </p:spPr>
        <p:txBody>
          <a:bodyPr lIns="36000" tIns="36000" rIns="36000" bIns="36000" anchor="ctr"/>
          <a:lstStyle/>
          <a:p>
            <a:pPr algn="ctr">
              <a:lnSpc>
                <a:spcPct val="110000"/>
              </a:lnSpc>
            </a:pPr>
            <a:r>
              <a:rPr lang="cs-CZ" sz="900" dirty="0" smtClean="0"/>
              <a:t>Úspora energií (cca 20 %)</a:t>
            </a:r>
          </a:p>
        </p:txBody>
      </p:sp>
      <p:sp>
        <p:nvSpPr>
          <p:cNvPr id="23" name="AutoShape 62"/>
          <p:cNvSpPr>
            <a:spLocks noChangeArrowheads="1"/>
          </p:cNvSpPr>
          <p:nvPr/>
        </p:nvSpPr>
        <p:spPr bwMode="auto">
          <a:xfrm>
            <a:off x="3024559" y="3691824"/>
            <a:ext cx="144463" cy="142875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Zkušenosti</a:t>
            </a:r>
            <a:endParaRPr lang="en-GB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160239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Pozitivní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41002" y="3539109"/>
            <a:ext cx="1584325" cy="2410169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/>
            </a:r>
            <a:br>
              <a:rPr lang="cs-CZ" sz="1000" b="1" dirty="0" smtClean="0"/>
            </a:b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Negativní zkušenosti</a:t>
            </a:r>
            <a:endParaRPr lang="en-GB" sz="1000" b="1" dirty="0" smtClean="0"/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endParaRPr lang="en-GB" sz="1000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44440" y="1052736"/>
            <a:ext cx="3384376" cy="288032"/>
          </a:xfrm>
          <a:prstGeom prst="rect">
            <a:avLst/>
          </a:prstGeom>
          <a:solidFill>
            <a:srgbClr val="7AB800"/>
          </a:solidFill>
          <a:ln w="6350">
            <a:solidFill>
              <a:srgbClr val="7AB8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 +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944438" y="1052737"/>
            <a:ext cx="1" cy="2160240"/>
          </a:xfrm>
          <a:prstGeom prst="line">
            <a:avLst/>
          </a:prstGeom>
          <a:noFill/>
          <a:ln w="6350">
            <a:solidFill>
              <a:srgbClr val="7AB8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1937766" y="3542200"/>
            <a:ext cx="3384376" cy="288032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r>
              <a:rPr lang="en-GB" sz="2000" b="1" dirty="0" smtClean="0">
                <a:solidFill>
                  <a:schemeClr val="bg1"/>
                </a:solidFill>
              </a:rPr>
              <a:t> – </a:t>
            </a:r>
            <a:endParaRPr lang="en-GB" sz="2000" b="1" dirty="0">
              <a:solidFill>
                <a:schemeClr val="bg1"/>
              </a:solidFill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1944438" y="3830232"/>
            <a:ext cx="12453" cy="2119941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/>
          <a:lstStyle/>
          <a:p>
            <a:endParaRPr lang="hu-HU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55073" y="1567169"/>
            <a:ext cx="3168352" cy="1512168"/>
          </a:xfrm>
        </p:spPr>
        <p:txBody>
          <a:bodyPr>
            <a:noAutofit/>
          </a:bodyPr>
          <a:lstStyle/>
          <a:p>
            <a:pPr lvl="2">
              <a:lnSpc>
                <a:spcPct val="130000"/>
              </a:lnSpc>
            </a:pPr>
            <a:r>
              <a:rPr lang="cs-CZ" sz="900" dirty="0" smtClean="0"/>
              <a:t>Vstřícní přístup </a:t>
            </a:r>
            <a:r>
              <a:rPr lang="cs-CZ" sz="900" dirty="0" err="1" smtClean="0"/>
              <a:t>administrujících</a:t>
            </a:r>
            <a:r>
              <a:rPr lang="cs-CZ" sz="900" dirty="0" smtClean="0"/>
              <a:t> pracovníků PRV</a:t>
            </a:r>
          </a:p>
          <a:p>
            <a:pPr lvl="2">
              <a:lnSpc>
                <a:spcPct val="130000"/>
              </a:lnSpc>
            </a:pPr>
            <a:r>
              <a:rPr lang="cs-CZ" sz="900" dirty="0" smtClean="0"/>
              <a:t>Globálně je příjemce s PRV spokojen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 bwMode="gray">
          <a:xfrm>
            <a:off x="2059785" y="4005064"/>
            <a:ext cx="3096344" cy="16561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800" noProof="0" dirty="0" smtClean="0">
                <a:latin typeface="Arial"/>
                <a:cs typeface="Arial" pitchFamily="34" charset="0"/>
              </a:rPr>
              <a:t>Zbytečná administrativa (např. </a:t>
            </a:r>
            <a:r>
              <a:rPr lang="cs-CZ" sz="800" dirty="0" smtClean="0">
                <a:latin typeface="Arial"/>
                <a:cs typeface="Arial" pitchFamily="34" charset="0"/>
              </a:rPr>
              <a:t>nutnost doručit osobně tištěnou žádost)</a:t>
            </a:r>
          </a:p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800" dirty="0" smtClean="0">
                <a:latin typeface="Arial"/>
                <a:cs typeface="Arial" pitchFamily="34" charset="0"/>
              </a:rPr>
              <a:t>Požadavky ohledně VŘ (je-li spoluúčast příjemce víc jak 50 %, mělo by toto být zárukou, že vybere nejlepšího dodavatele poměr cena/výkon, naopak požadavek nejnižší ceny nemusí nutně vést k nejoptimálnějšímu řešení).</a:t>
            </a:r>
          </a:p>
          <a:p>
            <a:pPr marL="177800" marR="0" lvl="2" indent="-177800" algn="l" defTabSz="914400" rtl="0" eaLnBrk="1" fontAlgn="auto" latinLnBrk="0" hangingPunct="1">
              <a:lnSpc>
                <a:spcPct val="14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kumimoji="0" lang="cs-CZ" sz="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 pitchFamily="34" charset="0"/>
              </a:rPr>
              <a:t>Nedostatečná informovanost – informace čerpá příjemce spíše přes poradenskou společnost, která je sama aktivně zjišťuje.</a:t>
            </a:r>
            <a:endParaRPr kumimoji="0" lang="cs-CZ" sz="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13" r="22438"/>
          <a:stretch/>
        </p:blipFill>
        <p:spPr>
          <a:xfrm>
            <a:off x="5581970" y="1052734"/>
            <a:ext cx="3496085" cy="489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29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1"/>
          <p:cNvSpPr txBox="1">
            <a:spLocks/>
          </p:cNvSpPr>
          <p:nvPr/>
        </p:nvSpPr>
        <p:spPr bwMode="gray">
          <a:xfrm>
            <a:off x="205008" y="3918020"/>
            <a:ext cx="3792745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b">
            <a:normAutofit fontScale="925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0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itchFamily="34" charset="0"/>
              <a:buNone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2pPr>
            <a:lvl3pPr marL="1778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3pPr>
            <a:lvl4pPr marL="355600" indent="-1778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US" sz="1100" b="0" kern="120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b="0" kern="1200" baseline="0" noProof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5pPr>
            <a:lvl6pPr marL="720725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6pPr>
            <a:lvl7pPr marL="895350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7pPr>
            <a:lvl8pPr marL="1081088" indent="-185738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–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1255713" indent="-174625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 lang="en-GB" sz="1100" kern="1200" dirty="0" smtClean="0">
                <a:solidFill>
                  <a:schemeClr val="tx1"/>
                </a:solidFill>
                <a:latin typeface="Arial"/>
                <a:ea typeface="+mn-ea"/>
                <a:cs typeface="Arial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dirty="0" smtClean="0"/>
              <a:t>© 2014 KPMG </a:t>
            </a:r>
            <a:r>
              <a:rPr lang="en-GB" dirty="0" err="1" smtClean="0"/>
              <a:t>Česká</a:t>
            </a:r>
            <a:r>
              <a:rPr lang="en-GB" dirty="0" smtClean="0"/>
              <a:t> </a:t>
            </a:r>
            <a:r>
              <a:rPr lang="en-GB" dirty="0" err="1" smtClean="0"/>
              <a:t>republika</a:t>
            </a:r>
            <a:r>
              <a:rPr lang="en-GB" dirty="0" smtClean="0"/>
              <a:t>, </a:t>
            </a:r>
            <a:r>
              <a:rPr lang="en-GB" dirty="0" err="1" smtClean="0"/>
              <a:t>s.r.o</a:t>
            </a:r>
            <a:r>
              <a:rPr lang="en-GB" dirty="0" smtClean="0"/>
              <a:t>., a Czech limited liability company and a member firm of the KPMG network of independent member firms affiliated with KPMG International Cooperative (“KPMG International“), a Swiss entity. All rights reserved. Printed in the Czech Republic.</a:t>
            </a:r>
          </a:p>
          <a:p>
            <a:pPr>
              <a:lnSpc>
                <a:spcPct val="150000"/>
              </a:lnSpc>
            </a:pPr>
            <a:r>
              <a:rPr lang="en-GB" dirty="0" smtClean="0"/>
              <a:t>The KPMG name, logo and ‘cutting through complexity’ are registered trademarks or trademarks of KPMG International Cooperative (KPMG International).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153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377"/>
          <p:cNvSpPr>
            <a:spLocks noChangeArrowheads="1"/>
          </p:cNvSpPr>
          <p:nvPr/>
        </p:nvSpPr>
        <p:spPr bwMode="auto">
          <a:xfrm>
            <a:off x="7128347" y="4200164"/>
            <a:ext cx="1800225" cy="1825070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Snížení pracnosti péče o dobytek </a:t>
            </a:r>
            <a:r>
              <a:rPr lang="en-GB" sz="700" dirty="0" smtClean="0"/>
              <a:t>–</a:t>
            </a:r>
            <a:r>
              <a:rPr lang="cs-CZ" sz="700" dirty="0" smtClean="0"/>
              <a:t>zvýšení efektivity práce o </a:t>
            </a:r>
            <a:r>
              <a:rPr lang="en-GB" sz="700" dirty="0" smtClean="0"/>
              <a:t>50 %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Přizpůsobení se regulativě EU v oblasti Animal </a:t>
            </a:r>
            <a:r>
              <a:rPr lang="cs-CZ" sz="700" dirty="0" err="1"/>
              <a:t>W</a:t>
            </a:r>
            <a:r>
              <a:rPr lang="cs-CZ" sz="700" dirty="0" err="1" smtClean="0"/>
              <a:t>elfare</a:t>
            </a:r>
            <a:endParaRPr lang="en-GB" sz="700" dirty="0" smtClean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Úspora energií </a:t>
            </a:r>
            <a:r>
              <a:rPr lang="en-GB" sz="700" dirty="0" smtClean="0"/>
              <a:t>(</a:t>
            </a:r>
            <a:r>
              <a:rPr lang="en-GB" sz="700" dirty="0" err="1" smtClean="0"/>
              <a:t>cca</a:t>
            </a:r>
            <a:r>
              <a:rPr lang="en-GB" sz="700" dirty="0" smtClean="0"/>
              <a:t> 20 %)</a:t>
            </a:r>
            <a:endParaRPr lang="cs-CZ" sz="700" dirty="0" smtClean="0"/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Znovuvyužití chátrající budovy</a:t>
            </a:r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 rot="16200000">
            <a:off x="2268216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GB" sz="700" dirty="0"/>
          </a:p>
        </p:txBody>
      </p:sp>
      <p:sp>
        <p:nvSpPr>
          <p:cNvPr id="7" name="AutoShape 37"/>
          <p:cNvSpPr>
            <a:spLocks noChangeArrowheads="1"/>
          </p:cNvSpPr>
          <p:nvPr/>
        </p:nvSpPr>
        <p:spPr bwMode="auto">
          <a:xfrm rot="16200000">
            <a:off x="3636343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GB" sz="700" dirty="0"/>
          </a:p>
        </p:txBody>
      </p:sp>
      <p:sp>
        <p:nvSpPr>
          <p:cNvPr id="8" name="AutoShape 38"/>
          <p:cNvSpPr>
            <a:spLocks noChangeArrowheads="1"/>
          </p:cNvSpPr>
          <p:nvPr/>
        </p:nvSpPr>
        <p:spPr bwMode="auto">
          <a:xfrm rot="16200000">
            <a:off x="4860305" y="5197351"/>
            <a:ext cx="215900" cy="287338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GB" sz="700" dirty="0"/>
          </a:p>
        </p:txBody>
      </p:sp>
      <p:sp>
        <p:nvSpPr>
          <p:cNvPr id="9" name="AutoShape 40"/>
          <p:cNvSpPr>
            <a:spLocks noChangeArrowheads="1"/>
          </p:cNvSpPr>
          <p:nvPr/>
        </p:nvSpPr>
        <p:spPr bwMode="auto">
          <a:xfrm rot="10800000">
            <a:off x="7819616" y="3682353"/>
            <a:ext cx="245504" cy="289816"/>
          </a:xfrm>
          <a:prstGeom prst="downArrow">
            <a:avLst>
              <a:gd name="adj1" fmla="val 100000"/>
              <a:gd name="adj2" fmla="val 19259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GB" sz="700" dirty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3887961" y="4508425"/>
            <a:ext cx="936625" cy="151680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Prosinec</a:t>
            </a:r>
            <a:r>
              <a:rPr lang="en-GB" sz="700" dirty="0" smtClean="0"/>
              <a:t> 2007–</a:t>
            </a:r>
          </a:p>
          <a:p>
            <a:pPr marL="85725" indent="-85725">
              <a:lnSpc>
                <a:spcPct val="130000"/>
              </a:lnSpc>
            </a:pPr>
            <a:r>
              <a:rPr lang="en-GB" sz="600" dirty="0" smtClean="0"/>
              <a:t>(</a:t>
            </a:r>
            <a:r>
              <a:rPr lang="cs-CZ" sz="600" dirty="0" smtClean="0"/>
              <a:t>Podpis dohody</a:t>
            </a:r>
            <a:r>
              <a:rPr lang="en-GB" sz="600" dirty="0" smtClean="0"/>
              <a:t>)</a:t>
            </a:r>
          </a:p>
          <a:p>
            <a:pPr marL="85725" indent="-85725">
              <a:lnSpc>
                <a:spcPct val="130000"/>
              </a:lnSpc>
            </a:pPr>
            <a:endParaRPr lang="en-GB" sz="600" dirty="0" smtClean="0"/>
          </a:p>
          <a:p>
            <a:pPr marL="85725" indent="-85725">
              <a:lnSpc>
                <a:spcPct val="130000"/>
              </a:lnSpc>
            </a:pPr>
            <a:r>
              <a:rPr lang="cs-CZ" sz="700" dirty="0" smtClean="0"/>
              <a:t>Leden</a:t>
            </a:r>
            <a:r>
              <a:rPr lang="en-GB" sz="700" dirty="0" smtClean="0"/>
              <a:t> 2009</a:t>
            </a:r>
          </a:p>
          <a:p>
            <a:pPr marL="85725" indent="-85725">
              <a:lnSpc>
                <a:spcPct val="130000"/>
              </a:lnSpc>
            </a:pPr>
            <a:r>
              <a:rPr lang="cs-CZ" sz="600" dirty="0" smtClean="0"/>
              <a:t>(Závěrečná </a:t>
            </a:r>
            <a:r>
              <a:rPr lang="cs-CZ" sz="600" dirty="0" err="1" smtClean="0"/>
              <a:t>ŹoP</a:t>
            </a:r>
            <a:r>
              <a:rPr lang="cs-CZ" sz="600" dirty="0" smtClean="0"/>
              <a:t>)</a:t>
            </a:r>
            <a:endParaRPr lang="en-GB" sz="600" dirty="0" smtClean="0"/>
          </a:p>
          <a:p>
            <a:pPr marL="85725" indent="-85725">
              <a:lnSpc>
                <a:spcPct val="130000"/>
              </a:lnSpc>
            </a:pPr>
            <a:endParaRPr lang="en-GB" sz="700" dirty="0" smtClean="0"/>
          </a:p>
          <a:p>
            <a:pPr marL="85725" indent="-85725">
              <a:lnSpc>
                <a:spcPct val="130000"/>
              </a:lnSpc>
            </a:pPr>
            <a:r>
              <a:rPr lang="en-GB" sz="700" b="1" dirty="0" smtClean="0"/>
              <a:t> 14 </a:t>
            </a:r>
            <a:r>
              <a:rPr lang="cs-CZ" sz="700" b="1" dirty="0" smtClean="0"/>
              <a:t>měsíců</a:t>
            </a:r>
            <a:endParaRPr lang="en-GB" sz="700" b="1" dirty="0"/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516347" y="4508425"/>
            <a:ext cx="1082391" cy="1516808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Celkový rozpočet</a:t>
            </a:r>
            <a:endParaRPr lang="en-GB" sz="700" b="1" dirty="0" smtClean="0"/>
          </a:p>
          <a:p>
            <a:pPr marL="85725" indent="-85725"/>
            <a:r>
              <a:rPr lang="en-GB" sz="700" dirty="0" smtClean="0"/>
              <a:t>	</a:t>
            </a:r>
            <a:r>
              <a:rPr lang="cs-CZ" sz="700" dirty="0" smtClean="0"/>
              <a:t>celkové </a:t>
            </a:r>
            <a:r>
              <a:rPr lang="en-GB" sz="700" dirty="0" smtClean="0"/>
              <a:t>5 385 940 </a:t>
            </a:r>
            <a:r>
              <a:rPr lang="cs-CZ" sz="700" dirty="0" smtClean="0"/>
              <a:t>Kč</a:t>
            </a:r>
            <a:r>
              <a:rPr lang="en-GB" sz="700" dirty="0" smtClean="0"/>
              <a:t> </a:t>
            </a:r>
            <a:r>
              <a:rPr lang="cs-CZ" sz="700" dirty="0" smtClean="0"/>
              <a:t>způsobilé </a:t>
            </a:r>
            <a:r>
              <a:rPr lang="en-GB" sz="700" dirty="0" smtClean="0"/>
              <a:t>4 126 00 </a:t>
            </a:r>
            <a:r>
              <a:rPr lang="cs-CZ" sz="700" dirty="0" smtClean="0"/>
              <a:t>Kč</a:t>
            </a:r>
          </a:p>
          <a:p>
            <a:pPr marL="85725" indent="-85725"/>
            <a:endParaRPr lang="en-GB" sz="700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Podpora PRV</a:t>
            </a:r>
            <a:endParaRPr lang="en-GB" sz="700" b="1" dirty="0" smtClean="0"/>
          </a:p>
          <a:p>
            <a:pPr marL="85725" indent="-85725"/>
            <a:r>
              <a:rPr lang="en-GB" sz="700" dirty="0" smtClean="0"/>
              <a:t>	  1 410 320 </a:t>
            </a:r>
            <a:r>
              <a:rPr lang="cs-CZ" sz="700" dirty="0" smtClean="0"/>
              <a:t>Kč</a:t>
            </a:r>
          </a:p>
          <a:p>
            <a:pPr marL="85725" indent="-85725"/>
            <a:endParaRPr lang="en-GB" sz="700" dirty="0" smtClean="0"/>
          </a:p>
          <a:p>
            <a:pPr marL="85725" indent="-85725">
              <a:lnSpc>
                <a:spcPct val="150000"/>
              </a:lnSpc>
            </a:pPr>
            <a:r>
              <a:rPr lang="cs-CZ" sz="700" b="1" dirty="0" smtClean="0"/>
              <a:t>Intenzita podpory</a:t>
            </a:r>
            <a:endParaRPr lang="en-GB" sz="700" b="1" dirty="0" smtClean="0"/>
          </a:p>
          <a:p>
            <a:pPr marL="85725" indent="-85725">
              <a:lnSpc>
                <a:spcPct val="150000"/>
              </a:lnSpc>
            </a:pPr>
            <a:r>
              <a:rPr lang="en-GB" sz="700" dirty="0" smtClean="0"/>
              <a:t>	35 %</a:t>
            </a:r>
            <a:endParaRPr lang="en-GB" sz="700" dirty="0"/>
          </a:p>
        </p:txBody>
      </p:sp>
      <p:sp>
        <p:nvSpPr>
          <p:cNvPr id="13" name="AutoShape 56"/>
          <p:cNvSpPr>
            <a:spLocks noChangeArrowheads="1"/>
          </p:cNvSpPr>
          <p:nvPr/>
        </p:nvSpPr>
        <p:spPr bwMode="auto">
          <a:xfrm rot="16200000">
            <a:off x="6876729" y="5197351"/>
            <a:ext cx="215900" cy="287337"/>
          </a:xfrm>
          <a:prstGeom prst="downArrow">
            <a:avLst>
              <a:gd name="adj1" fmla="val 100000"/>
              <a:gd name="adj2" fmla="val 42650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GB" sz="700" dirty="0"/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5113809" y="4508425"/>
            <a:ext cx="1727201" cy="1516809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0" lvl="1">
              <a:spcBef>
                <a:spcPts val="300"/>
              </a:spcBef>
            </a:pPr>
            <a:r>
              <a:rPr lang="cs-CZ" sz="700" b="1" dirty="0" smtClean="0"/>
              <a:t>Rekonstruovaná stáj pro dobytek</a:t>
            </a:r>
            <a:endParaRPr lang="en-US" sz="700" b="1" dirty="0" smtClean="0"/>
          </a:p>
          <a:p>
            <a:pPr marL="171450" lvl="1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cs-CZ" sz="700" dirty="0" smtClean="0"/>
              <a:t>Původní vazná stáj pro mléčný skot byla rekonstruována a přestavěna na zimní stanoviště pro mastný skot s volným ustájením.</a:t>
            </a:r>
            <a:endParaRPr lang="en-US" sz="700" dirty="0" smtClean="0"/>
          </a:p>
          <a:p>
            <a:pPr marL="171450" lvl="1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cs-CZ" sz="700" dirty="0" smtClean="0"/>
              <a:t>Původní stáj o výměře </a:t>
            </a:r>
            <a:r>
              <a:rPr lang="en-US" sz="700" dirty="0" smtClean="0"/>
              <a:t>1 593 m</a:t>
            </a:r>
            <a:r>
              <a:rPr lang="en-US" sz="700" baseline="30000" dirty="0" smtClean="0"/>
              <a:t>2</a:t>
            </a:r>
            <a:r>
              <a:rPr lang="en-US" sz="700" dirty="0" smtClean="0"/>
              <a:t> </a:t>
            </a:r>
            <a:r>
              <a:rPr lang="cs-CZ" sz="700" dirty="0" smtClean="0"/>
              <a:t> revitalizovaná a přestavěná na stáj o výměře </a:t>
            </a:r>
            <a:r>
              <a:rPr lang="en-US" sz="700" dirty="0" smtClean="0"/>
              <a:t>1 767,4 m</a:t>
            </a:r>
            <a:r>
              <a:rPr lang="en-US" sz="700" baseline="30000" dirty="0" smtClean="0"/>
              <a:t>2</a:t>
            </a:r>
            <a:r>
              <a:rPr lang="en-US" sz="700" dirty="0" smtClean="0"/>
              <a:t> </a:t>
            </a:r>
            <a:endParaRPr lang="en-US" sz="700" baseline="30000" dirty="0" smtClean="0"/>
          </a:p>
          <a:p>
            <a:pPr marL="171450" lvl="1" indent="-1714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cs-CZ" sz="700" dirty="0" smtClean="0"/>
              <a:t>Nová kapacita</a:t>
            </a:r>
            <a:r>
              <a:rPr lang="en-US" sz="700" dirty="0" smtClean="0"/>
              <a:t>: 129 </a:t>
            </a:r>
            <a:r>
              <a:rPr lang="cs-CZ" sz="700" dirty="0" smtClean="0"/>
              <a:t> krav</a:t>
            </a:r>
            <a:r>
              <a:rPr lang="en-US" sz="700" dirty="0" smtClean="0"/>
              <a:t> + 129 </a:t>
            </a:r>
            <a:r>
              <a:rPr lang="cs-CZ" sz="700" dirty="0" smtClean="0"/>
              <a:t>telat</a:t>
            </a:r>
            <a:endParaRPr lang="en-US" sz="700" dirty="0"/>
          </a:p>
        </p:txBody>
      </p:sp>
      <p:sp>
        <p:nvSpPr>
          <p:cNvPr id="17" name="Rectangle 359"/>
          <p:cNvSpPr>
            <a:spLocks noChangeArrowheads="1"/>
          </p:cNvSpPr>
          <p:nvPr/>
        </p:nvSpPr>
        <p:spPr bwMode="auto">
          <a:xfrm>
            <a:off x="2521422" y="4293096"/>
            <a:ext cx="1077316" cy="215329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Rozpočet projektu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22" name="Rectangle 364"/>
          <p:cNvSpPr>
            <a:spLocks noChangeArrowheads="1"/>
          </p:cNvSpPr>
          <p:nvPr/>
        </p:nvSpPr>
        <p:spPr bwMode="auto">
          <a:xfrm>
            <a:off x="3887961" y="4293096"/>
            <a:ext cx="9366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Implementace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23" name="Rectangle 365"/>
          <p:cNvSpPr>
            <a:spLocks noChangeArrowheads="1"/>
          </p:cNvSpPr>
          <p:nvPr/>
        </p:nvSpPr>
        <p:spPr bwMode="auto">
          <a:xfrm>
            <a:off x="5113809" y="4293096"/>
            <a:ext cx="1727201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Výstupy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24" name="Rectangle 374"/>
          <p:cNvSpPr>
            <a:spLocks noChangeArrowheads="1"/>
          </p:cNvSpPr>
          <p:nvPr/>
        </p:nvSpPr>
        <p:spPr bwMode="auto">
          <a:xfrm>
            <a:off x="7128347" y="2647255"/>
            <a:ext cx="1800225" cy="1031800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92075" indent="-92075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s-CZ" sz="700" dirty="0"/>
              <a:t>Mírné zvýšení přidané hodnoty podniku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 smtClean="0"/>
              <a:t>Přispění </a:t>
            </a:r>
            <a:r>
              <a:rPr lang="cs-CZ" sz="700" dirty="0"/>
              <a:t>k </a:t>
            </a:r>
            <a:r>
              <a:rPr lang="cs-CZ" sz="700" dirty="0" err="1"/>
              <a:t>welfare</a:t>
            </a:r>
            <a:r>
              <a:rPr lang="cs-CZ" sz="700" dirty="0"/>
              <a:t> zvířat</a:t>
            </a: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700" dirty="0"/>
              <a:t>Splnění tržních a regulatorních požadavků a udržení</a:t>
            </a:r>
            <a:endParaRPr lang="en-GB" sz="700" dirty="0"/>
          </a:p>
        </p:txBody>
      </p:sp>
      <p:sp>
        <p:nvSpPr>
          <p:cNvPr id="25" name="Rectangle 375"/>
          <p:cNvSpPr>
            <a:spLocks noChangeArrowheads="1"/>
          </p:cNvSpPr>
          <p:nvPr/>
        </p:nvSpPr>
        <p:spPr bwMode="auto">
          <a:xfrm>
            <a:off x="7128347" y="2420888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Dopady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26" name="Rectangle 376"/>
          <p:cNvSpPr>
            <a:spLocks noChangeArrowheads="1"/>
          </p:cNvSpPr>
          <p:nvPr/>
        </p:nvSpPr>
        <p:spPr bwMode="auto">
          <a:xfrm>
            <a:off x="7128346" y="3972170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Výsledky</a:t>
            </a:r>
            <a:endParaRPr lang="en-GB" sz="700" b="1" dirty="0">
              <a:solidFill>
                <a:schemeClr val="bg1"/>
              </a:solidFill>
            </a:endParaRPr>
          </a:p>
        </p:txBody>
      </p:sp>
      <p:graphicFrame>
        <p:nvGraphicFramePr>
          <p:cNvPr id="29" name="Group 35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75304364"/>
              </p:ext>
            </p:extLst>
          </p:nvPr>
        </p:nvGraphicFramePr>
        <p:xfrm>
          <a:off x="2952553" y="1129383"/>
          <a:ext cx="3456384" cy="1381248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tblPr>
              <a:tblGrid>
                <a:gridCol w="3456384"/>
              </a:tblGrid>
              <a:tr h="250825">
                <a:tc>
                  <a:txBody>
                    <a:bodyPr/>
                    <a:lstStyle/>
                    <a:p>
                      <a:pPr marL="447675" marR="0" lvl="0" indent="-447675" algn="l" defTabSz="762000" rtl="0" eaLnBrk="1" fontAlgn="base" latinLnBrk="0" hangingPunct="1">
                        <a:lnSpc>
                          <a:spcPct val="130000"/>
                        </a:lnSpc>
                        <a:spcBef>
                          <a:spcPct val="4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Projekt</a:t>
                      </a:r>
                      <a:r>
                        <a:rPr kumimoji="0" lang="en-GB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Stavební úpravy K-174 na zimoviště pro masný skot</a:t>
                      </a:r>
                      <a:endParaRPr kumimoji="0" lang="en-GB" sz="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anchor="b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Opatření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Modernizace zemědělských podniků </a:t>
                      </a:r>
                      <a:r>
                        <a:rPr kumimoji="0" lang="en-GB" sz="800" b="0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(121 – I.1.1.1)</a:t>
                      </a:r>
                      <a:endParaRPr kumimoji="0" lang="en-GB" sz="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Příjemce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Farma Prčice s.r.o.</a:t>
                      </a:r>
                      <a:endParaRPr kumimoji="0" lang="en-GB" sz="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Počet zaměstnanců </a:t>
                      </a:r>
                      <a:r>
                        <a:rPr kumimoji="0" lang="en-GB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2014</a:t>
                      </a:r>
                      <a:r>
                        <a:rPr kumimoji="0" lang="en-GB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17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FTE</a:t>
                      </a:r>
                      <a:endParaRPr kumimoji="0" lang="en-GB" sz="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l" defTabSz="762000" rtl="0" eaLnBrk="1" fontAlgn="base" latinLnBrk="0" hangingPunct="1">
                        <a:lnSpc>
                          <a:spcPct val="14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Roční obrat </a:t>
                      </a:r>
                      <a:r>
                        <a:rPr kumimoji="0" lang="en-GB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(</a:t>
                      </a:r>
                      <a:r>
                        <a:rPr kumimoji="0" lang="cs-CZ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2013</a:t>
                      </a:r>
                      <a:r>
                        <a:rPr kumimoji="0" lang="en-GB" sz="8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)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kumimoji="0" lang="cs-CZ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36 </a:t>
                      </a:r>
                      <a:r>
                        <a:rPr kumimoji="0" lang="en-GB" sz="800" b="0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mil CZK</a:t>
                      </a:r>
                    </a:p>
                  </a:txBody>
                  <a:tcPr marL="54000" marR="54000" marT="54000" marB="54000" horzOverflow="overflow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CCE3"/>
                    </a:solidFill>
                  </a:tcPr>
                </a:tc>
              </a:tr>
            </a:tbl>
          </a:graphicData>
        </a:graphic>
      </p:graphicFrame>
      <p:sp>
        <p:nvSpPr>
          <p:cNvPr id="50" name="Title 4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Shrnutí projektu</a:t>
            </a:r>
            <a:endParaRPr lang="en-GB" dirty="0"/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32272" y="2785145"/>
            <a:ext cx="1800225" cy="1291927"/>
          </a:xfrm>
          <a:prstGeom prst="rect">
            <a:avLst/>
          </a:prstGeom>
          <a:noFill/>
          <a:ln w="6350">
            <a:solidFill>
              <a:srgbClr val="BE0027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30000"/>
              </a:lnSpc>
              <a:buFontTx/>
              <a:buChar char="•"/>
            </a:pPr>
            <a:endParaRPr lang="en-GB" sz="700" dirty="0"/>
          </a:p>
        </p:txBody>
      </p:sp>
      <p:sp>
        <p:nvSpPr>
          <p:cNvPr id="36" name="AutoShape 57"/>
          <p:cNvSpPr>
            <a:spLocks noChangeArrowheads="1"/>
          </p:cNvSpPr>
          <p:nvPr/>
        </p:nvSpPr>
        <p:spPr bwMode="auto">
          <a:xfrm>
            <a:off x="1224013" y="4080914"/>
            <a:ext cx="215900" cy="214313"/>
          </a:xfrm>
          <a:prstGeom prst="downArrow">
            <a:avLst>
              <a:gd name="adj1" fmla="val 100000"/>
              <a:gd name="adj2" fmla="val 32046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wrap="none" lIns="0" tIns="0" rIns="0" bIns="0" anchor="ctr"/>
          <a:lstStyle/>
          <a:p>
            <a:endParaRPr lang="en-GB" sz="700" dirty="0"/>
          </a:p>
        </p:txBody>
      </p:sp>
      <p:sp>
        <p:nvSpPr>
          <p:cNvPr id="37" name="Rectangle 358"/>
          <p:cNvSpPr>
            <a:spLocks noChangeArrowheads="1"/>
          </p:cNvSpPr>
          <p:nvPr/>
        </p:nvSpPr>
        <p:spPr bwMode="auto">
          <a:xfrm>
            <a:off x="432272" y="2569245"/>
            <a:ext cx="1800225" cy="215900"/>
          </a:xfrm>
          <a:prstGeom prst="rect">
            <a:avLst/>
          </a:prstGeom>
          <a:solidFill>
            <a:srgbClr val="BE0027"/>
          </a:solidFill>
          <a:ln w="6350">
            <a:solidFill>
              <a:srgbClr val="BE0027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Potřeby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38" name="Rectangle 360"/>
          <p:cNvSpPr>
            <a:spLocks noChangeArrowheads="1"/>
          </p:cNvSpPr>
          <p:nvPr/>
        </p:nvSpPr>
        <p:spPr bwMode="auto">
          <a:xfrm>
            <a:off x="432272" y="4512345"/>
            <a:ext cx="1800225" cy="433388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Zlepšení konkurenceschopnosti zemědělských podniků </a:t>
            </a:r>
            <a:endParaRPr lang="en-GB" sz="700" dirty="0"/>
          </a:p>
        </p:txBody>
      </p:sp>
      <p:sp>
        <p:nvSpPr>
          <p:cNvPr id="39" name="Rectangle 361"/>
          <p:cNvSpPr>
            <a:spLocks noChangeArrowheads="1"/>
          </p:cNvSpPr>
          <p:nvPr/>
        </p:nvSpPr>
        <p:spPr bwMode="auto">
          <a:xfrm>
            <a:off x="432272" y="4945733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 projektu</a:t>
            </a:r>
            <a:endParaRPr lang="en-GB" sz="700" b="1" dirty="0">
              <a:solidFill>
                <a:schemeClr val="bg1"/>
              </a:solidFill>
            </a:endParaRPr>
          </a:p>
        </p:txBody>
      </p:sp>
      <p:sp>
        <p:nvSpPr>
          <p:cNvPr id="40" name="Rectangle 362"/>
          <p:cNvSpPr>
            <a:spLocks noChangeArrowheads="1"/>
          </p:cNvSpPr>
          <p:nvPr/>
        </p:nvSpPr>
        <p:spPr bwMode="auto">
          <a:xfrm>
            <a:off x="432272" y="5161633"/>
            <a:ext cx="1800225" cy="863600"/>
          </a:xfrm>
          <a:prstGeom prst="rect">
            <a:avLst/>
          </a:prstGeom>
          <a:noFill/>
          <a:ln w="6350">
            <a:solidFill>
              <a:srgbClr val="00338D"/>
            </a:solidFill>
            <a:miter lim="800000"/>
            <a:headEnd/>
            <a:tailEnd/>
          </a:ln>
          <a:effectLst/>
        </p:spPr>
        <p:txBody>
          <a:bodyPr lIns="36000" tIns="36000" rIns="36000" bIns="36000" anchor="ctr"/>
          <a:lstStyle/>
          <a:p>
            <a:pPr marL="85725" indent="-85725">
              <a:buFontTx/>
              <a:buChar char="•"/>
            </a:pPr>
            <a:r>
              <a:rPr lang="cs-CZ" sz="700" dirty="0" smtClean="0"/>
              <a:t>Přebudovat stávající vaznou stáj na zimoviště pro masný skot</a:t>
            </a:r>
            <a:endParaRPr lang="en-GB" sz="700" dirty="0" smtClean="0"/>
          </a:p>
          <a:p>
            <a:pPr marL="85725" indent="-85725">
              <a:buFontTx/>
              <a:buChar char="•"/>
            </a:pPr>
            <a:r>
              <a:rPr lang="cs-CZ" sz="700" dirty="0" smtClean="0"/>
              <a:t>Přizpůsobit se regulaci EU v oblasti Animal </a:t>
            </a:r>
            <a:r>
              <a:rPr lang="cs-CZ" sz="700" dirty="0" err="1" smtClean="0"/>
              <a:t>Welfare</a:t>
            </a:r>
            <a:endParaRPr lang="en-GB" sz="700" dirty="0" smtClean="0"/>
          </a:p>
          <a:p>
            <a:pPr marL="85725" indent="-85725">
              <a:buFontTx/>
              <a:buChar char="•"/>
            </a:pPr>
            <a:r>
              <a:rPr lang="cs-CZ" sz="700" dirty="0" smtClean="0"/>
              <a:t>Zvýšit efektivitu a zlepšit podmínky práce</a:t>
            </a:r>
            <a:endParaRPr lang="en-GB" sz="700" dirty="0"/>
          </a:p>
        </p:txBody>
      </p:sp>
      <p:sp>
        <p:nvSpPr>
          <p:cNvPr id="41" name="Rectangle 363"/>
          <p:cNvSpPr>
            <a:spLocks noChangeArrowheads="1"/>
          </p:cNvSpPr>
          <p:nvPr/>
        </p:nvSpPr>
        <p:spPr bwMode="auto">
          <a:xfrm>
            <a:off x="432272" y="4296445"/>
            <a:ext cx="1800225" cy="215900"/>
          </a:xfrm>
          <a:prstGeom prst="rect">
            <a:avLst/>
          </a:prstGeom>
          <a:solidFill>
            <a:srgbClr val="00338D"/>
          </a:solidFill>
          <a:ln w="6350">
            <a:solidFill>
              <a:srgbClr val="00338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pPr marL="85725" indent="-85725">
              <a:lnSpc>
                <a:spcPct val="120000"/>
              </a:lnSpc>
            </a:pPr>
            <a:r>
              <a:rPr lang="cs-CZ" sz="700" b="1" dirty="0" smtClean="0">
                <a:solidFill>
                  <a:schemeClr val="bg1"/>
                </a:solidFill>
              </a:rPr>
              <a:t>Cíl opatření</a:t>
            </a:r>
            <a:endParaRPr lang="en-GB" sz="700" b="1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50" y="1023682"/>
            <a:ext cx="2255026" cy="1296000"/>
          </a:xfrm>
          <a:prstGeom prst="rect">
            <a:avLst/>
          </a:prstGeom>
        </p:spPr>
      </p:pic>
      <p:sp>
        <p:nvSpPr>
          <p:cNvPr id="43" name="Oval 42"/>
          <p:cNvSpPr/>
          <p:nvPr/>
        </p:nvSpPr>
        <p:spPr>
          <a:xfrm>
            <a:off x="813520" y="2096117"/>
            <a:ext cx="72008" cy="72008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32271" y="2811253"/>
            <a:ext cx="1711683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Zastaralá infrastruktura</a:t>
            </a:r>
            <a:endParaRPr lang="en-GB" sz="700" dirty="0" smtClean="0"/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Nevyhovující dispozice stáje</a:t>
            </a:r>
            <a:endParaRPr lang="en-GB" sz="700" dirty="0" smtClean="0"/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 smtClean="0"/>
              <a:t>Časově a pracovně náročný proces krmení a uklízení dobytka</a:t>
            </a:r>
            <a:endParaRPr lang="en-GB" sz="700" dirty="0" smtClean="0"/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Přizpůsobení se normám EU</a:t>
            </a:r>
            <a:endParaRPr lang="en-GB" sz="700" dirty="0"/>
          </a:p>
          <a:p>
            <a:pPr marL="85725" indent="-85725">
              <a:lnSpc>
                <a:spcPct val="120000"/>
              </a:lnSpc>
              <a:buFontTx/>
              <a:buChar char="•"/>
            </a:pPr>
            <a:r>
              <a:rPr lang="cs-CZ" sz="700" dirty="0"/>
              <a:t>Bezpečnost zvířat a </a:t>
            </a:r>
            <a:r>
              <a:rPr lang="cs-CZ" sz="700" dirty="0" err="1"/>
              <a:t>welfare</a:t>
            </a:r>
            <a:endParaRPr lang="en-GB" sz="700" dirty="0"/>
          </a:p>
        </p:txBody>
      </p:sp>
      <p:sp>
        <p:nvSpPr>
          <p:cNvPr id="12" name="Rectangle 4">
            <a:hlinkClick r:id="rId5"/>
          </p:cNvPr>
          <p:cNvSpPr>
            <a:spLocks noChangeArrowheads="1"/>
          </p:cNvSpPr>
          <p:nvPr/>
        </p:nvSpPr>
        <p:spPr bwMode="auto">
          <a:xfrm flipV="1">
            <a:off x="1378362" y="2581393"/>
            <a:ext cx="151723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204449" y="908720"/>
            <a:ext cx="3606023" cy="1387204"/>
            <a:chOff x="204449" y="908720"/>
            <a:chExt cx="3606023" cy="1387204"/>
          </a:xfrm>
        </p:grpSpPr>
        <p:sp>
          <p:nvSpPr>
            <p:cNvPr id="28" name="Rectangle 67"/>
            <p:cNvSpPr>
              <a:spLocks noChangeArrowheads="1"/>
            </p:cNvSpPr>
            <p:nvPr/>
          </p:nvSpPr>
          <p:spPr bwMode="auto">
            <a:xfrm>
              <a:off x="2946202" y="908720"/>
              <a:ext cx="864270" cy="215899"/>
            </a:xfrm>
            <a:prstGeom prst="rect">
              <a:avLst/>
            </a:prstGeom>
            <a:solidFill>
              <a:schemeClr val="tx1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36000" tIns="36000" rIns="36000" bIns="36000" anchor="ctr"/>
            <a:lstStyle/>
            <a:p>
              <a:r>
                <a:rPr lang="en-GB" sz="900" b="1" dirty="0" err="1" smtClean="0">
                  <a:solidFill>
                    <a:schemeClr val="bg1"/>
                  </a:solidFill>
                </a:rPr>
                <a:t>Sedlec-Prčice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4449" y="999924"/>
              <a:ext cx="2255027" cy="1296000"/>
            </a:xfrm>
            <a:prstGeom prst="rect">
              <a:avLst/>
            </a:prstGeom>
          </p:spPr>
        </p:pic>
        <p:cxnSp>
          <p:nvCxnSpPr>
            <p:cNvPr id="44" name="Shape 69"/>
            <p:cNvCxnSpPr/>
            <p:nvPr/>
          </p:nvCxnSpPr>
          <p:spPr>
            <a:xfrm flipV="1">
              <a:off x="1006787" y="974257"/>
              <a:ext cx="1933553" cy="726551"/>
            </a:xfrm>
            <a:prstGeom prst="bentConnector3">
              <a:avLst>
                <a:gd name="adj1" fmla="val -50"/>
              </a:avLst>
            </a:prstGeom>
            <a:ln>
              <a:solidFill>
                <a:srgbClr val="747678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/>
            <p:nvPr/>
          </p:nvSpPr>
          <p:spPr>
            <a:xfrm>
              <a:off x="972476" y="1704543"/>
              <a:ext cx="72008" cy="72008"/>
            </a:xfrm>
            <a:prstGeom prst="ellipse">
              <a:avLst/>
            </a:prstGeom>
            <a:solidFill>
              <a:srgbClr val="BE0027"/>
            </a:solidFill>
            <a:ln>
              <a:solidFill>
                <a:prstClr val="black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1" b="19537"/>
          <a:stretch/>
        </p:blipFill>
        <p:spPr>
          <a:xfrm>
            <a:off x="3178587" y="2611256"/>
            <a:ext cx="3022129" cy="16397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Profil příjemce</a:t>
            </a:r>
            <a:endParaRPr lang="cs-CZ" dirty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180467" y="1052736"/>
            <a:ext cx="1584325" cy="4896543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endPos="0" dist="50800" dir="5400000" sy="-100000" algn="bl" rotWithShape="0"/>
            <a:softEdge rad="12700"/>
          </a:effectLst>
        </p:spPr>
        <p:txBody>
          <a:bodyPr lIns="90000" tIns="90000" rIns="90000" bIns="90000"/>
          <a:lstStyle/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50" b="1" dirty="0" smtClean="0"/>
              <a:t>Farma Prčice, s.r.o.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Lokalita</a:t>
            </a:r>
            <a:br>
              <a:rPr lang="cs-CZ" sz="1000" b="1" dirty="0" smtClean="0"/>
            </a:br>
            <a:r>
              <a:rPr lang="cs-CZ" sz="1000" dirty="0" smtClean="0"/>
              <a:t>Sedlec-Prčice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Počet zaměstnanců (2014):</a:t>
            </a:r>
            <a:br>
              <a:rPr lang="cs-CZ" sz="1000" b="1" dirty="0" smtClean="0"/>
            </a:br>
            <a:r>
              <a:rPr lang="cs-CZ" sz="1000" dirty="0" smtClean="0"/>
              <a:t>17 osoby</a:t>
            </a:r>
            <a:r>
              <a:rPr lang="cs-CZ" sz="1000" b="1" dirty="0" smtClean="0"/>
              <a:t/>
            </a:r>
            <a:br>
              <a:rPr lang="cs-CZ" sz="1000" b="1" dirty="0" smtClean="0"/>
            </a:br>
            <a:r>
              <a:rPr lang="cs-CZ" sz="1000" dirty="0" smtClean="0"/>
              <a:t> </a:t>
            </a:r>
          </a:p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Obrat (2013):</a:t>
            </a:r>
            <a:r>
              <a:rPr lang="cs-CZ" sz="1000" dirty="0" smtClean="0"/>
              <a:t/>
            </a:r>
            <a:br>
              <a:rPr lang="cs-CZ" sz="1000" dirty="0" smtClean="0"/>
            </a:br>
            <a:r>
              <a:rPr lang="cs-CZ" sz="1000" dirty="0" smtClean="0"/>
              <a:t>36 mil. Kč</a:t>
            </a:r>
            <a:r>
              <a:rPr lang="cs-CZ" sz="1000" b="1" dirty="0" smtClean="0"/>
              <a:t/>
            </a:r>
            <a:br>
              <a:rPr lang="cs-CZ" sz="1000" b="1" dirty="0" smtClean="0"/>
            </a:br>
            <a:r>
              <a:rPr lang="cs-CZ" sz="1000" dirty="0" smtClean="0"/>
              <a:t> 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Převažující aktivity</a:t>
            </a:r>
            <a:endParaRPr lang="cs-CZ" sz="1000" dirty="0" smtClean="0"/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Rostlinná a živočišná prvovýroba,</a:t>
            </a:r>
          </a:p>
          <a:p>
            <a:pPr marL="179388" indent="-179388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 chov ryb</a:t>
            </a:r>
          </a:p>
          <a:p>
            <a:pPr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Hlavní produkty</a:t>
            </a:r>
          </a:p>
          <a:p>
            <a:pPr marL="179388" indent="-179388" defTabSz="571500" eaLnBrk="0" hangingPunct="0">
              <a:lnSpc>
                <a:spcPct val="125000"/>
              </a:lnSpc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Obiloviny</a:t>
            </a:r>
          </a:p>
          <a:p>
            <a:pPr marL="179388" indent="-179388" defTabSz="571500" eaLnBrk="0" hangingPunct="0">
              <a:lnSpc>
                <a:spcPct val="125000"/>
              </a:lnSpc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Řepka</a:t>
            </a:r>
          </a:p>
          <a:p>
            <a:pPr marL="179388" indent="-179388" defTabSz="571500" eaLnBrk="0" hangingPunct="0">
              <a:lnSpc>
                <a:spcPct val="125000"/>
              </a:lnSpc>
              <a:buSzPct val="85000"/>
              <a:buFont typeface="Arial" pitchFamily="34" charset="0"/>
              <a:buChar char="•"/>
              <a:tabLst>
                <a:tab pos="179388" algn="l"/>
              </a:tabLst>
              <a:defRPr/>
            </a:pPr>
            <a:r>
              <a:rPr lang="cs-CZ" sz="1000" dirty="0" smtClean="0"/>
              <a:t>Krmné směsi</a:t>
            </a:r>
          </a:p>
          <a:p>
            <a:pPr defTabSz="571500" eaLnBrk="0" hangingPunct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ct val="85000"/>
              <a:tabLst>
                <a:tab pos="179388" algn="l"/>
              </a:tabLst>
              <a:defRPr/>
            </a:pPr>
            <a:endParaRPr lang="cs-CZ" sz="1000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3501007"/>
            <a:ext cx="3456384" cy="2088232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cs-CZ" dirty="0" smtClean="0"/>
              <a:t>Charakteristika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Firma založena v roce 1992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Firma hospodaří na 900 ha (cca 30 % ve vlastnictví firmy, zbytek v pronájmu)</a:t>
            </a:r>
          </a:p>
          <a:p>
            <a:pPr lvl="2">
              <a:spcBef>
                <a:spcPts val="300"/>
              </a:spcBef>
            </a:pPr>
            <a:endParaRPr lang="cs-CZ" dirty="0" smtClean="0">
              <a:solidFill>
                <a:srgbClr val="FF0000"/>
              </a:solidFill>
            </a:endParaRPr>
          </a:p>
          <a:p>
            <a:pPr marL="0" lvl="2" indent="0">
              <a:spcBef>
                <a:spcPts val="300"/>
              </a:spcBef>
              <a:buNone/>
            </a:pPr>
            <a:r>
              <a:rPr lang="cs-CZ" b="1" dirty="0" smtClean="0">
                <a:solidFill>
                  <a:srgbClr val="00338D"/>
                </a:solidFill>
              </a:rPr>
              <a:t>Současný vývoj</a:t>
            </a:r>
          </a:p>
          <a:p>
            <a:pPr lvl="2">
              <a:spcBef>
                <a:spcPts val="300"/>
              </a:spcBef>
            </a:pPr>
            <a:r>
              <a:rPr lang="cs-CZ" dirty="0" smtClean="0"/>
              <a:t>V roce 2013 byla firma vyhlášena jako Vodafone Odpovědná firma roku Středočeského kraje a umístila se na druhém místě v žebříčku Vodafone Firma roku</a:t>
            </a:r>
          </a:p>
        </p:txBody>
      </p:sp>
      <p:sp>
        <p:nvSpPr>
          <p:cNvPr id="20" name="Text Placeholder 2"/>
          <p:cNvSpPr txBox="1">
            <a:spLocks/>
          </p:cNvSpPr>
          <p:nvPr/>
        </p:nvSpPr>
        <p:spPr bwMode="gray">
          <a:xfrm>
            <a:off x="5647602" y="1910674"/>
            <a:ext cx="3456384" cy="345638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cs-CZ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0" marR="0" lvl="0" indent="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cs typeface="Arial" pitchFamily="34" charset="0"/>
              </a:rPr>
              <a:t>Konkurence</a:t>
            </a: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Levný dovoz produktů ze zahraničí (kde je produkce více dotovaná státem)</a:t>
            </a:r>
          </a:p>
          <a:p>
            <a:pPr marL="0" marR="0" lvl="2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noProof="0" dirty="0" smtClean="0">
              <a:latin typeface="Arial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endParaRPr lang="cs-CZ" sz="1100" noProof="0" dirty="0" smtClean="0">
              <a:latin typeface="Arial"/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Dodavatelé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cs typeface="Arial" pitchFamily="34" charset="0"/>
              </a:rPr>
              <a:t>Ve většině firmy z ČR</a:t>
            </a:r>
            <a:endParaRPr lang="cs-CZ" sz="1100" noProof="0" dirty="0" smtClean="0"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kumimoji="0" lang="cs-CZ" sz="1100" b="0" i="0" u="none" strike="noStrike" kern="1200" cap="none" spc="0" normalizeH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kumimoji="0" lang="cs-CZ" sz="11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 pitchFamily="34" charset="0"/>
            </a:endParaRPr>
          </a:p>
          <a:p>
            <a:pPr lvl="0">
              <a:spcBef>
                <a:spcPts val="300"/>
              </a:spcBef>
              <a:defRPr/>
            </a:pPr>
            <a:r>
              <a:rPr lang="cs-CZ" sz="1100" b="1" dirty="0" smtClean="0">
                <a:solidFill>
                  <a:srgbClr val="00338D"/>
                </a:solidFill>
                <a:cs typeface="Arial" pitchFamily="34" charset="0"/>
              </a:rPr>
              <a:t>Odběratelé</a:t>
            </a:r>
          </a:p>
          <a:p>
            <a:pPr marL="177800" lvl="2" indent="-177800">
              <a:spcBef>
                <a:spcPts val="3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err="1" smtClean="0">
                <a:cs typeface="Arial" pitchFamily="34" charset="0"/>
              </a:rPr>
              <a:t>Velkovýkupny</a:t>
            </a:r>
            <a:r>
              <a:rPr lang="cs-CZ" sz="1100" dirty="0" smtClean="0">
                <a:cs typeface="Arial" pitchFamily="34" charset="0"/>
              </a:rPr>
              <a:t> obilovin, jatka, mlýny sladovny, výrobci osiv napříč ČR</a:t>
            </a:r>
            <a:endParaRPr lang="cs-CZ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R="0" fontAlgn="auto">
              <a:spcBef>
                <a:spcPts val="300"/>
              </a:spcBef>
              <a:spcAft>
                <a:spcPts val="0"/>
              </a:spcAft>
              <a:buClr>
                <a:srgbClr val="97989A"/>
              </a:buClr>
              <a:buSzTx/>
              <a:tabLst/>
              <a:defRPr/>
            </a:pPr>
            <a:endParaRPr lang="cs-CZ" sz="1100" b="1" dirty="0">
              <a:solidFill>
                <a:srgbClr val="00338D"/>
              </a:solidFill>
              <a:cs typeface="Arial" pitchFamily="34" charset="0"/>
            </a:endParaRPr>
          </a:p>
        </p:txBody>
      </p:sp>
      <p:sp>
        <p:nvSpPr>
          <p:cNvPr id="11" name="Rectangle 67"/>
          <p:cNvSpPr>
            <a:spLocks noChangeArrowheads="1"/>
          </p:cNvSpPr>
          <p:nvPr/>
        </p:nvSpPr>
        <p:spPr bwMode="auto">
          <a:xfrm>
            <a:off x="4851394" y="1205545"/>
            <a:ext cx="864270" cy="215899"/>
          </a:xfrm>
          <a:prstGeom prst="rect">
            <a:avLst/>
          </a:prstGeom>
          <a:solidFill>
            <a:schemeClr val="tx1"/>
          </a:solidFill>
          <a:ln w="6350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tIns="36000" rIns="36000" bIns="36000" anchor="ctr"/>
          <a:lstStyle/>
          <a:p>
            <a:r>
              <a:rPr lang="cs-CZ" sz="900" b="1" dirty="0" smtClean="0">
                <a:solidFill>
                  <a:schemeClr val="bg1"/>
                </a:solidFill>
              </a:rPr>
              <a:t>Sedlec-Prčice</a:t>
            </a:r>
            <a:endParaRPr lang="cs-CZ" sz="900" b="1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197" y="1313496"/>
            <a:ext cx="3059197" cy="1758170"/>
          </a:xfrm>
          <a:prstGeom prst="rect">
            <a:avLst/>
          </a:prstGeom>
        </p:spPr>
      </p:pic>
      <p:cxnSp>
        <p:nvCxnSpPr>
          <p:cNvPr id="15" name="Shape 69"/>
          <p:cNvCxnSpPr/>
          <p:nvPr/>
        </p:nvCxnSpPr>
        <p:spPr>
          <a:xfrm flipV="1">
            <a:off x="2955416" y="1306177"/>
            <a:ext cx="1882276" cy="1035534"/>
          </a:xfrm>
          <a:prstGeom prst="bentConnector3">
            <a:avLst>
              <a:gd name="adj1" fmla="val -1554"/>
            </a:avLst>
          </a:prstGeom>
          <a:ln>
            <a:solidFill>
              <a:srgbClr val="747678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/>
        </p:nvSpPr>
        <p:spPr>
          <a:xfrm>
            <a:off x="2888192" y="2308243"/>
            <a:ext cx="80926" cy="81572"/>
          </a:xfrm>
          <a:prstGeom prst="ellipse">
            <a:avLst/>
          </a:prstGeom>
          <a:solidFill>
            <a:srgbClr val="BE0027"/>
          </a:solidFill>
          <a:ln>
            <a:solidFill>
              <a:prstClr val="black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4262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Hlavní potřeby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2"/>
            <a:endParaRPr lang="hu-HU" dirty="0" smtClean="0"/>
          </a:p>
          <a:p>
            <a:pPr lvl="2"/>
            <a:r>
              <a:rPr lang="cs-CZ" sz="1000" dirty="0"/>
              <a:t>Původní kravín byl vybudován v 60. </a:t>
            </a:r>
            <a:r>
              <a:rPr lang="cs-CZ" sz="1000" dirty="0" smtClean="0"/>
              <a:t>letech. </a:t>
            </a:r>
            <a:r>
              <a:rPr lang="cs-CZ" sz="1000" dirty="0"/>
              <a:t>Tomu také </a:t>
            </a:r>
            <a:r>
              <a:rPr lang="cs-CZ" sz="1000" dirty="0" smtClean="0"/>
              <a:t>odpovídala </a:t>
            </a:r>
            <a:r>
              <a:rPr lang="cs-CZ" sz="1000" dirty="0"/>
              <a:t>zastaralá technologie ustájení </a:t>
            </a:r>
            <a:r>
              <a:rPr lang="cs-CZ" sz="1000" dirty="0" smtClean="0"/>
              <a:t>a stav </a:t>
            </a:r>
            <a:r>
              <a:rPr lang="cs-CZ" sz="1000" dirty="0"/>
              <a:t>podlah a větrání. </a:t>
            </a:r>
          </a:p>
          <a:p>
            <a:pPr lvl="2"/>
            <a:endParaRPr lang="cs-CZ" sz="1000" dirty="0" smtClean="0"/>
          </a:p>
          <a:p>
            <a:pPr marL="0" lvl="2" indent="0">
              <a:buNone/>
            </a:pPr>
            <a:endParaRPr lang="cs-CZ" sz="1000" dirty="0" smtClean="0"/>
          </a:p>
          <a:p>
            <a:pPr marL="0" lvl="2" indent="0">
              <a:buNone/>
            </a:pPr>
            <a:endParaRPr lang="cs-CZ" sz="1000" dirty="0" smtClean="0"/>
          </a:p>
          <a:p>
            <a:pPr lvl="2"/>
            <a:r>
              <a:rPr lang="cs-CZ" sz="1000" dirty="0" smtClean="0"/>
              <a:t>Kravín původně sloužil k ustájení mléčného skotu a jeho vazným systém nevyhovoval požadavkům na zimoviště masného skotu a nesplňoval ani požadavky EU v oblasti Animal </a:t>
            </a:r>
            <a:r>
              <a:rPr lang="cs-CZ" sz="1000" dirty="0" err="1" smtClean="0"/>
              <a:t>Welfare</a:t>
            </a:r>
            <a:r>
              <a:rPr lang="cs-CZ" sz="1000" dirty="0" smtClean="0"/>
              <a:t>.</a:t>
            </a:r>
          </a:p>
          <a:p>
            <a:pPr lvl="2"/>
            <a:endParaRPr lang="cs-CZ" sz="1000" dirty="0" smtClean="0"/>
          </a:p>
          <a:p>
            <a:pPr lvl="2"/>
            <a:endParaRPr lang="cs-CZ" sz="1000" dirty="0"/>
          </a:p>
          <a:p>
            <a:pPr marL="0" lvl="2" indent="0">
              <a:buNone/>
            </a:pPr>
            <a:endParaRPr lang="cs-CZ" sz="1000" dirty="0" smtClean="0"/>
          </a:p>
          <a:p>
            <a:pPr lvl="2"/>
            <a:r>
              <a:rPr lang="cs-CZ" sz="1000" dirty="0" smtClean="0"/>
              <a:t>Proces krmení a úklidu skotu v původním kravínu byl časově náročný a vyžadoval vysoký podíl lidské práce.</a:t>
            </a:r>
            <a:endParaRPr lang="cs-CZ" sz="1000" dirty="0"/>
          </a:p>
          <a:p>
            <a:pPr marL="0" lvl="2" indent="0">
              <a:buNone/>
            </a:pPr>
            <a:endParaRPr lang="en-GB" sz="1000" dirty="0" smtClean="0"/>
          </a:p>
          <a:p>
            <a:pPr marL="0" lvl="2" indent="0">
              <a:buNone/>
            </a:pPr>
            <a:endParaRPr lang="en-GB" dirty="0" smtClean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29276" y="1124744"/>
            <a:ext cx="1584325" cy="2592288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>
              <a:lnSpc>
                <a:spcPct val="120000"/>
              </a:lnSpc>
            </a:pPr>
            <a:endParaRPr lang="cs-CZ" sz="800" dirty="0" smtClean="0"/>
          </a:p>
          <a:p>
            <a:pPr>
              <a:lnSpc>
                <a:spcPct val="120000"/>
              </a:lnSpc>
            </a:pPr>
            <a:r>
              <a:rPr lang="cs-CZ" sz="800" dirty="0" smtClean="0"/>
              <a:t>Zastaralá infrastruktura</a:t>
            </a:r>
          </a:p>
          <a:p>
            <a:pPr>
              <a:lnSpc>
                <a:spcPct val="120000"/>
              </a:lnSpc>
            </a:pPr>
            <a:endParaRPr lang="cs-CZ" sz="800" dirty="0" smtClean="0"/>
          </a:p>
          <a:p>
            <a:pPr>
              <a:lnSpc>
                <a:spcPct val="120000"/>
              </a:lnSpc>
            </a:pPr>
            <a:endParaRPr lang="cs-CZ" sz="800" dirty="0" smtClean="0"/>
          </a:p>
          <a:p>
            <a:pPr>
              <a:lnSpc>
                <a:spcPct val="120000"/>
              </a:lnSpc>
            </a:pPr>
            <a:endParaRPr lang="cs-CZ" sz="800" dirty="0" smtClean="0"/>
          </a:p>
          <a:p>
            <a:pPr>
              <a:lnSpc>
                <a:spcPct val="120000"/>
              </a:lnSpc>
            </a:pPr>
            <a:r>
              <a:rPr lang="cs-CZ" sz="800" dirty="0" smtClean="0"/>
              <a:t>Nevyhovující </a:t>
            </a:r>
            <a:r>
              <a:rPr lang="cs-CZ" sz="800" dirty="0"/>
              <a:t>dispozice </a:t>
            </a:r>
            <a:r>
              <a:rPr lang="cs-CZ" sz="800" dirty="0" smtClean="0"/>
              <a:t>stáje</a:t>
            </a:r>
          </a:p>
          <a:p>
            <a:pPr>
              <a:lnSpc>
                <a:spcPct val="120000"/>
              </a:lnSpc>
            </a:pPr>
            <a:endParaRPr lang="cs-CZ" sz="800" dirty="0" smtClean="0"/>
          </a:p>
          <a:p>
            <a:pPr>
              <a:lnSpc>
                <a:spcPct val="120000"/>
              </a:lnSpc>
            </a:pPr>
            <a:r>
              <a:rPr lang="cs-CZ" sz="800" dirty="0"/>
              <a:t>Bezpečnost zvířat a </a:t>
            </a:r>
            <a:r>
              <a:rPr lang="cs-CZ" sz="800" dirty="0" err="1"/>
              <a:t>welfare</a:t>
            </a:r>
            <a:endParaRPr lang="en-GB" sz="800" dirty="0"/>
          </a:p>
          <a:p>
            <a:pPr>
              <a:lnSpc>
                <a:spcPct val="120000"/>
              </a:lnSpc>
            </a:pPr>
            <a:endParaRPr lang="en-GB" sz="800" dirty="0"/>
          </a:p>
          <a:p>
            <a:pPr>
              <a:lnSpc>
                <a:spcPct val="120000"/>
              </a:lnSpc>
            </a:pPr>
            <a:r>
              <a:rPr lang="cs-CZ" sz="800" dirty="0" smtClean="0"/>
              <a:t>Přizpůsobení </a:t>
            </a:r>
            <a:r>
              <a:rPr lang="cs-CZ" sz="800" dirty="0"/>
              <a:t>se normám EU</a:t>
            </a:r>
            <a:endParaRPr lang="en-GB" sz="800" dirty="0"/>
          </a:p>
          <a:p>
            <a:pPr>
              <a:lnSpc>
                <a:spcPct val="120000"/>
              </a:lnSpc>
            </a:pPr>
            <a:endParaRPr lang="cs-CZ" sz="800" dirty="0" smtClean="0"/>
          </a:p>
          <a:p>
            <a:pPr>
              <a:lnSpc>
                <a:spcPct val="120000"/>
              </a:lnSpc>
            </a:pPr>
            <a:endParaRPr lang="cs-CZ" sz="800" dirty="0"/>
          </a:p>
          <a:p>
            <a:pPr>
              <a:lnSpc>
                <a:spcPct val="120000"/>
              </a:lnSpc>
            </a:pPr>
            <a:endParaRPr lang="cs-CZ" sz="800" dirty="0" smtClean="0"/>
          </a:p>
          <a:p>
            <a:pPr>
              <a:lnSpc>
                <a:spcPct val="120000"/>
              </a:lnSpc>
            </a:pPr>
            <a:r>
              <a:rPr lang="cs-CZ" sz="800" dirty="0" smtClean="0"/>
              <a:t>Časově </a:t>
            </a:r>
            <a:r>
              <a:rPr lang="cs-CZ" sz="800" dirty="0"/>
              <a:t>a pracovně náročný proces krmení a uklízení </a:t>
            </a:r>
            <a:r>
              <a:rPr lang="cs-CZ" sz="800" dirty="0" smtClean="0"/>
              <a:t>dobytka</a:t>
            </a:r>
          </a:p>
          <a:p>
            <a:pPr>
              <a:lnSpc>
                <a:spcPct val="120000"/>
              </a:lnSpc>
            </a:pPr>
            <a:endParaRPr lang="cs-CZ" sz="800" dirty="0" smtClean="0"/>
          </a:p>
          <a:p>
            <a:pPr>
              <a:lnSpc>
                <a:spcPct val="120000"/>
              </a:lnSpc>
            </a:pPr>
            <a:endParaRPr lang="cs-CZ" sz="800" dirty="0" smtClean="0"/>
          </a:p>
          <a:p>
            <a:pPr>
              <a:lnSpc>
                <a:spcPct val="120000"/>
              </a:lnSpc>
            </a:pPr>
            <a:endParaRPr lang="hu-HU" sz="1000" b="1" dirty="0"/>
          </a:p>
        </p:txBody>
      </p:sp>
      <p:sp>
        <p:nvSpPr>
          <p:cNvPr id="5" name="Line 11"/>
          <p:cNvSpPr>
            <a:spLocks noChangeShapeType="1"/>
          </p:cNvSpPr>
          <p:nvPr/>
        </p:nvSpPr>
        <p:spPr bwMode="auto">
          <a:xfrm>
            <a:off x="216248" y="1772816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216248" y="4797152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>
            <a:off x="216248" y="2852936"/>
            <a:ext cx="15843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</p:spPr>
        <p:txBody>
          <a:bodyPr lIns="36000" tIns="36000" rIns="36000" bIns="36000" anchor="ctr"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1561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Cíle projektu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20504" y="1556792"/>
            <a:ext cx="6583482" cy="792088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cs-CZ" sz="1000" dirty="0"/>
              <a:t>Zlepšení konkurenceschopnosti zemědělských podniků </a:t>
            </a:r>
            <a:endParaRPr lang="en-GB" sz="1000" dirty="0"/>
          </a:p>
          <a:p>
            <a:pPr lvl="2">
              <a:defRPr/>
            </a:pPr>
            <a:r>
              <a:rPr lang="cs-CZ" dirty="0" smtClean="0"/>
              <a:t>Zlepšení ekonomické výkonnosti podniků prostřednictvím lepšího využití produkčních faktorů</a:t>
            </a:r>
            <a:endParaRPr lang="en-GB" dirty="0" smtClean="0"/>
          </a:p>
          <a:p>
            <a:pPr lvl="2">
              <a:defRPr/>
            </a:pPr>
            <a:r>
              <a:rPr lang="hu-HU" dirty="0" smtClean="0"/>
              <a:t>Zvýšení konkurenceschopnosti</a:t>
            </a:r>
            <a:endParaRPr lang="en-GB" dirty="0"/>
          </a:p>
        </p:txBody>
      </p:sp>
      <p:sp>
        <p:nvSpPr>
          <p:cNvPr id="4" name="Rectangle 44"/>
          <p:cNvSpPr>
            <a:spLocks noChangeArrowheads="1"/>
          </p:cNvSpPr>
          <p:nvPr/>
        </p:nvSpPr>
        <p:spPr bwMode="blackWhite">
          <a:xfrm>
            <a:off x="2523822" y="2492896"/>
            <a:ext cx="6621417" cy="358775"/>
          </a:xfrm>
          <a:prstGeom prst="rect">
            <a:avLst/>
          </a:prstGeom>
          <a:solidFill>
            <a:srgbClr val="0C2D83"/>
          </a:solidFill>
          <a:ln w="3175">
            <a:solidFill>
              <a:srgbClr val="0C2D83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 projektu</a:t>
            </a:r>
            <a:endParaRPr lang="en-GB" sz="900" b="1" dirty="0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ChangeArrowheads="1"/>
          </p:cNvSpPr>
          <p:nvPr/>
        </p:nvSpPr>
        <p:spPr bwMode="blackWhite">
          <a:xfrm>
            <a:off x="2523822" y="1052736"/>
            <a:ext cx="6621417" cy="358775"/>
          </a:xfrm>
          <a:prstGeom prst="rect">
            <a:avLst/>
          </a:prstGeom>
          <a:solidFill>
            <a:srgbClr val="8AA5CB"/>
          </a:solidFill>
          <a:ln w="3175">
            <a:solidFill>
              <a:srgbClr val="8AA5CB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/>
          <a:lstStyle/>
          <a:p>
            <a:pPr algn="ctr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900" b="1" dirty="0" smtClean="0">
                <a:solidFill>
                  <a:srgbClr val="FFFFFF"/>
                </a:solidFill>
              </a:rPr>
              <a:t>Cíle rozvojové politiky</a:t>
            </a:r>
            <a:endParaRPr lang="en-GB" sz="900" b="1" dirty="0">
              <a:solidFill>
                <a:srgbClr val="FFFFFF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2520504" y="2996952"/>
            <a:ext cx="6583482" cy="309634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endParaRPr lang="cs-CZ" sz="10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lvl="0"/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Rekonstrukce </a:t>
            </a:r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stávající stáje K – 174 pro odchov </a:t>
            </a: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skotu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latin typeface="Arial"/>
                <a:cs typeface="Arial" pitchFamily="34" charset="0"/>
              </a:rPr>
              <a:t>Z</a:t>
            </a:r>
            <a:r>
              <a:rPr lang="cs-CZ" sz="1100" dirty="0" smtClean="0">
                <a:latin typeface="Arial"/>
                <a:cs typeface="Arial" pitchFamily="34" charset="0"/>
              </a:rPr>
              <a:t>měna </a:t>
            </a:r>
            <a:r>
              <a:rPr lang="cs-CZ" sz="1100" dirty="0">
                <a:latin typeface="Arial"/>
                <a:cs typeface="Arial" pitchFamily="34" charset="0"/>
              </a:rPr>
              <a:t>nevyhovujícího vazného ustájení zvířat na volné ustájení</a:t>
            </a:r>
          </a:p>
          <a:p>
            <a:pPr lvl="0"/>
            <a:endParaRPr lang="cs-CZ" sz="1000" b="1" dirty="0">
              <a:solidFill>
                <a:srgbClr val="00338D"/>
              </a:solidFill>
              <a:cs typeface="Arial" pitchFamily="34" charset="0"/>
            </a:endParaRPr>
          </a:p>
          <a:p>
            <a:pPr lvl="0"/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Aplikace </a:t>
            </a:r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tzv. „</a:t>
            </a:r>
            <a:r>
              <a:rPr lang="cs-CZ" sz="1000" b="1" dirty="0" err="1">
                <a:solidFill>
                  <a:srgbClr val="00338D"/>
                </a:solidFill>
                <a:cs typeface="Arial" pitchFamily="34" charset="0"/>
              </a:rPr>
              <a:t>welfare</a:t>
            </a:r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“ systému zajišťující maximální pohodlí </a:t>
            </a: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zvířat</a:t>
            </a:r>
          </a:p>
          <a:p>
            <a:pPr lvl="0"/>
            <a:endParaRPr lang="cs-CZ" sz="1000" b="1" dirty="0">
              <a:solidFill>
                <a:srgbClr val="00338D"/>
              </a:solidFill>
              <a:cs typeface="Arial" pitchFamily="34" charset="0"/>
            </a:endParaRPr>
          </a:p>
          <a:p>
            <a:pPr marL="0" lvl="2">
              <a:spcBef>
                <a:spcPts val="600"/>
              </a:spcBef>
              <a:buClr>
                <a:srgbClr val="97989A"/>
              </a:buClr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Zvýšení </a:t>
            </a:r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čistoty zvířat a příznivé ovlivňování jejich zdravotního stavu </a:t>
            </a:r>
            <a:endParaRPr lang="cs-CZ" sz="1100" dirty="0"/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Krmiště </a:t>
            </a:r>
            <a:r>
              <a:rPr lang="cs-CZ" sz="1100" dirty="0">
                <a:latin typeface="Arial"/>
                <a:cs typeface="Arial" pitchFamily="34" charset="0"/>
              </a:rPr>
              <a:t>nově odděleno od lehacích boxů</a:t>
            </a:r>
            <a:endParaRPr lang="en-GB" sz="1100" dirty="0">
              <a:latin typeface="Arial"/>
              <a:cs typeface="Arial" pitchFamily="34" charset="0"/>
            </a:endParaRPr>
          </a:p>
          <a:p>
            <a:pPr marL="177800" lvl="2" indent="-177800">
              <a:spcBef>
                <a:spcPts val="1800"/>
              </a:spcBef>
              <a:buClr>
                <a:srgbClr val="97989A"/>
              </a:buClr>
              <a:defRPr/>
            </a:pPr>
            <a:r>
              <a:rPr lang="cs-CZ" sz="1000" b="1" dirty="0" smtClean="0">
                <a:solidFill>
                  <a:srgbClr val="00338D"/>
                </a:solidFill>
                <a:cs typeface="Arial" pitchFamily="34" charset="0"/>
              </a:rPr>
              <a:t>Snížení </a:t>
            </a:r>
            <a:r>
              <a:rPr lang="cs-CZ" sz="1000" b="1" dirty="0">
                <a:solidFill>
                  <a:srgbClr val="00338D"/>
                </a:solidFill>
                <a:cs typeface="Arial" pitchFamily="34" charset="0"/>
              </a:rPr>
              <a:t>pracnosti při ošetřování zvířat  </a:t>
            </a: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r>
              <a:rPr lang="cs-CZ" sz="1100" dirty="0">
                <a:latin typeface="Arial"/>
                <a:cs typeface="Arial" pitchFamily="34" charset="0"/>
              </a:rPr>
              <a:t>M</a:t>
            </a:r>
            <a:r>
              <a:rPr lang="cs-CZ" sz="1100" dirty="0" smtClean="0">
                <a:latin typeface="Arial"/>
                <a:cs typeface="Arial" pitchFamily="34" charset="0"/>
              </a:rPr>
              <a:t>echanizace </a:t>
            </a:r>
            <a:r>
              <a:rPr lang="cs-CZ" sz="1100" dirty="0">
                <a:latin typeface="Arial"/>
                <a:cs typeface="Arial" pitchFamily="34" charset="0"/>
              </a:rPr>
              <a:t>krmení, nastýlání i </a:t>
            </a:r>
            <a:r>
              <a:rPr lang="cs-CZ" sz="1100" dirty="0" smtClean="0">
                <a:latin typeface="Arial"/>
                <a:cs typeface="Arial" pitchFamily="34" charset="0"/>
              </a:rPr>
              <a:t>úklidu</a:t>
            </a:r>
            <a:endParaRPr lang="cs-CZ" sz="800" dirty="0"/>
          </a:p>
          <a:p>
            <a:pPr>
              <a:lnSpc>
                <a:spcPct val="120000"/>
              </a:lnSpc>
            </a:pPr>
            <a:endParaRPr lang="cs-CZ" sz="800" dirty="0"/>
          </a:p>
          <a:p>
            <a:pPr>
              <a:lnSpc>
                <a:spcPct val="120000"/>
              </a:lnSpc>
            </a:pPr>
            <a:endParaRPr lang="cs-CZ" sz="800" dirty="0"/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en-GB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en-GB" sz="1100" dirty="0" smtClean="0"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defRPr/>
            </a:pPr>
            <a:endParaRPr lang="en-GB" sz="1100" b="1" dirty="0" smtClean="0">
              <a:solidFill>
                <a:srgbClr val="00338D"/>
              </a:solidFill>
              <a:cs typeface="Arial" pitchFamily="34" charset="0"/>
            </a:endParaRPr>
          </a:p>
          <a:p>
            <a:pPr marL="177800" lvl="2" indent="-177800">
              <a:spcBef>
                <a:spcPts val="600"/>
              </a:spcBef>
              <a:buClr>
                <a:srgbClr val="97989A"/>
              </a:buClr>
              <a:buFont typeface="Arial" pitchFamily="34" charset="0"/>
              <a:buChar char="■"/>
              <a:defRPr/>
            </a:pPr>
            <a:endParaRPr lang="en-GB" sz="1100" dirty="0" smtClean="0">
              <a:cs typeface="Arial" pitchFamily="34" charset="0"/>
            </a:endParaRPr>
          </a:p>
        </p:txBody>
      </p:sp>
      <p:sp>
        <p:nvSpPr>
          <p:cNvPr id="8" name="AutoShape 47"/>
          <p:cNvSpPr>
            <a:spLocks noChangeArrowheads="1"/>
          </p:cNvSpPr>
          <p:nvPr/>
        </p:nvSpPr>
        <p:spPr bwMode="auto">
          <a:xfrm>
            <a:off x="212019" y="1515238"/>
            <a:ext cx="2088000" cy="758800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>
              <a:lnSpc>
                <a:spcPct val="120000"/>
              </a:lnSpc>
            </a:pPr>
            <a:r>
              <a:rPr lang="cs-CZ" sz="800" b="1" dirty="0" smtClean="0"/>
              <a:t>Zastaralá infrastruktura</a:t>
            </a:r>
            <a:endParaRPr lang="cs-CZ" sz="800" b="1" dirty="0"/>
          </a:p>
        </p:txBody>
      </p:sp>
      <p:sp>
        <p:nvSpPr>
          <p:cNvPr id="12" name="AutoShape 47"/>
          <p:cNvSpPr>
            <a:spLocks noChangeArrowheads="1"/>
          </p:cNvSpPr>
          <p:nvPr/>
        </p:nvSpPr>
        <p:spPr bwMode="auto">
          <a:xfrm>
            <a:off x="257503" y="4647698"/>
            <a:ext cx="2088232" cy="496841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800" b="1" dirty="0"/>
              <a:t>Časově a pracovně náročný proces krmení a uklízení dobytka</a:t>
            </a:r>
          </a:p>
        </p:txBody>
      </p:sp>
      <p:sp>
        <p:nvSpPr>
          <p:cNvPr id="13" name="AutoShape 47"/>
          <p:cNvSpPr>
            <a:spLocks noChangeArrowheads="1"/>
          </p:cNvSpPr>
          <p:nvPr/>
        </p:nvSpPr>
        <p:spPr bwMode="auto">
          <a:xfrm>
            <a:off x="234453" y="4043240"/>
            <a:ext cx="2088232" cy="465879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r>
              <a:rPr lang="cs-CZ" sz="800" b="1" dirty="0"/>
              <a:t>Přizpůsobení se normám </a:t>
            </a:r>
            <a:r>
              <a:rPr lang="cs-CZ" sz="800" b="1" dirty="0" smtClean="0"/>
              <a:t>EU</a:t>
            </a:r>
            <a:endParaRPr lang="en-GB" sz="800" b="1" dirty="0"/>
          </a:p>
        </p:txBody>
      </p:sp>
      <p:sp>
        <p:nvSpPr>
          <p:cNvPr id="14" name="AutoShape 47"/>
          <p:cNvSpPr>
            <a:spLocks noChangeArrowheads="1"/>
          </p:cNvSpPr>
          <p:nvPr/>
        </p:nvSpPr>
        <p:spPr bwMode="auto">
          <a:xfrm>
            <a:off x="218163" y="3649226"/>
            <a:ext cx="2088232" cy="290128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>
              <a:lnSpc>
                <a:spcPct val="120000"/>
              </a:lnSpc>
            </a:pPr>
            <a:r>
              <a:rPr lang="cs-CZ" sz="800" b="1" dirty="0"/>
              <a:t>Bezpečnost zvířat a </a:t>
            </a:r>
            <a:r>
              <a:rPr lang="cs-CZ" sz="800" b="1" dirty="0" err="1"/>
              <a:t>welfare</a:t>
            </a:r>
            <a:endParaRPr lang="en-GB" sz="800" b="1" dirty="0"/>
          </a:p>
        </p:txBody>
      </p:sp>
      <p:sp>
        <p:nvSpPr>
          <p:cNvPr id="15" name="AutoShape 47"/>
          <p:cNvSpPr>
            <a:spLocks noChangeArrowheads="1"/>
          </p:cNvSpPr>
          <p:nvPr/>
        </p:nvSpPr>
        <p:spPr bwMode="auto">
          <a:xfrm>
            <a:off x="237098" y="3109523"/>
            <a:ext cx="2088232" cy="435817"/>
          </a:xfrm>
          <a:prstGeom prst="homePlate">
            <a:avLst>
              <a:gd name="adj" fmla="val 26311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180000" tIns="0" rIns="0" bIns="0" anchor="ctr"/>
          <a:lstStyle/>
          <a:p>
            <a:pPr>
              <a:lnSpc>
                <a:spcPct val="120000"/>
              </a:lnSpc>
            </a:pPr>
            <a:r>
              <a:rPr lang="cs-CZ" sz="800" b="1" dirty="0"/>
              <a:t>Nevyhovující dispozice stáje</a:t>
            </a:r>
          </a:p>
        </p:txBody>
      </p:sp>
    </p:spTree>
    <p:extLst>
      <p:ext uri="{BB962C8B-B14F-4D97-AF65-F5344CB8AC3E}">
        <p14:creationId xmlns:p14="http://schemas.microsoft.com/office/powerpoint/2010/main" val="263938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Realizace projektu projektu</a:t>
            </a:r>
            <a:endParaRPr lang="en-GB" dirty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5150" y="2708920"/>
            <a:ext cx="1584325" cy="324036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/>
          <a:lstStyle/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b="1" dirty="0" smtClean="0"/>
              <a:t>Délka realizace projektu</a:t>
            </a:r>
            <a:endParaRPr lang="en-GB" sz="800" b="1" dirty="0" smtClean="0"/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dirty="0"/>
              <a:t/>
            </a:r>
            <a:br>
              <a:rPr lang="cs-CZ" sz="800" dirty="0"/>
            </a:br>
            <a:r>
              <a:rPr lang="cs-CZ" sz="800" dirty="0" smtClean="0"/>
              <a:t>18 měsíců</a:t>
            </a:r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en-GB" sz="800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b="1" dirty="0" smtClean="0"/>
              <a:t>Realizační fáze</a:t>
            </a:r>
            <a:endParaRPr lang="hu-HU" sz="800" b="1" dirty="0" smtClean="0"/>
          </a:p>
          <a:p>
            <a:pPr marL="88900" indent="-88900" defTabSz="571500" eaLnBrk="0" hangingPunct="0"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dirty="0" smtClean="0"/>
              <a:t/>
            </a:r>
            <a:br>
              <a:rPr lang="cs-CZ" sz="800" dirty="0" smtClean="0"/>
            </a:br>
            <a:r>
              <a:rPr lang="cs-CZ" sz="800" dirty="0" smtClean="0"/>
              <a:t>14 měsíců</a:t>
            </a:r>
            <a:endParaRPr lang="en-GB" sz="800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hu-HU" sz="800" dirty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r>
              <a:rPr lang="cs-CZ" sz="800" b="1" dirty="0" smtClean="0"/>
              <a:t>Celkové náklady</a:t>
            </a:r>
            <a:br>
              <a:rPr lang="cs-CZ" sz="800" b="1" dirty="0" smtClean="0"/>
            </a:br>
            <a:r>
              <a:rPr lang="hu-HU" sz="800" b="1" dirty="0"/>
              <a:t/>
            </a:r>
            <a:br>
              <a:rPr lang="hu-HU" sz="800" b="1" dirty="0"/>
            </a:br>
            <a:r>
              <a:rPr lang="hu-HU" sz="800" dirty="0" smtClean="0"/>
              <a:t>celkové</a:t>
            </a:r>
            <a:r>
              <a:rPr lang="cs-CZ" sz="800" dirty="0" smtClean="0"/>
              <a:t> </a:t>
            </a:r>
            <a:r>
              <a:rPr lang="en-GB" sz="800" dirty="0" smtClean="0"/>
              <a:t>5</a:t>
            </a:r>
            <a:r>
              <a:rPr lang="cs-CZ" sz="800" dirty="0" smtClean="0"/>
              <a:t> </a:t>
            </a:r>
            <a:r>
              <a:rPr lang="en-GB" sz="800" dirty="0" smtClean="0"/>
              <a:t>385</a:t>
            </a:r>
            <a:r>
              <a:rPr lang="cs-CZ" sz="800" dirty="0" smtClean="0"/>
              <a:t> </a:t>
            </a:r>
            <a:r>
              <a:rPr lang="en-GB" sz="800" dirty="0" smtClean="0"/>
              <a:t>940</a:t>
            </a:r>
            <a:r>
              <a:rPr lang="cs-CZ" sz="800" dirty="0" smtClean="0"/>
              <a:t> Kč</a:t>
            </a:r>
            <a:r>
              <a:rPr lang="cs-CZ" sz="800" dirty="0"/>
              <a:t/>
            </a:r>
            <a:br>
              <a:rPr lang="cs-CZ" sz="800" dirty="0"/>
            </a:br>
            <a:r>
              <a:rPr lang="cs-CZ" sz="800" dirty="0" smtClean="0"/>
              <a:t>způsobilé</a:t>
            </a:r>
            <a:r>
              <a:rPr lang="en-GB" sz="800" dirty="0"/>
              <a:t> </a:t>
            </a:r>
            <a:r>
              <a:rPr lang="en-GB" sz="800" dirty="0" smtClean="0"/>
              <a:t>4</a:t>
            </a:r>
            <a:r>
              <a:rPr lang="cs-CZ" sz="800" dirty="0" smtClean="0"/>
              <a:t> </a:t>
            </a:r>
            <a:r>
              <a:rPr lang="en-GB" sz="800" dirty="0" smtClean="0"/>
              <a:t>126</a:t>
            </a:r>
            <a:r>
              <a:rPr lang="cs-CZ" sz="800" dirty="0" smtClean="0"/>
              <a:t> </a:t>
            </a:r>
            <a:r>
              <a:rPr lang="en-GB" sz="800" dirty="0" smtClean="0"/>
              <a:t>000</a:t>
            </a:r>
            <a:r>
              <a:rPr lang="cs-CZ" sz="800" dirty="0" smtClean="0"/>
              <a:t> Kč</a:t>
            </a:r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</a:pPr>
            <a:endParaRPr lang="en-GB" sz="800" dirty="0"/>
          </a:p>
          <a:p>
            <a:pPr marL="85725" indent="-85725">
              <a:lnSpc>
                <a:spcPct val="150000"/>
              </a:lnSpc>
            </a:pPr>
            <a:r>
              <a:rPr lang="cs-CZ" sz="800" b="1" dirty="0"/>
              <a:t>Podpora </a:t>
            </a:r>
            <a:r>
              <a:rPr lang="cs-CZ" sz="800" b="1" dirty="0" smtClean="0"/>
              <a:t>PRV</a:t>
            </a:r>
            <a:br>
              <a:rPr lang="cs-CZ" sz="800" b="1" dirty="0" smtClean="0"/>
            </a:br>
            <a:endParaRPr lang="en-GB" sz="800" b="1" dirty="0"/>
          </a:p>
          <a:p>
            <a:pPr marL="85725" indent="-85725"/>
            <a:r>
              <a:rPr lang="en-GB" sz="800" dirty="0"/>
              <a:t>    </a:t>
            </a:r>
            <a:r>
              <a:rPr lang="en-GB" sz="800" dirty="0" smtClean="0"/>
              <a:t>1</a:t>
            </a:r>
            <a:r>
              <a:rPr lang="cs-CZ" sz="800" dirty="0" smtClean="0"/>
              <a:t> </a:t>
            </a:r>
            <a:r>
              <a:rPr lang="en-GB" sz="800" dirty="0" smtClean="0"/>
              <a:t>410</a:t>
            </a:r>
            <a:r>
              <a:rPr lang="cs-CZ" sz="800" dirty="0" smtClean="0"/>
              <a:t> </a:t>
            </a:r>
            <a:r>
              <a:rPr lang="en-GB" sz="800" dirty="0" smtClean="0"/>
              <a:t>320 CZK</a:t>
            </a:r>
            <a:r>
              <a:rPr lang="cs-CZ" sz="800" dirty="0" smtClean="0"/>
              <a:t/>
            </a:r>
            <a:br>
              <a:rPr lang="cs-CZ" sz="800" dirty="0" smtClean="0"/>
            </a:br>
            <a:endParaRPr lang="cs-CZ" sz="800" b="1" dirty="0" smtClean="0"/>
          </a:p>
          <a:p>
            <a:pPr marL="88900" indent="-88900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800" b="1" dirty="0" smtClean="0"/>
              <a:t>Intenzita podpory</a:t>
            </a:r>
          </a:p>
          <a:p>
            <a:pPr marL="93663" defTabSz="571500" eaLnBrk="0" hangingPunct="0">
              <a:spcBef>
                <a:spcPct val="40000"/>
              </a:spcBef>
              <a:buClr>
                <a:schemeClr val="accent1"/>
              </a:buClr>
              <a:buSzPct val="85000"/>
              <a:tabLst>
                <a:tab pos="285750" algn="l"/>
              </a:tabLst>
            </a:pPr>
            <a:r>
              <a:rPr lang="cs-CZ" sz="800" dirty="0" smtClean="0"/>
              <a:t>35 %</a:t>
            </a:r>
            <a:r>
              <a:rPr lang="en-GB" sz="800" b="1" dirty="0" smtClean="0"/>
              <a:t/>
            </a:r>
            <a:br>
              <a:rPr lang="en-GB" sz="800" b="1" dirty="0" smtClean="0"/>
            </a:br>
            <a:r>
              <a:rPr lang="cs-CZ" sz="800" b="1" dirty="0" smtClean="0"/>
              <a:t/>
            </a:r>
            <a:br>
              <a:rPr lang="cs-CZ" sz="800" b="1" dirty="0" smtClean="0"/>
            </a:br>
            <a:endParaRPr lang="en-GB" sz="800" dirty="0" smtClean="0"/>
          </a:p>
        </p:txBody>
      </p:sp>
      <p:sp>
        <p:nvSpPr>
          <p:cNvPr id="5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2924944"/>
            <a:ext cx="7159546" cy="3024336"/>
          </a:xfrm>
        </p:spPr>
        <p:txBody>
          <a:bodyPr>
            <a:normAutofit/>
          </a:bodyPr>
          <a:lstStyle/>
          <a:p>
            <a:r>
              <a:rPr lang="cs-CZ" dirty="0" smtClean="0"/>
              <a:t>Projektová fáze</a:t>
            </a:r>
            <a:endParaRPr lang="en-GB" dirty="0" smtClean="0"/>
          </a:p>
          <a:p>
            <a:pPr lvl="2"/>
            <a:r>
              <a:rPr lang="cs-CZ" dirty="0" smtClean="0"/>
              <a:t>Příjemce využil služeb poradenské společnosti, která zpracovala žádost</a:t>
            </a:r>
          </a:p>
          <a:p>
            <a:pPr lvl="2"/>
            <a:r>
              <a:rPr lang="cs-CZ" dirty="0" smtClean="0"/>
              <a:t>Projekt je možno podat elektronicky, ale i přesto je poté nutno doručit jeden výtisk vytištěný a podepsaný</a:t>
            </a:r>
          </a:p>
          <a:p>
            <a:pPr marL="0" lvl="2" indent="0">
              <a:buNone/>
            </a:pPr>
            <a:endParaRPr lang="en-GB" dirty="0"/>
          </a:p>
          <a:p>
            <a:r>
              <a:rPr lang="cs-CZ" dirty="0" smtClean="0"/>
              <a:t>Realizační fáze</a:t>
            </a:r>
            <a:endParaRPr lang="en-GB" dirty="0" smtClean="0"/>
          </a:p>
          <a:p>
            <a:pPr lvl="2"/>
            <a:r>
              <a:rPr lang="cs-CZ" dirty="0" smtClean="0"/>
              <a:t>VŘ – požadavek, aby bylo soutěženo na cenu, což může být někdy problém, protože zemědělské stavby a technika jsou specifické a je třeba ohlídat i požadovanou kvalitu či další atributy</a:t>
            </a:r>
          </a:p>
          <a:p>
            <a:pPr lvl="2"/>
            <a:r>
              <a:rPr lang="cs-CZ" dirty="0" smtClean="0"/>
              <a:t>Množství a rozsah kontrol ze strany poskytovatele vnímá příjemce jako odpovídající</a:t>
            </a:r>
            <a:endParaRPr lang="en-GB" dirty="0" smtClean="0"/>
          </a:p>
          <a:p>
            <a:pPr lvl="2"/>
            <a:endParaRPr lang="en-GB" dirty="0" smtClean="0"/>
          </a:p>
          <a:p>
            <a:r>
              <a:rPr lang="cs-CZ" dirty="0" smtClean="0"/>
              <a:t>Finanční řízení</a:t>
            </a:r>
          </a:p>
          <a:p>
            <a:pPr lvl="2"/>
            <a:r>
              <a:rPr lang="cs-CZ" dirty="0"/>
              <a:t>Nenastal problém se zpožděním plateb</a:t>
            </a:r>
            <a:endParaRPr lang="en-GB" dirty="0"/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3312592" y="1196752"/>
            <a:ext cx="4608512" cy="517525"/>
          </a:xfrm>
          <a:prstGeom prst="homePlate">
            <a:avLst>
              <a:gd name="adj" fmla="val 28077"/>
            </a:avLst>
          </a:prstGeom>
          <a:solidFill>
            <a:srgbClr val="BFCCE3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hu-HU" dirty="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3456608" y="1321262"/>
            <a:ext cx="4104456" cy="5209"/>
          </a:xfrm>
          <a:prstGeom prst="line">
            <a:avLst/>
          </a:prstGeom>
          <a:noFill/>
          <a:ln w="12699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13" name="Rectangle 30"/>
          <p:cNvSpPr>
            <a:spLocks noChangeArrowheads="1"/>
          </p:cNvSpPr>
          <p:nvPr/>
        </p:nvSpPr>
        <p:spPr bwMode="auto">
          <a:xfrm>
            <a:off x="3783713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200</a:t>
            </a:r>
            <a:r>
              <a:rPr lang="hu-HU" sz="800" b="1" dirty="0"/>
              <a:t>7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14" name="Line 9"/>
          <p:cNvSpPr>
            <a:spLocks noChangeShapeType="1"/>
          </p:cNvSpPr>
          <p:nvPr/>
        </p:nvSpPr>
        <p:spPr bwMode="auto">
          <a:xfrm>
            <a:off x="6242356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3848993" y="2034952"/>
            <a:ext cx="720725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07 / 2007</a:t>
            </a:r>
            <a:endParaRPr lang="en-GB" sz="700" b="1" dirty="0" smtClean="0"/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Žádost o dotaci</a:t>
            </a:r>
            <a:endParaRPr lang="en-GB" sz="900" dirty="0"/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3892972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 flipV="1">
            <a:off x="4570636" y="1752377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4755416" y="2034952"/>
            <a:ext cx="720725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12 / 2007</a:t>
            </a:r>
            <a:endParaRPr lang="en-GB" sz="700" b="1" dirty="0"/>
          </a:p>
          <a:p>
            <a:pPr defTabSz="762000">
              <a:lnSpc>
                <a:spcPct val="130000"/>
              </a:lnSpc>
            </a:pPr>
            <a:r>
              <a:rPr lang="cs-CZ" sz="900" dirty="0" smtClean="0"/>
              <a:t>Podpis dohody</a:t>
            </a:r>
            <a:endParaRPr lang="en-GB" sz="900" dirty="0"/>
          </a:p>
        </p:txBody>
      </p:sp>
      <p:sp>
        <p:nvSpPr>
          <p:cNvPr id="20" name="Rectangle 30"/>
          <p:cNvSpPr>
            <a:spLocks noChangeArrowheads="1"/>
          </p:cNvSpPr>
          <p:nvPr/>
        </p:nvSpPr>
        <p:spPr bwMode="auto">
          <a:xfrm>
            <a:off x="6120904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</a:t>
            </a:r>
            <a:r>
              <a:rPr lang="hu-HU" sz="800" b="1" dirty="0" smtClean="0"/>
              <a:t>09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5832872" y="2034952"/>
            <a:ext cx="936104" cy="601662"/>
          </a:xfrm>
          <a:prstGeom prst="rect">
            <a:avLst/>
          </a:prstGeom>
          <a:noFill/>
          <a:ln w="12700">
            <a:solidFill>
              <a:srgbClr val="BE0027"/>
            </a:solidFill>
            <a:miter lim="800000"/>
            <a:headEnd type="none" w="sm" len="sm"/>
            <a:tailEnd type="none" w="sm" len="sm"/>
          </a:ln>
        </p:spPr>
        <p:txBody>
          <a:bodyPr lIns="36000" tIns="36000" rIns="36000" bIns="36000" anchor="ctr"/>
          <a:lstStyle/>
          <a:p>
            <a:pPr defTabSz="762000">
              <a:lnSpc>
                <a:spcPct val="130000"/>
              </a:lnSpc>
            </a:pPr>
            <a:r>
              <a:rPr lang="cs-CZ" sz="700" b="1" dirty="0" smtClean="0"/>
              <a:t>01 / 2009</a:t>
            </a:r>
            <a:endParaRPr lang="en-GB" sz="700" b="1" dirty="0"/>
          </a:p>
          <a:p>
            <a:pPr defTabSz="762000">
              <a:lnSpc>
                <a:spcPct val="130000"/>
              </a:lnSpc>
            </a:pPr>
            <a:r>
              <a:rPr lang="hu-HU" sz="900" dirty="0" smtClean="0"/>
              <a:t>Registrace Žádosti o platbu</a:t>
            </a:r>
            <a:endParaRPr lang="en-GB" sz="900" dirty="0"/>
          </a:p>
        </p:txBody>
      </p:sp>
      <p:sp>
        <p:nvSpPr>
          <p:cNvPr id="22" name="Rectangle 30"/>
          <p:cNvSpPr>
            <a:spLocks noChangeArrowheads="1"/>
          </p:cNvSpPr>
          <p:nvPr/>
        </p:nvSpPr>
        <p:spPr bwMode="auto">
          <a:xfrm>
            <a:off x="4953968" y="1412652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200</a:t>
            </a:r>
            <a:r>
              <a:rPr lang="hu-HU" sz="800" b="1" dirty="0" smtClean="0"/>
              <a:t>8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23" name="Line 9"/>
          <p:cNvSpPr>
            <a:spLocks noChangeShapeType="1"/>
          </p:cNvSpPr>
          <p:nvPr/>
        </p:nvSpPr>
        <p:spPr bwMode="auto">
          <a:xfrm>
            <a:off x="5067664" y="129041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7305988" y="1404853"/>
            <a:ext cx="230832" cy="21544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lIns="0" tIns="0" rIns="0" bIns="0">
            <a:spAutoFit/>
          </a:bodyPr>
          <a:lstStyle/>
          <a:p>
            <a:pPr algn="ctr" defTabSz="762000" eaLnBrk="0" hangingPunct="0"/>
            <a:r>
              <a:rPr lang="en-GB" sz="800" b="1" dirty="0" smtClean="0"/>
              <a:t>201</a:t>
            </a:r>
            <a:r>
              <a:rPr lang="hu-HU" sz="800" b="1" dirty="0" smtClean="0"/>
              <a:t>0</a:t>
            </a:r>
            <a:endParaRPr lang="en-GB" sz="800" b="1" dirty="0" smtClean="0"/>
          </a:p>
          <a:p>
            <a:pPr algn="ctr" defTabSz="762000" eaLnBrk="0" hangingPunct="0"/>
            <a:r>
              <a:rPr lang="cs-CZ" sz="600" dirty="0" smtClean="0"/>
              <a:t>Leden</a:t>
            </a:r>
            <a:endParaRPr lang="en-GB" sz="600" dirty="0"/>
          </a:p>
        </p:txBody>
      </p:sp>
      <p:sp>
        <p:nvSpPr>
          <p:cNvPr id="25" name="Line 9"/>
          <p:cNvSpPr>
            <a:spLocks noChangeShapeType="1"/>
          </p:cNvSpPr>
          <p:nvPr/>
        </p:nvSpPr>
        <p:spPr bwMode="auto">
          <a:xfrm>
            <a:off x="7417048" y="1275224"/>
            <a:ext cx="0" cy="92075"/>
          </a:xfrm>
          <a:prstGeom prst="line">
            <a:avLst/>
          </a:prstGeom>
          <a:noFill/>
          <a:ln w="12700">
            <a:solidFill>
              <a:srgbClr val="00338D"/>
            </a:solidFill>
            <a:round/>
            <a:headEnd type="none" w="sm" len="sm"/>
            <a:tailEnd type="none" w="sm" len="sm"/>
          </a:ln>
        </p:spPr>
        <p:txBody>
          <a:bodyPr lIns="54000" tIns="54000" rIns="54000" bIns="54000"/>
          <a:lstStyle/>
          <a:p>
            <a:endParaRPr lang="hu-HU" dirty="0"/>
          </a:p>
        </p:txBody>
      </p:sp>
      <p:sp>
        <p:nvSpPr>
          <p:cNvPr id="28" name="Line 25"/>
          <p:cNvSpPr>
            <a:spLocks noChangeShapeType="1"/>
          </p:cNvSpPr>
          <p:nvPr/>
        </p:nvSpPr>
        <p:spPr bwMode="auto">
          <a:xfrm flipV="1">
            <a:off x="6287780" y="1757138"/>
            <a:ext cx="0" cy="277814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sp>
        <p:nvSpPr>
          <p:cNvPr id="29" name="Line 25"/>
          <p:cNvSpPr>
            <a:spLocks noChangeShapeType="1"/>
          </p:cNvSpPr>
          <p:nvPr/>
        </p:nvSpPr>
        <p:spPr bwMode="auto">
          <a:xfrm flipV="1">
            <a:off x="4968776" y="1752377"/>
            <a:ext cx="0" cy="285750"/>
          </a:xfrm>
          <a:prstGeom prst="line">
            <a:avLst/>
          </a:prstGeom>
          <a:noFill/>
          <a:ln w="12700">
            <a:solidFill>
              <a:srgbClr val="BE0027"/>
            </a:solidFill>
            <a:round/>
            <a:headEnd type="none" w="sm" len="sm"/>
            <a:tailEnd type="oval" w="sm" len="sm"/>
          </a:ln>
        </p:spPr>
        <p:txBody>
          <a:bodyPr lIns="54000" tIns="54000" rIns="54000" bIns="54000" anchor="b"/>
          <a:lstStyle/>
          <a:p>
            <a:endParaRPr lang="hu-HU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7" t="14049" r="23614" b="30701"/>
          <a:stretch/>
        </p:blipFill>
        <p:spPr>
          <a:xfrm>
            <a:off x="244775" y="942228"/>
            <a:ext cx="2832918" cy="162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50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5"/>
          <p:cNvSpPr>
            <a:spLocks noChangeShapeType="1"/>
          </p:cNvSpPr>
          <p:nvPr/>
        </p:nvSpPr>
        <p:spPr bwMode="auto">
          <a:xfrm flipH="1" flipV="1">
            <a:off x="4601713" y="1399853"/>
            <a:ext cx="439070" cy="0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Výstupy projektu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16248" y="1052736"/>
            <a:ext cx="4248472" cy="1872208"/>
          </a:xfrm>
        </p:spPr>
        <p:txBody>
          <a:bodyPr/>
          <a:lstStyle/>
          <a:p>
            <a:r>
              <a:rPr lang="cs-CZ" dirty="0"/>
              <a:t>Rekonstruovaná stáj pro </a:t>
            </a:r>
            <a:r>
              <a:rPr lang="cs-CZ" dirty="0" smtClean="0"/>
              <a:t>dobytek</a:t>
            </a:r>
            <a:endParaRPr lang="cs-CZ" dirty="0"/>
          </a:p>
          <a:p>
            <a:pPr marL="171450" lvl="1" indent="-171450">
              <a:spcBef>
                <a:spcPts val="300"/>
              </a:spcBef>
              <a:buClr>
                <a:schemeClr val="bg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1000" dirty="0"/>
              <a:t>Původní vazná stáj pro mléčný skot byla rekonstruována a přestavěna na zimní stanoviště pro mastný skot s volným </a:t>
            </a:r>
            <a:r>
              <a:rPr lang="cs-CZ" sz="1000" dirty="0" smtClean="0"/>
              <a:t>ustájením</a:t>
            </a:r>
            <a:endParaRPr lang="en-US" sz="1000" dirty="0"/>
          </a:p>
          <a:p>
            <a:pPr marL="171450" lvl="1" indent="-171450">
              <a:spcBef>
                <a:spcPts val="300"/>
              </a:spcBef>
              <a:buClr>
                <a:schemeClr val="bg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1000" dirty="0"/>
              <a:t>Původní stáj o výměře </a:t>
            </a:r>
            <a:r>
              <a:rPr lang="en-US" sz="1000" dirty="0"/>
              <a:t>1 593 m</a:t>
            </a:r>
            <a:r>
              <a:rPr lang="en-US" sz="1000" baseline="30000" dirty="0"/>
              <a:t>2</a:t>
            </a:r>
            <a:r>
              <a:rPr lang="en-US" sz="1000" dirty="0"/>
              <a:t> </a:t>
            </a:r>
            <a:r>
              <a:rPr lang="cs-CZ" sz="1000" dirty="0"/>
              <a:t> revitalizovaná a přestavěná na stáj o výměře </a:t>
            </a:r>
            <a:r>
              <a:rPr lang="en-US" sz="1000" dirty="0"/>
              <a:t>1 767,4 m</a:t>
            </a:r>
            <a:r>
              <a:rPr lang="en-US" sz="1000" baseline="30000" dirty="0"/>
              <a:t>2</a:t>
            </a:r>
            <a:r>
              <a:rPr lang="en-US" sz="1000" dirty="0"/>
              <a:t> </a:t>
            </a:r>
            <a:endParaRPr lang="en-US" sz="1000" baseline="30000" dirty="0"/>
          </a:p>
          <a:p>
            <a:pPr marL="171450" lvl="1" indent="-171450">
              <a:spcBef>
                <a:spcPts val="300"/>
              </a:spcBef>
              <a:buClr>
                <a:schemeClr val="bg1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cs-CZ" sz="1000" dirty="0"/>
              <a:t>Nová kapacita</a:t>
            </a:r>
            <a:r>
              <a:rPr lang="en-US" sz="1000" dirty="0"/>
              <a:t>: 129 </a:t>
            </a:r>
            <a:r>
              <a:rPr lang="cs-CZ" sz="1000" dirty="0"/>
              <a:t> krav</a:t>
            </a:r>
            <a:r>
              <a:rPr lang="en-US" sz="1000" dirty="0"/>
              <a:t> + 129 </a:t>
            </a:r>
            <a:r>
              <a:rPr lang="cs-CZ" sz="1000" dirty="0" smtClean="0"/>
              <a:t>telat</a:t>
            </a:r>
            <a:endParaRPr lang="en-US" sz="1000" dirty="0"/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V="1">
            <a:off x="1800424" y="2204863"/>
            <a:ext cx="0" cy="1364804"/>
          </a:xfrm>
          <a:prstGeom prst="line">
            <a:avLst/>
          </a:prstGeom>
          <a:noFill/>
          <a:ln w="6350">
            <a:solidFill>
              <a:srgbClr val="BE0027"/>
            </a:solidFill>
            <a:round/>
            <a:headEnd type="none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54000" tIns="54000" rIns="54000" bIns="54000" anchor="b"/>
          <a:lstStyle/>
          <a:p>
            <a:endParaRPr lang="hu-HU" dirty="0">
              <a:ln>
                <a:solidFill>
                  <a:srgbClr val="BE0027"/>
                </a:solidFill>
              </a:ln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4" b="18089"/>
          <a:stretch/>
        </p:blipFill>
        <p:spPr>
          <a:xfrm>
            <a:off x="5131658" y="3645024"/>
            <a:ext cx="3744417" cy="235213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5" b="7629"/>
          <a:stretch/>
        </p:blipFill>
        <p:spPr>
          <a:xfrm>
            <a:off x="5117925" y="980728"/>
            <a:ext cx="3744417" cy="2225752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7678320" y="2713792"/>
            <a:ext cx="1106880" cy="422304"/>
          </a:xfrm>
          <a:prstGeom prst="rect">
            <a:avLst/>
          </a:prstGeom>
          <a:solidFill>
            <a:srgbClr val="4066AA"/>
          </a:solidFill>
          <a:ln>
            <a:solidFill>
              <a:srgbClr val="E5E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smtClean="0"/>
              <a:t>Původní stav: </a:t>
            </a:r>
            <a:br>
              <a:rPr lang="cs-CZ" sz="1100" dirty="0" smtClean="0"/>
            </a:br>
            <a:r>
              <a:rPr lang="cs-CZ" sz="1100" dirty="0" smtClean="0"/>
              <a:t>vazný systém</a:t>
            </a:r>
            <a:endParaRPr lang="en-GB" sz="1100" dirty="0"/>
          </a:p>
        </p:txBody>
      </p:sp>
      <p:sp>
        <p:nvSpPr>
          <p:cNvPr id="20" name="Rectangle 19"/>
          <p:cNvSpPr/>
          <p:nvPr/>
        </p:nvSpPr>
        <p:spPr>
          <a:xfrm>
            <a:off x="7678320" y="3704221"/>
            <a:ext cx="1106880" cy="422304"/>
          </a:xfrm>
          <a:prstGeom prst="rect">
            <a:avLst/>
          </a:prstGeom>
          <a:solidFill>
            <a:srgbClr val="4066AA"/>
          </a:solidFill>
          <a:ln>
            <a:solidFill>
              <a:srgbClr val="E5EA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100" dirty="0" smtClean="0"/>
              <a:t>Nový stav: </a:t>
            </a:r>
            <a:br>
              <a:rPr lang="cs-CZ" sz="1100" dirty="0" smtClean="0"/>
            </a:br>
            <a:r>
              <a:rPr lang="cs-CZ" sz="1100" dirty="0" smtClean="0"/>
              <a:t>volné ustájení</a:t>
            </a:r>
            <a:endParaRPr lang="en-GB" sz="1100" dirty="0"/>
          </a:p>
        </p:txBody>
      </p:sp>
      <p:sp>
        <p:nvSpPr>
          <p:cNvPr id="21" name="AutoShape 62"/>
          <p:cNvSpPr>
            <a:spLocks noChangeArrowheads="1"/>
          </p:cNvSpPr>
          <p:nvPr/>
        </p:nvSpPr>
        <p:spPr bwMode="auto">
          <a:xfrm rot="5400000">
            <a:off x="6945534" y="3354876"/>
            <a:ext cx="303991" cy="187327"/>
          </a:xfrm>
          <a:prstGeom prst="rightArrow">
            <a:avLst>
              <a:gd name="adj1" fmla="val 50000"/>
              <a:gd name="adj2" fmla="val 25278"/>
            </a:avLst>
          </a:prstGeom>
          <a:solidFill>
            <a:srgbClr val="4066AA"/>
          </a:solidFill>
          <a:ln w="6350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84" t="16087" r="984" b="3333"/>
          <a:stretch/>
        </p:blipFill>
        <p:spPr>
          <a:xfrm>
            <a:off x="287003" y="3485268"/>
            <a:ext cx="4177717" cy="252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38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Výsledky a dopady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944440" y="1052737"/>
            <a:ext cx="7272808" cy="2304255"/>
          </a:xfrm>
        </p:spPr>
        <p:txBody>
          <a:bodyPr anchor="ctr" anchorCtr="0">
            <a:noAutofit/>
          </a:bodyPr>
          <a:lstStyle/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900" dirty="0" smtClean="0">
                <a:solidFill>
                  <a:schemeClr val="tx1"/>
                </a:solidFill>
              </a:rPr>
              <a:t>Snížení </a:t>
            </a:r>
            <a:r>
              <a:rPr lang="cs-CZ" sz="900" dirty="0">
                <a:solidFill>
                  <a:schemeClr val="tx1"/>
                </a:solidFill>
              </a:rPr>
              <a:t>pracnosti péče o </a:t>
            </a:r>
            <a:r>
              <a:rPr lang="cs-CZ" sz="900" dirty="0" smtClean="0">
                <a:solidFill>
                  <a:schemeClr val="tx1"/>
                </a:solidFill>
              </a:rPr>
              <a:t>dobytek: </a:t>
            </a:r>
            <a:r>
              <a:rPr lang="cs-CZ" sz="900" b="0" dirty="0" smtClean="0">
                <a:solidFill>
                  <a:schemeClr val="tx1"/>
                </a:solidFill>
              </a:rPr>
              <a:t>V  původní stáji byl třeba jeden pracovník na jednu řadu ustájeného dobytka. Díky novému a lépe vyhovujícímu způsobu organizace prostoru (volné ustájení, oddělení zón, apod.) došlo ke snížení pracovní náročnosti péče o dobytek </a:t>
            </a:r>
            <a:br>
              <a:rPr lang="cs-CZ" sz="900" b="0" dirty="0" smtClean="0">
                <a:solidFill>
                  <a:schemeClr val="tx1"/>
                </a:solidFill>
              </a:rPr>
            </a:br>
            <a:r>
              <a:rPr lang="cs-CZ" sz="900" b="0" dirty="0" smtClean="0">
                <a:solidFill>
                  <a:schemeClr val="tx1"/>
                </a:solidFill>
              </a:rPr>
              <a:t>cca o 50 %.</a:t>
            </a:r>
            <a:endParaRPr lang="cs-CZ" sz="900" b="0" dirty="0">
              <a:solidFill>
                <a:schemeClr val="tx1"/>
              </a:solidFill>
            </a:endParaRP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900" dirty="0">
                <a:solidFill>
                  <a:schemeClr val="tx1"/>
                </a:solidFill>
              </a:rPr>
              <a:t>Přizpůsobení se regulativě EU v oblasti </a:t>
            </a:r>
            <a:r>
              <a:rPr lang="cs-CZ" sz="900" dirty="0" smtClean="0">
                <a:solidFill>
                  <a:schemeClr val="tx1"/>
                </a:solidFill>
              </a:rPr>
              <a:t>Animal </a:t>
            </a:r>
            <a:r>
              <a:rPr lang="cs-CZ" sz="900" dirty="0" err="1">
                <a:solidFill>
                  <a:schemeClr val="tx1"/>
                </a:solidFill>
              </a:rPr>
              <a:t>W</a:t>
            </a:r>
            <a:r>
              <a:rPr lang="cs-CZ" sz="900" dirty="0" err="1" smtClean="0">
                <a:solidFill>
                  <a:schemeClr val="tx1"/>
                </a:solidFill>
              </a:rPr>
              <a:t>elfare</a:t>
            </a:r>
            <a:r>
              <a:rPr lang="cs-CZ" sz="900" b="0" dirty="0" smtClean="0">
                <a:solidFill>
                  <a:schemeClr val="tx1"/>
                </a:solidFill>
              </a:rPr>
              <a:t>: Původní stáj byla postavena v 60. letech a její uspořádání (vazný systém) i stav již neodpovídaly aktuálním požadavkům a regulativům v oblasti pohody zvířat.</a:t>
            </a:r>
            <a:endParaRPr lang="cs-CZ" sz="900" b="0" dirty="0">
              <a:solidFill>
                <a:schemeClr val="tx1"/>
              </a:solidFill>
            </a:endParaRP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900" dirty="0">
                <a:solidFill>
                  <a:schemeClr val="tx1"/>
                </a:solidFill>
              </a:rPr>
              <a:t>Úspora </a:t>
            </a:r>
            <a:r>
              <a:rPr lang="cs-CZ" sz="900" dirty="0" smtClean="0">
                <a:solidFill>
                  <a:schemeClr val="tx1"/>
                </a:solidFill>
              </a:rPr>
              <a:t>energií: </a:t>
            </a:r>
            <a:r>
              <a:rPr lang="cs-CZ" sz="900" b="0" dirty="0" smtClean="0">
                <a:solidFill>
                  <a:schemeClr val="tx1"/>
                </a:solidFill>
              </a:rPr>
              <a:t>Díky modernizaci technologií došlo k úspoře energie cca 20 %.</a:t>
            </a:r>
            <a:endParaRPr lang="cs-CZ" sz="900" b="0" dirty="0">
              <a:solidFill>
                <a:schemeClr val="tx1"/>
              </a:solidFill>
            </a:endParaRPr>
          </a:p>
          <a:p>
            <a:pPr marL="85725" indent="-85725">
              <a:lnSpc>
                <a:spcPct val="110000"/>
              </a:lnSpc>
              <a:buFontTx/>
              <a:buChar char="•"/>
            </a:pPr>
            <a:r>
              <a:rPr lang="cs-CZ" sz="900" dirty="0">
                <a:solidFill>
                  <a:schemeClr val="tx1"/>
                </a:solidFill>
              </a:rPr>
              <a:t>Znovuvyužití chátrající </a:t>
            </a:r>
            <a:r>
              <a:rPr lang="cs-CZ" sz="900" dirty="0" smtClean="0">
                <a:solidFill>
                  <a:schemeClr val="tx1"/>
                </a:solidFill>
              </a:rPr>
              <a:t>budovy: </a:t>
            </a:r>
            <a:r>
              <a:rPr lang="cs-CZ" sz="900" b="0" dirty="0" smtClean="0">
                <a:solidFill>
                  <a:schemeClr val="tx1"/>
                </a:solidFill>
              </a:rPr>
              <a:t>Během několika dekád užívání budovy došlo k jejímu významnému opotřebení a její stávající organizace neodpovídala aktuálním požadavkům. Díky rekonstrukci znovuzískala budova požadovanou funkčnost a splňuje moderní nároky.</a:t>
            </a:r>
            <a:endParaRPr lang="hu-HU" sz="900" dirty="0" smtClean="0"/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blackWhite">
          <a:xfrm>
            <a:off x="216248" y="1052737"/>
            <a:ext cx="1584325" cy="2088231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Výsledky</a:t>
            </a:r>
            <a:endParaRPr lang="en-GB" sz="1000" b="1" dirty="0" smtClean="0"/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blackWhite">
          <a:xfrm>
            <a:off x="216247" y="3323118"/>
            <a:ext cx="1584325" cy="1800200"/>
          </a:xfrm>
          <a:prstGeom prst="rect">
            <a:avLst/>
          </a:prstGeom>
          <a:solidFill>
            <a:srgbClr val="BFCCE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</p:spPr>
        <p:txBody>
          <a:bodyPr lIns="90000" tIns="90000" rIns="90000" bIns="90000" anchor="ctr" anchorCtr="0"/>
          <a:lstStyle/>
          <a:p>
            <a:pPr marL="85725" indent="-85725" defTabSz="571500" eaLnBrk="0" hangingPunct="0">
              <a:lnSpc>
                <a:spcPct val="125000"/>
              </a:lnSpc>
              <a:spcBef>
                <a:spcPct val="40000"/>
              </a:spcBef>
              <a:spcAft>
                <a:spcPct val="40000"/>
              </a:spcAft>
              <a:buClr>
                <a:schemeClr val="accent1"/>
              </a:buClr>
              <a:buSzPct val="85000"/>
              <a:buFont typeface="Wingdings" pitchFamily="2" charset="2"/>
              <a:buNone/>
              <a:tabLst>
                <a:tab pos="285750" algn="l"/>
              </a:tabLst>
              <a:defRPr/>
            </a:pPr>
            <a:r>
              <a:rPr lang="cs-CZ" sz="1000" b="1" dirty="0" smtClean="0"/>
              <a:t>Dopady</a:t>
            </a:r>
            <a:endParaRPr lang="en-GB" sz="1000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 bwMode="gray">
          <a:xfrm>
            <a:off x="1944440" y="3717032"/>
            <a:ext cx="7159546" cy="223224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hu-HU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 bwMode="gray">
          <a:xfrm>
            <a:off x="1955693" y="3395126"/>
            <a:ext cx="7159546" cy="1728192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pPr marL="85725" indent="-85725">
              <a:lnSpc>
                <a:spcPct val="110000"/>
              </a:lnSpc>
              <a:spcAft>
                <a:spcPts val="600"/>
              </a:spcAft>
              <a:buFontTx/>
              <a:buChar char="•"/>
            </a:pPr>
            <a:r>
              <a:rPr lang="cs-CZ" sz="900" b="1" dirty="0" smtClean="0"/>
              <a:t>Přispění </a:t>
            </a:r>
            <a:r>
              <a:rPr lang="cs-CZ" sz="900" b="1" dirty="0"/>
              <a:t>k </a:t>
            </a:r>
            <a:r>
              <a:rPr lang="cs-CZ" sz="900" b="1" dirty="0" err="1"/>
              <a:t>welfare</a:t>
            </a:r>
            <a:r>
              <a:rPr lang="cs-CZ" sz="900" b="1" dirty="0"/>
              <a:t> </a:t>
            </a:r>
            <a:r>
              <a:rPr lang="cs-CZ" sz="900" b="1" dirty="0" smtClean="0"/>
              <a:t>zvířat:</a:t>
            </a:r>
            <a:r>
              <a:rPr lang="cs-CZ" sz="900" dirty="0" smtClean="0"/>
              <a:t> Nový kravín se systém volného ustájení významně zvýšil oproti vaznému systému pohodu chovaných zvířat.</a:t>
            </a:r>
            <a:endParaRPr lang="cs-CZ" sz="900" dirty="0"/>
          </a:p>
          <a:p>
            <a:pPr marL="85725" indent="-85725">
              <a:lnSpc>
                <a:spcPct val="110000"/>
              </a:lnSpc>
              <a:spcAft>
                <a:spcPts val="600"/>
              </a:spcAft>
              <a:buFontTx/>
              <a:buChar char="•"/>
            </a:pPr>
            <a:r>
              <a:rPr lang="cs-CZ" sz="900" b="1" dirty="0"/>
              <a:t>Splnění tržních a regulatorních požadavků a udržení </a:t>
            </a:r>
            <a:r>
              <a:rPr lang="cs-CZ" sz="900" b="1" dirty="0" smtClean="0"/>
              <a:t>konkurenceschopnosti</a:t>
            </a:r>
            <a:r>
              <a:rPr lang="cs-CZ" sz="900" dirty="0" smtClean="0"/>
              <a:t>: Vybudováním nového kravína umožnilo naplnit normy pro chov zvířat (animal </a:t>
            </a:r>
            <a:r>
              <a:rPr lang="cs-CZ" sz="900" dirty="0" err="1" smtClean="0"/>
              <a:t>welfare</a:t>
            </a:r>
            <a:r>
              <a:rPr lang="cs-CZ" sz="900" dirty="0" smtClean="0"/>
              <a:t>), což má pozitivní vliv na udržení konkurenceschopnosti firmy.</a:t>
            </a:r>
            <a:endParaRPr lang="cs-CZ" sz="900" dirty="0"/>
          </a:p>
          <a:p>
            <a:pPr marL="92075" indent="-92075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900" b="1" dirty="0"/>
              <a:t>Mírné zvýšení přidané hodnoty </a:t>
            </a:r>
            <a:r>
              <a:rPr lang="cs-CZ" sz="900" b="1" dirty="0" smtClean="0"/>
              <a:t>podniku: </a:t>
            </a:r>
            <a:r>
              <a:rPr lang="cs-CZ" sz="900" dirty="0" smtClean="0"/>
              <a:t>Díky zvýšení efektivity práce došlo k mírnému zvýšení přidané hodnoty podniku.</a:t>
            </a:r>
            <a:endParaRPr lang="cs-CZ" sz="900" dirty="0"/>
          </a:p>
          <a:p>
            <a:pPr>
              <a:lnSpc>
                <a:spcPct val="110000"/>
              </a:lnSpc>
            </a:pPr>
            <a:endParaRPr lang="en-GB" sz="700" dirty="0"/>
          </a:p>
        </p:txBody>
      </p:sp>
    </p:spTree>
    <p:extLst>
      <p:ext uri="{BB962C8B-B14F-4D97-AF65-F5344CB8AC3E}">
        <p14:creationId xmlns:p14="http://schemas.microsoft.com/office/powerpoint/2010/main" val="338449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Multiplikační efekt a efekt mrtvé váhy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201718" y="1628800"/>
            <a:ext cx="7159546" cy="864096"/>
          </a:xfrm>
        </p:spPr>
        <p:txBody>
          <a:bodyPr>
            <a:noAutofit/>
          </a:bodyPr>
          <a:lstStyle/>
          <a:p>
            <a:r>
              <a:rPr lang="cs-CZ" dirty="0" smtClean="0"/>
              <a:t>Efekt mrtvé váhy</a:t>
            </a:r>
            <a:endParaRPr lang="en-GB" dirty="0" smtClean="0"/>
          </a:p>
          <a:p>
            <a:pPr lvl="2"/>
            <a:r>
              <a:rPr lang="cs-CZ" dirty="0" smtClean="0"/>
              <a:t>Projekt by se realizoval i v případě nepřidělení dotace, příjemce by si však musel vzít vyšší úvěr z banky, </a:t>
            </a:r>
            <a:br>
              <a:rPr lang="cs-CZ" dirty="0" smtClean="0"/>
            </a:br>
            <a:r>
              <a:rPr lang="cs-CZ" dirty="0" smtClean="0"/>
              <a:t>tj. došlo by k jeho vyššímu zadlužení.</a:t>
            </a:r>
          </a:p>
          <a:p>
            <a:pPr lvl="2"/>
            <a:r>
              <a:rPr lang="cs-CZ" dirty="0" smtClean="0"/>
              <a:t>Efekt </a:t>
            </a:r>
            <a:r>
              <a:rPr lang="cs-CZ" dirty="0"/>
              <a:t>mrtvé váhy je hodnocen jako </a:t>
            </a:r>
            <a:r>
              <a:rPr lang="cs-CZ" dirty="0" smtClean="0"/>
              <a:t>vysoký.</a:t>
            </a:r>
          </a:p>
        </p:txBody>
      </p:sp>
      <p:sp>
        <p:nvSpPr>
          <p:cNvPr id="5" name="Oval 4"/>
          <p:cNvSpPr/>
          <p:nvPr/>
        </p:nvSpPr>
        <p:spPr>
          <a:xfrm>
            <a:off x="1480423" y="3932635"/>
            <a:ext cx="288925" cy="288925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00923" y="4077097"/>
            <a:ext cx="720725" cy="719138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PRV projekt</a:t>
            </a:r>
            <a:endParaRPr lang="en-GB" sz="1000" b="1" dirty="0"/>
          </a:p>
        </p:txBody>
      </p:sp>
      <p:sp>
        <p:nvSpPr>
          <p:cNvPr id="8" name="Oval 7"/>
          <p:cNvSpPr/>
          <p:nvPr/>
        </p:nvSpPr>
        <p:spPr>
          <a:xfrm>
            <a:off x="1337622" y="1701280"/>
            <a:ext cx="720725" cy="719137"/>
          </a:xfrm>
          <a:prstGeom prst="ellipse">
            <a:avLst/>
          </a:prstGeom>
          <a:solidFill>
            <a:srgbClr val="EBB7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>
                <a:solidFill>
                  <a:schemeClr val="bg1"/>
                </a:solidFill>
              </a:rPr>
              <a:t>Projekt bez PRV</a:t>
            </a:r>
            <a:endParaRPr lang="en-GB" sz="1000" b="1" dirty="0">
              <a:solidFill>
                <a:schemeClr val="bg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400923" y="1701280"/>
            <a:ext cx="720725" cy="719137"/>
          </a:xfrm>
          <a:prstGeom prst="ellipse">
            <a:avLst/>
          </a:prstGeom>
          <a:solidFill>
            <a:srgbClr val="00338D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cs-CZ" sz="1000" b="1" dirty="0" smtClean="0"/>
              <a:t>Projekt s PRV</a:t>
            </a:r>
            <a:endParaRPr lang="en-GB" sz="1000" b="1" dirty="0"/>
          </a:p>
        </p:txBody>
      </p:sp>
      <p:sp>
        <p:nvSpPr>
          <p:cNvPr id="10" name="Equal 9"/>
          <p:cNvSpPr/>
          <p:nvPr/>
        </p:nvSpPr>
        <p:spPr>
          <a:xfrm>
            <a:off x="1121598" y="1917180"/>
            <a:ext cx="215900" cy="287337"/>
          </a:xfrm>
          <a:prstGeom prst="mathEqual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>
              <a:solidFill>
                <a:schemeClr val="tx1"/>
              </a:solidFill>
            </a:endParaRPr>
          </a:p>
        </p:txBody>
      </p:sp>
      <p:sp>
        <p:nvSpPr>
          <p:cNvPr id="11" name="Down Arrow 10"/>
          <p:cNvSpPr/>
          <p:nvPr/>
        </p:nvSpPr>
        <p:spPr>
          <a:xfrm rot="16200000">
            <a:off x="1193085" y="4077097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2" name="Down Arrow 11"/>
          <p:cNvSpPr/>
          <p:nvPr/>
        </p:nvSpPr>
        <p:spPr>
          <a:xfrm rot="16200000">
            <a:off x="1193085" y="4364435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3" name="Down Arrow 12"/>
          <p:cNvSpPr/>
          <p:nvPr/>
        </p:nvSpPr>
        <p:spPr>
          <a:xfrm rot="16200000">
            <a:off x="1193085" y="4653360"/>
            <a:ext cx="215900" cy="215900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hu-HU" dirty="0"/>
          </a:p>
        </p:txBody>
      </p:sp>
      <p:sp>
        <p:nvSpPr>
          <p:cNvPr id="14" name="Oval 13"/>
          <p:cNvSpPr/>
          <p:nvPr/>
        </p:nvSpPr>
        <p:spPr>
          <a:xfrm>
            <a:off x="1480423" y="4292997"/>
            <a:ext cx="288925" cy="287338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480423" y="4653360"/>
            <a:ext cx="288925" cy="287337"/>
          </a:xfrm>
          <a:prstGeom prst="ellipse">
            <a:avLst/>
          </a:prstGeom>
          <a:solidFill>
            <a:srgbClr val="7AB800"/>
          </a:solidFill>
          <a:ln>
            <a:solidFill>
              <a:srgbClr val="0033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GB" sz="2400" dirty="0" smtClean="0">
                <a:solidFill>
                  <a:schemeClr val="bg1"/>
                </a:solidFill>
              </a:rPr>
              <a:t>+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62290" y="1653005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121598" y="3788619"/>
            <a:ext cx="36004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2" name="Text Placeholder 2"/>
          <p:cNvSpPr txBox="1">
            <a:spLocks/>
          </p:cNvSpPr>
          <p:nvPr/>
        </p:nvSpPr>
        <p:spPr bwMode="gray">
          <a:xfrm>
            <a:off x="2201718" y="4003985"/>
            <a:ext cx="7159546" cy="115269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Multiplikační</a:t>
            </a:r>
            <a:r>
              <a:rPr kumimoji="0" lang="cs-CZ" sz="1100" b="1" i="0" u="none" strike="noStrike" kern="1200" cap="none" spc="0" normalizeH="0" noProof="0" dirty="0" smtClean="0">
                <a:ln>
                  <a:noFill/>
                </a:ln>
                <a:solidFill>
                  <a:srgbClr val="00338D"/>
                </a:solidFill>
                <a:effectLst/>
                <a:uLnTx/>
                <a:uFillTx/>
                <a:latin typeface="Arial"/>
                <a:ea typeface="+mn-ea"/>
                <a:cs typeface="Arial" pitchFamily="34" charset="0"/>
              </a:rPr>
              <a:t> efekt</a:t>
            </a:r>
            <a:endParaRPr kumimoji="0" lang="en-GB" sz="1100" b="1" i="0" u="none" strike="noStrike" kern="1200" cap="none" spc="0" normalizeH="0" baseline="0" noProof="0" dirty="0" smtClean="0">
              <a:ln>
                <a:noFill/>
              </a:ln>
              <a:solidFill>
                <a:srgbClr val="00338D"/>
              </a:solidFill>
              <a:effectLst/>
              <a:uLnTx/>
              <a:uFillTx/>
              <a:latin typeface="Arial"/>
              <a:ea typeface="+mn-ea"/>
              <a:cs typeface="Arial" pitchFamily="34" charset="0"/>
            </a:endParaRP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noProof="0" dirty="0" smtClean="0">
                <a:latin typeface="Arial"/>
                <a:cs typeface="Arial" pitchFamily="34" charset="0"/>
              </a:rPr>
              <a:t>VŘ na realizaci stavby vyhrála lokální firma, která zaměstnává místní lidi.</a:t>
            </a: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dirty="0" smtClean="0">
                <a:latin typeface="Arial"/>
                <a:cs typeface="Arial" pitchFamily="34" charset="0"/>
              </a:rPr>
              <a:t>Projekt neměl výrazný vliv na zvýšení odběru zboží dodavatelů z EU</a:t>
            </a:r>
          </a:p>
          <a:p>
            <a:pPr marL="177800" marR="0" lvl="2" indent="-1778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7989A"/>
              </a:buClr>
              <a:buSzTx/>
              <a:buFont typeface="Arial" pitchFamily="34" charset="0"/>
              <a:buChar char="■"/>
              <a:tabLst/>
              <a:defRPr/>
            </a:pPr>
            <a:r>
              <a:rPr lang="cs-CZ" sz="1100" noProof="0" dirty="0" smtClean="0">
                <a:latin typeface="Arial"/>
                <a:cs typeface="Arial" pitchFamily="34" charset="0"/>
              </a:rPr>
              <a:t>Multiplikační efekt je hodnocen jako střední.</a:t>
            </a:r>
            <a:endParaRPr lang="en-GB" sz="1100" noProof="0" dirty="0" smtClean="0">
              <a:latin typeface="Arial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74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REATEDBY" val="Global PowerPoint Toolbar"/>
  <p:tag name="TOOLBARVERSION" val="4.03"/>
  <p:tag name="TYPE" val="FullPage"/>
  <p:tag name="KEYWORD" val="FULL-PAGE"/>
  <p:tag name="TEMPLATEVERSION" val="19/11/2010 19:49:2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513,8066"/>
  <p:tag name="ADV_LEFT" val="20,27575"/>
  <p:tag name="ADV_HEIGHT" val="12,99496"/>
  <p:tag name="ADV_WIDTH" val="675,1405"/>
  <p:tag name="ADV_COPYRIGH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V_TOP" val="304"/>
  <p:tag name="ADV_LEFT" val="123,5"/>
  <p:tag name="ADV_HEIGHT" val="149"/>
  <p:tag name="ADV_WIDTH" val="317,5"/>
</p:tagLst>
</file>

<file path=ppt/theme/theme1.xml><?xml version="1.0" encoding="utf-8"?>
<a:theme xmlns:a="http://schemas.openxmlformats.org/drawingml/2006/main" name="CREATE TALKBOOK A4">
  <a:themeElements>
    <a:clrScheme name="KPMG Colours">
      <a:dk1>
        <a:srgbClr val="000000"/>
      </a:dk1>
      <a:lt1>
        <a:srgbClr val="FFFFFF"/>
      </a:lt1>
      <a:dk2>
        <a:srgbClr val="007C92"/>
      </a:dk2>
      <a:lt2>
        <a:srgbClr val="747678"/>
      </a:lt2>
      <a:accent1>
        <a:srgbClr val="8E258D"/>
      </a:accent1>
      <a:accent2>
        <a:srgbClr val="A79E70"/>
      </a:accent2>
      <a:accent3>
        <a:srgbClr val="7AB800"/>
      </a:accent3>
      <a:accent4>
        <a:srgbClr val="00338D"/>
      </a:accent4>
      <a:accent5>
        <a:srgbClr val="C84E00"/>
      </a:accent5>
      <a:accent6>
        <a:srgbClr val="EBB700"/>
      </a:accent6>
      <a:hlink>
        <a:srgbClr val="007C92"/>
      </a:hlink>
      <a:folHlink>
        <a:srgbClr val="8E258D"/>
      </a:folHlink>
    </a:clrScheme>
    <a:fontScheme name="KPMG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PMG Theme">
      <a:fillStyleLst>
        <a:solidFill>
          <a:schemeClr val="phClr"/>
        </a:solidFill>
        <a:solidFill>
          <a:schemeClr val="phClr">
            <a:tint val="0"/>
          </a:schemeClr>
        </a:solidFill>
        <a:solidFill>
          <a:schemeClr val="phClr"/>
        </a:solidFill>
      </a:fillStyleLst>
      <a:lnStyleLst>
        <a:ln w="6350" cap="rnd" cmpd="sng" algn="ctr">
          <a:solidFill>
            <a:schemeClr val="phClr"/>
          </a:solidFill>
          <a:prstDash val="solid"/>
        </a:ln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747678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1000" dirty="0" err="1" smtClean="0"/>
        </a:defPPr>
      </a:lstStyle>
    </a:txDef>
  </a:objectDefaults>
  <a:extraClrSchemeLst>
    <a:extraClrScheme>
      <a:clrScheme name="KPMG Colours">
        <a:dk1>
          <a:srgbClr val="000000"/>
        </a:dk1>
        <a:lt1>
          <a:srgbClr val="FFFFFF"/>
        </a:lt1>
        <a:dk2>
          <a:srgbClr val="007C92"/>
        </a:dk2>
        <a:lt2>
          <a:srgbClr val="747678"/>
        </a:lt2>
        <a:accent1>
          <a:srgbClr val="8E258D"/>
        </a:accent1>
        <a:accent2>
          <a:srgbClr val="A79E70"/>
        </a:accent2>
        <a:accent3>
          <a:srgbClr val="7AB800"/>
        </a:accent3>
        <a:accent4>
          <a:srgbClr val="00338D"/>
        </a:accent4>
        <a:accent5>
          <a:srgbClr val="C84E00"/>
        </a:accent5>
        <a:accent6>
          <a:srgbClr val="EBB700"/>
        </a:accent6>
        <a:hlink>
          <a:srgbClr val="007C92"/>
        </a:hlink>
        <a:folHlink>
          <a:srgbClr val="8E258D"/>
        </a:folHlink>
      </a:clrScheme>
    </a:extraClrScheme>
  </a:extraClrSchemeLst>
  <a:custClrLst>
    <a:custClr name="Turquoise 100%">
      <a:srgbClr val="007C92"/>
    </a:custClr>
    <a:custClr name="Deep Purple 100%">
      <a:srgbClr val="8E258D"/>
    </a:custClr>
    <a:custClr name="Tan 100%">
      <a:srgbClr val="A79E70"/>
    </a:custClr>
    <a:custClr name="Bright Green 100%">
      <a:srgbClr val="7AB800"/>
    </a:custClr>
    <a:custClr name="Deep Blue 100%">
      <a:srgbClr val="00338D"/>
    </a:custClr>
    <a:custClr name="Orange 100%">
      <a:srgbClr val="C84E00"/>
    </a:custClr>
    <a:custClr name="Bright Yellow 100%">
      <a:srgbClr val="EBB700"/>
    </a:custClr>
    <a:custClr name="Powder Blue 100%">
      <a:srgbClr val="98C6EA"/>
    </a:custClr>
    <a:custClr name="Gray 100%">
      <a:srgbClr val="747678"/>
    </a:custClr>
    <a:custClr name="Red 100%">
      <a:srgbClr val="9E3039"/>
    </a:custClr>
    <a:custClr name="Turquoise 75%">
      <a:srgbClr val="409DAD"/>
    </a:custClr>
    <a:custClr name="Deep Purple 75%">
      <a:srgbClr val="AA5CAA"/>
    </a:custClr>
    <a:custClr name="Tan 75%">
      <a:srgbClr val="BDB694"/>
    </a:custClr>
    <a:custClr name="Bright Green 75%">
      <a:srgbClr val="9BCA40"/>
    </a:custClr>
    <a:custClr name="Deep Blue 75%">
      <a:srgbClr val="4066AA"/>
    </a:custClr>
    <a:custClr name="Orange 75%">
      <a:srgbClr val="D67A40"/>
    </a:custClr>
    <a:custClr name="Bright Yellow 75%">
      <a:srgbClr val="F0C940"/>
    </a:custClr>
    <a:custClr name="Powder Blue 75%">
      <a:srgbClr val="B2D4EF"/>
    </a:custClr>
    <a:custClr name="Gray 75%">
      <a:srgbClr val="97989A"/>
    </a:custClr>
    <a:custClr name="Red 75%">
      <a:srgbClr val="B6646B"/>
    </a:custClr>
    <a:custClr name="Turquoise 50%">
      <a:srgbClr val="80BEC9"/>
    </a:custClr>
    <a:custClr name="Deep Purple 50%">
      <a:srgbClr val="C792C6"/>
    </a:custClr>
    <a:custClr name="Tan 50%">
      <a:srgbClr val="D3CFB8"/>
    </a:custClr>
    <a:custClr name="Bright Green 50%">
      <a:srgbClr val="BDDC80"/>
    </a:custClr>
    <a:custClr name="Deep Blue 50%">
      <a:srgbClr val="8099C6"/>
    </a:custClr>
    <a:custClr name="Orange 50%">
      <a:srgbClr val="E3A780"/>
    </a:custClr>
    <a:custClr name="Bright Yellow 50%">
      <a:srgbClr val="F5DB7E"/>
    </a:custClr>
    <a:custClr name="Powder Blue 50%">
      <a:srgbClr val="CCE3F4"/>
    </a:custClr>
    <a:custClr name="Gray 50%">
      <a:srgbClr val="BABBBC"/>
    </a:custClr>
    <a:custClr name="Red 50%">
      <a:srgbClr val="CF989C"/>
    </a:custClr>
    <a:custClr name="Turquoise 25%">
      <a:srgbClr val="BFDEE4"/>
    </a:custClr>
    <a:custClr name="Deep Purple 25%">
      <a:srgbClr val="E3C9E3"/>
    </a:custClr>
    <a:custClr name="Tan 25%">
      <a:srgbClr val="E9E7DB"/>
    </a:custClr>
    <a:custClr name="Bright Green 25%">
      <a:srgbClr val="DEEDBF"/>
    </a:custClr>
    <a:custClr name="Deep Blue 25%">
      <a:srgbClr val="BFCCE3"/>
    </a:custClr>
    <a:custClr name="Orange 25%">
      <a:srgbClr val="F1D3BF"/>
    </a:custClr>
    <a:custClr name="Bright Yellow 25%">
      <a:srgbClr val="FAEDBF"/>
    </a:custClr>
    <a:custClr name="Powder Blue 25%">
      <a:srgbClr val="E5F1FA"/>
    </a:custClr>
    <a:custClr name="Gray 25%">
      <a:srgbClr val="DCDDDD"/>
    </a:custClr>
    <a:custClr name="Red 25%">
      <a:srgbClr val="E7CBCE"/>
    </a:custClr>
    <a:custClr name="Turquoise 10%">
      <a:srgbClr val="E5F2F4"/>
    </a:custClr>
    <a:custClr name="Deep Purple 10%">
      <a:srgbClr val="F3E9F3"/>
    </a:custClr>
    <a:custClr name="Tan 10%">
      <a:srgbClr val="F6F5F0"/>
    </a:custClr>
    <a:custClr name="Bright Green 10%">
      <a:srgbClr val="F1F8E5"/>
    </a:custClr>
    <a:custClr name="Deep Blue 10%">
      <a:srgbClr val="E5EAF3"/>
    </a:custClr>
    <a:custClr name="Orange 10%">
      <a:srgbClr val="F9EDE5"/>
    </a:custClr>
    <a:custClr name="Bright Yellow 10%">
      <a:srgbClr val="FDF8E5"/>
    </a:custClr>
    <a:custClr name="Powder Blue 10%">
      <a:srgbClr val="F4F9FD"/>
    </a:custClr>
    <a:custClr name="Gray 10%">
      <a:srgbClr val="F1F1F1"/>
    </a:custClr>
    <a:custClr name="Red 10%">
      <a:srgbClr val="F5EAEB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4906</TotalTime>
  <Words>1162</Words>
  <Application>Microsoft Office PowerPoint</Application>
  <PresentationFormat>Custom</PresentationFormat>
  <Paragraphs>270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Symbol</vt:lpstr>
      <vt:lpstr>Verdana</vt:lpstr>
      <vt:lpstr>Wingdings</vt:lpstr>
      <vt:lpstr>CREATE TALKBOOK A4</vt:lpstr>
      <vt:lpstr>Farma Prčice – Stavební úpravy  K-174 na zimoviště pro masný skot (121 – I.1.1.1)</vt:lpstr>
      <vt:lpstr>Shrnutí projektu</vt:lpstr>
      <vt:lpstr>Profil příjemce</vt:lpstr>
      <vt:lpstr>Hlavní potřeby</vt:lpstr>
      <vt:lpstr>Cíle projektu</vt:lpstr>
      <vt:lpstr>Realizace projektu projektu</vt:lpstr>
      <vt:lpstr>Výstupy projektu</vt:lpstr>
      <vt:lpstr>Výsledky a dopady</vt:lpstr>
      <vt:lpstr>Multiplikační efekt a efekt mrtvé váhy</vt:lpstr>
      <vt:lpstr>Indikátory projektu</vt:lpstr>
      <vt:lpstr>Naplnění cílů projektů</vt:lpstr>
      <vt:lpstr>Zkušenosti</vt:lpstr>
      <vt:lpstr>PowerPoint Presentation</vt:lpstr>
    </vt:vector>
  </TitlesOfParts>
  <Company>KPMG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study for the ongoing and ex-post evaluation of RDP 2007-2013 of the Czech Republic</dc:title>
  <dc:creator>KPMG Advisory Ltd., Hungary</dc:creator>
  <cp:lastModifiedBy>Filkuka, Jan</cp:lastModifiedBy>
  <cp:revision>354</cp:revision>
  <dcterms:created xsi:type="dcterms:W3CDTF">2010-10-28T16:39:49Z</dcterms:created>
  <dcterms:modified xsi:type="dcterms:W3CDTF">2015-07-30T16:38:31Z</dcterms:modified>
</cp:coreProperties>
</file>