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68" r:id="rId1"/>
  </p:sldMasterIdLst>
  <p:notesMasterIdLst>
    <p:notesMasterId r:id="rId15"/>
  </p:notesMasterIdLst>
  <p:handoutMasterIdLst>
    <p:handoutMasterId r:id="rId16"/>
  </p:handoutMasterIdLst>
  <p:sldIdLst>
    <p:sldId id="267" r:id="rId2"/>
    <p:sldId id="262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76" r:id="rId12"/>
    <p:sldId id="285" r:id="rId13"/>
    <p:sldId id="286" r:id="rId14"/>
  </p:sldIdLst>
  <p:sldSz cx="9361488" cy="6858000"/>
  <p:notesSz cx="6669088" cy="9928225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>
          <p15:clr>
            <a:srgbClr val="A4A3A4"/>
          </p15:clr>
        </p15:guide>
        <p15:guide id="2" orient="horz" pos="2296">
          <p15:clr>
            <a:srgbClr val="A4A3A4"/>
          </p15:clr>
        </p15:guide>
        <p15:guide id="3" orient="horz" pos="2387">
          <p15:clr>
            <a:srgbClr val="A4A3A4"/>
          </p15:clr>
        </p15:guide>
        <p15:guide id="4" orient="horz" pos="3884">
          <p15:clr>
            <a:srgbClr val="A4A3A4"/>
          </p15:clr>
        </p15:guide>
        <p15:guide id="5" pos="2906">
          <p15:clr>
            <a:srgbClr val="A4A3A4"/>
          </p15:clr>
        </p15:guide>
        <p15:guide id="6" pos="2991">
          <p15:clr>
            <a:srgbClr val="A4A3A4"/>
          </p15:clr>
        </p15:guide>
        <p15:guide id="7" pos="1491">
          <p15:clr>
            <a:srgbClr val="A4A3A4"/>
          </p15:clr>
        </p15:guide>
        <p15:guide id="8" pos="1578">
          <p15:clr>
            <a:srgbClr val="A4A3A4"/>
          </p15:clr>
        </p15:guide>
        <p15:guide id="9" pos="4406">
          <p15:clr>
            <a:srgbClr val="A4A3A4"/>
          </p15:clr>
        </p15:guide>
        <p15:guide id="10" pos="4320">
          <p15:clr>
            <a:srgbClr val="A4A3A4"/>
          </p15:clr>
        </p15:guide>
        <p15:guide id="11" pos="5735">
          <p15:clr>
            <a:srgbClr val="A4A3A4"/>
          </p15:clr>
        </p15:guide>
        <p15:guide id="12" pos="16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dobos" initials="b" lastIdx="4" clrIdx="0">
    <p:extLst>
      <p:ext uri="{19B8F6BF-5375-455C-9EA6-DF929625EA0E}">
        <p15:presenceInfo xmlns:p15="http://schemas.microsoft.com/office/powerpoint/2012/main" userId="bdobo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00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385" autoAdjust="0"/>
  </p:normalViewPr>
  <p:slideViewPr>
    <p:cSldViewPr>
      <p:cViewPr varScale="1">
        <p:scale>
          <a:sx n="86" d="100"/>
          <a:sy n="86" d="100"/>
        </p:scale>
        <p:origin x="1325" y="53"/>
      </p:cViewPr>
      <p:guideLst>
        <p:guide orient="horz" pos="799"/>
        <p:guide orient="horz" pos="2296"/>
        <p:guide orient="horz" pos="2387"/>
        <p:guide orient="horz" pos="3884"/>
        <p:guide pos="2906"/>
        <p:guide pos="2991"/>
        <p:guide pos="1491"/>
        <p:guide pos="1578"/>
        <p:guide pos="4406"/>
        <p:guide pos="4320"/>
        <p:guide pos="5735"/>
        <p:guide pos="1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3206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323C52-3B96-451C-9BB1-BCA2F74C2776}" type="datetimeFigureOut">
              <a:rPr lang="cs-CZ" smtClean="0"/>
              <a:t>30.7.2015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5388CD-7D6E-464D-91D9-AE97E2CEB5E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75940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2ECFA-9217-4977-9421-A2AE06788043}" type="datetimeFigureOut">
              <a:rPr lang="hu-HU" smtClean="0"/>
              <a:pPr/>
              <a:t>2015.07.30.</a:t>
            </a:fld>
            <a:endParaRPr lang="hu-H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93750" y="744538"/>
            <a:ext cx="508158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88308-C116-41C4-B7A3-53ABA804FE74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1965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299837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9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0475657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713292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8831862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311166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38743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126938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3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406176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4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943202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5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749542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6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472455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7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372149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8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95253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4" y="2636912"/>
            <a:ext cx="9361488" cy="4221088"/>
          </a:xfrm>
          <a:prstGeom prst="rect">
            <a:avLst/>
          </a:prstGeom>
        </p:spPr>
      </p:pic>
      <p:sp>
        <p:nvSpPr>
          <p:cNvPr id="42" name="Freeform 12"/>
          <p:cNvSpPr>
            <a:spLocks/>
          </p:cNvSpPr>
          <p:nvPr userDrawn="1"/>
        </p:nvSpPr>
        <p:spPr bwMode="gray">
          <a:xfrm>
            <a:off x="-10501" y="0"/>
            <a:ext cx="3611125" cy="342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39"/>
              </a:cxn>
              <a:cxn ang="0">
                <a:pos x="2796" y="2039"/>
              </a:cxn>
              <a:cxn ang="0">
                <a:pos x="3400" y="0"/>
              </a:cxn>
              <a:cxn ang="0">
                <a:pos x="0" y="0"/>
              </a:cxn>
            </a:cxnLst>
            <a:rect l="0" t="0" r="r" b="b"/>
            <a:pathLst>
              <a:path w="3400" h="2039">
                <a:moveTo>
                  <a:pt x="0" y="0"/>
                </a:moveTo>
                <a:lnTo>
                  <a:pt x="0" y="2039"/>
                </a:lnTo>
                <a:lnTo>
                  <a:pt x="2796" y="2039"/>
                </a:lnTo>
                <a:lnTo>
                  <a:pt x="34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Title 9"/>
          <p:cNvSpPr txBox="1">
            <a:spLocks/>
          </p:cNvSpPr>
          <p:nvPr userDrawn="1"/>
        </p:nvSpPr>
        <p:spPr bwMode="gray">
          <a:xfrm>
            <a:off x="288257" y="1052736"/>
            <a:ext cx="295232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u-H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Title 9"/>
          <p:cNvSpPr txBox="1">
            <a:spLocks/>
          </p:cNvSpPr>
          <p:nvPr userDrawn="1"/>
        </p:nvSpPr>
        <p:spPr bwMode="gray">
          <a:xfrm>
            <a:off x="360264" y="2924944"/>
            <a:ext cx="259228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1400" b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Případová studie 2014</a:t>
            </a:r>
            <a:br>
              <a:rPr kumimoji="0" lang="hu-H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2" name="Group 19"/>
          <p:cNvGrpSpPr>
            <a:grpSpLocks/>
          </p:cNvGrpSpPr>
          <p:nvPr userDrawn="1"/>
        </p:nvGrpSpPr>
        <p:grpSpPr bwMode="gray">
          <a:xfrm>
            <a:off x="193412" y="-1"/>
            <a:ext cx="2021435" cy="1196753"/>
            <a:chOff x="68" y="0"/>
            <a:chExt cx="1723" cy="964"/>
          </a:xfrm>
        </p:grpSpPr>
        <p:sp>
          <p:nvSpPr>
            <p:cNvPr id="33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48" name="Title 9"/>
          <p:cNvSpPr>
            <a:spLocks noGrp="1"/>
          </p:cNvSpPr>
          <p:nvPr>
            <p:ph type="title"/>
          </p:nvPr>
        </p:nvSpPr>
        <p:spPr bwMode="gray">
          <a:xfrm>
            <a:off x="325553" y="1052736"/>
            <a:ext cx="2987039" cy="151216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lvl="0"/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screen"/>
          <a:stretch>
            <a:fillRect/>
          </a:stretch>
        </p:blipFill>
        <p:spPr>
          <a:xfrm>
            <a:off x="6048895" y="476672"/>
            <a:ext cx="2689304" cy="103250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015" y="476672"/>
            <a:ext cx="1537786" cy="1033200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3978214" y="1639005"/>
            <a:ext cx="507759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s-CZ" sz="1200" dirty="0" smtClean="0"/>
              <a:t>Evropský zemědělský fond pro rozvoj venkova: Evropa investuje do venkovských oblastí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503899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1" y="1268415"/>
            <a:ext cx="2109335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4748255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6994112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1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503899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4748255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6994112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ive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061012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5"/>
            <a:ext cx="1632659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3863982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493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30"/>
          </p:nvPr>
        </p:nvSpPr>
        <p:spPr bwMode="gray">
          <a:xfrm>
            <a:off x="7470788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06101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386398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566695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7" name="Text Placeholder 29"/>
          <p:cNvSpPr>
            <a:spLocks noGrp="1"/>
          </p:cNvSpPr>
          <p:nvPr>
            <p:ph type="body" sz="quarter" idx="17"/>
          </p:nvPr>
        </p:nvSpPr>
        <p:spPr bwMode="gray">
          <a:xfrm>
            <a:off x="746992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ands and dr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0"/>
          <p:cNvSpPr>
            <a:spLocks noChangeArrowheads="1"/>
          </p:cNvSpPr>
          <p:nvPr userDrawn="1"/>
        </p:nvSpPr>
        <p:spPr bwMode="gray">
          <a:xfrm rot="19080000" flipH="1">
            <a:off x="4856457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34" name="AutoShape 17"/>
          <p:cNvSpPr>
            <a:spLocks noChangeArrowheads="1"/>
          </p:cNvSpPr>
          <p:nvPr userDrawn="1"/>
        </p:nvSpPr>
        <p:spPr bwMode="gray">
          <a:xfrm rot="2520000" flipH="1">
            <a:off x="4856457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2" name="AutoShape 20"/>
          <p:cNvSpPr>
            <a:spLocks noChangeArrowheads="1"/>
          </p:cNvSpPr>
          <p:nvPr userDrawn="1"/>
        </p:nvSpPr>
        <p:spPr bwMode="gray">
          <a:xfrm rot="2520000">
            <a:off x="2971101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23" name="AutoShape 17"/>
          <p:cNvSpPr>
            <a:spLocks noChangeArrowheads="1"/>
          </p:cNvSpPr>
          <p:nvPr userDrawn="1"/>
        </p:nvSpPr>
        <p:spPr bwMode="gray">
          <a:xfrm rot="19080000">
            <a:off x="2971101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Text Placeholder 10"/>
          <p:cNvSpPr>
            <a:spLocks noGrp="1"/>
          </p:cNvSpPr>
          <p:nvPr userDrawn="1">
            <p:ph type="body" sz="quarter" idx="21"/>
          </p:nvPr>
        </p:nvSpPr>
        <p:spPr bwMode="gray">
          <a:xfrm>
            <a:off x="4115438" y="3395663"/>
            <a:ext cx="1119296" cy="622800"/>
          </a:xfrm>
          <a:prstGeom prst="ellipse">
            <a:avLst/>
          </a:prstGeom>
          <a:solidFill>
            <a:srgbClr val="AA5CAA"/>
          </a:solidFill>
          <a:ln>
            <a:noFill/>
          </a:ln>
        </p:spPr>
        <p:txBody>
          <a:bodyPr lIns="54000" tIns="54000" rIns="54000" bIns="54000" anchor="ctr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Text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258042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5701387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5"/>
          </p:nvPr>
        </p:nvSpPr>
        <p:spPr bwMode="gray">
          <a:xfrm>
            <a:off x="5701387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5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5701387" y="1268415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7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7778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387" y="3787778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1"/>
          </p:nvPr>
        </p:nvSpPr>
        <p:spPr bwMode="gray">
          <a:xfrm>
            <a:off x="258041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4748255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1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4748255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1" y="1270002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4748256" y="1270002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1" y="3789365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4748256" y="3789365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hart Placeholder 31"/>
          <p:cNvSpPr>
            <a:spLocks noGrp="1"/>
          </p:cNvSpPr>
          <p:nvPr>
            <p:ph type="chart" sz="quarter" idx="22"/>
          </p:nvPr>
        </p:nvSpPr>
        <p:spPr bwMode="gray">
          <a:xfrm>
            <a:off x="3285225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0"/>
          </p:nvPr>
        </p:nvSpPr>
        <p:spPr bwMode="gray">
          <a:xfrm>
            <a:off x="6315473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Chart Placeholder 31"/>
          <p:cNvSpPr>
            <a:spLocks noGrp="1"/>
          </p:cNvSpPr>
          <p:nvPr>
            <p:ph type="chart" sz="quarter" idx="21"/>
          </p:nvPr>
        </p:nvSpPr>
        <p:spPr bwMode="gray">
          <a:xfrm>
            <a:off x="6313941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4"/>
          </p:nvPr>
        </p:nvSpPr>
        <p:spPr bwMode="gray">
          <a:xfrm>
            <a:off x="258041" y="1270000"/>
            <a:ext cx="2787975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 bwMode="gray">
          <a:xfrm>
            <a:off x="258041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8"/>
          </p:nvPr>
        </p:nvSpPr>
        <p:spPr bwMode="gray">
          <a:xfrm>
            <a:off x="3286757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1" y="0"/>
            <a:ext cx="4931284" cy="3240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405"/>
              </a:cxn>
              <a:cxn ang="0">
                <a:pos x="16308" y="12405"/>
              </a:cxn>
              <a:cxn ang="0">
                <a:pos x="19984" y="0"/>
              </a:cxn>
              <a:cxn ang="0">
                <a:pos x="0" y="0"/>
              </a:cxn>
            </a:cxnLst>
            <a:rect l="0" t="0" r="r" b="b"/>
            <a:pathLst>
              <a:path w="19984" h="12405">
                <a:moveTo>
                  <a:pt x="0" y="0"/>
                </a:moveTo>
                <a:lnTo>
                  <a:pt x="0" y="12405"/>
                </a:lnTo>
                <a:lnTo>
                  <a:pt x="16308" y="12405"/>
                </a:lnTo>
                <a:lnTo>
                  <a:pt x="19984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258041" y="4291200"/>
            <a:ext cx="3792745" cy="18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/>
          </a:bodyPr>
          <a:lstStyle>
            <a:lvl1pPr>
              <a:defRPr lang="en-US" sz="10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grpSp>
        <p:nvGrpSpPr>
          <p:cNvPr id="6" name="Group 19"/>
          <p:cNvGrpSpPr>
            <a:grpSpLocks/>
          </p:cNvGrpSpPr>
          <p:nvPr userDrawn="1"/>
        </p:nvGrpSpPr>
        <p:grpSpPr bwMode="gray">
          <a:xfrm>
            <a:off x="121404" y="0"/>
            <a:ext cx="2584911" cy="1530350"/>
            <a:chOff x="68" y="0"/>
            <a:chExt cx="1723" cy="964"/>
          </a:xfrm>
        </p:grpSpPr>
        <p:sp>
          <p:nvSpPr>
            <p:cNvPr id="7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8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 bwMode="gray">
          <a:xfrm>
            <a:off x="257503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 bwMode="gray">
          <a:xfrm>
            <a:off x="4747717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Chart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8041" y="126841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Chart Placeholder 7"/>
          <p:cNvSpPr>
            <a:spLocks noGrp="1"/>
          </p:cNvSpPr>
          <p:nvPr>
            <p:ph type="chart" sz="quarter" idx="13"/>
          </p:nvPr>
        </p:nvSpPr>
        <p:spPr bwMode="gray">
          <a:xfrm>
            <a:off x="258041" y="378936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Table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2"/>
          </p:nvPr>
        </p:nvSpPr>
        <p:spPr bwMode="gray">
          <a:xfrm>
            <a:off x="258041" y="126841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2" name="Table Placeholder 10"/>
          <p:cNvSpPr>
            <a:spLocks noGrp="1"/>
          </p:cNvSpPr>
          <p:nvPr>
            <p:ph type="tbl" sz="quarter" idx="13"/>
          </p:nvPr>
        </p:nvSpPr>
        <p:spPr bwMode="gray">
          <a:xfrm>
            <a:off x="258041" y="378936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Row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One Chart One Row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7503" y="1268415"/>
            <a:ext cx="8845406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23"/>
          <p:cNvSpPr>
            <a:spLocks noChangeAspect="1" noEditPoints="1"/>
          </p:cNvSpPr>
          <p:nvPr/>
        </p:nvSpPr>
        <p:spPr bwMode="gray">
          <a:xfrm>
            <a:off x="1" y="1"/>
            <a:ext cx="9359988" cy="836712"/>
          </a:xfrm>
          <a:custGeom>
            <a:avLst/>
            <a:gdLst/>
            <a:ahLst/>
            <a:cxnLst>
              <a:cxn ang="0">
                <a:pos x="6239" y="0"/>
              </a:cxn>
              <a:cxn ang="0">
                <a:pos x="0" y="0"/>
              </a:cxn>
              <a:cxn ang="0">
                <a:pos x="0" y="663"/>
              </a:cxn>
              <a:cxn ang="0">
                <a:pos x="6067" y="663"/>
              </a:cxn>
              <a:cxn ang="0">
                <a:pos x="6239" y="0"/>
              </a:cxn>
              <a:cxn ang="0">
                <a:pos x="6239" y="0"/>
              </a:cxn>
              <a:cxn ang="0">
                <a:pos x="6239" y="0"/>
              </a:cxn>
            </a:cxnLst>
            <a:rect l="0" t="0" r="r" b="b"/>
            <a:pathLst>
              <a:path w="6239" h="663">
                <a:moveTo>
                  <a:pt x="6239" y="0"/>
                </a:moveTo>
                <a:lnTo>
                  <a:pt x="0" y="0"/>
                </a:lnTo>
                <a:lnTo>
                  <a:pt x="0" y="663"/>
                </a:lnTo>
                <a:lnTo>
                  <a:pt x="6067" y="663"/>
                </a:lnTo>
                <a:lnTo>
                  <a:pt x="6239" y="0"/>
                </a:lnTo>
                <a:close/>
                <a:moveTo>
                  <a:pt x="6239" y="0"/>
                </a:moveTo>
                <a:lnTo>
                  <a:pt x="6239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6" name="Text Placeholder 55"/>
          <p:cNvSpPr>
            <a:spLocks noGrp="1"/>
          </p:cNvSpPr>
          <p:nvPr>
            <p:ph type="body" idx="1"/>
          </p:nvPr>
        </p:nvSpPr>
        <p:spPr bwMode="gray">
          <a:xfrm>
            <a:off x="1944440" y="1052736"/>
            <a:ext cx="7159546" cy="48245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  <a:p>
            <a:pPr lvl="5"/>
            <a:r>
              <a:rPr lang="en-GB" dirty="0" smtClean="0"/>
              <a:t>Sixth level</a:t>
            </a:r>
          </a:p>
          <a:p>
            <a:pPr lvl="6"/>
            <a:r>
              <a:rPr lang="en-GB" dirty="0" smtClean="0"/>
              <a:t>Seventh level</a:t>
            </a:r>
          </a:p>
          <a:p>
            <a:pPr lvl="7"/>
            <a:r>
              <a:rPr lang="en-GB" dirty="0" smtClean="0"/>
              <a:t>Eighth level</a:t>
            </a:r>
          </a:p>
          <a:p>
            <a:pPr lvl="8"/>
            <a:r>
              <a:rPr lang="en-GB" dirty="0" smtClean="0"/>
              <a:t>Ninth level</a:t>
            </a:r>
            <a:endParaRPr lang="en-GB" dirty="0"/>
          </a:p>
        </p:txBody>
      </p:sp>
      <p:sp>
        <p:nvSpPr>
          <p:cNvPr id="55" name="Title Placeholder 54"/>
          <p:cNvSpPr>
            <a:spLocks noGrp="1"/>
          </p:cNvSpPr>
          <p:nvPr>
            <p:ph type="title"/>
          </p:nvPr>
        </p:nvSpPr>
        <p:spPr bwMode="gray">
          <a:xfrm>
            <a:off x="257503" y="116632"/>
            <a:ext cx="884648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l" rtl="0" eaLnBrk="1" fontAlgn="base" hangingPunct="1">
              <a:spcBef>
                <a:spcPct val="40000"/>
              </a:spcBef>
              <a:spcAft>
                <a:spcPct val="0"/>
              </a:spcAft>
            </a:pPr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32" name="Line 10"/>
          <p:cNvSpPr>
            <a:spLocks noChangeShapeType="1"/>
          </p:cNvSpPr>
          <p:nvPr/>
        </p:nvSpPr>
        <p:spPr bwMode="gray">
          <a:xfrm flipV="1">
            <a:off x="216248" y="6091808"/>
            <a:ext cx="8904892" cy="1488"/>
          </a:xfrm>
          <a:prstGeom prst="line">
            <a:avLst/>
          </a:prstGeom>
          <a:noFill/>
          <a:ln w="3175">
            <a:solidFill>
              <a:srgbClr val="00338D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34" name="Rectangle 33"/>
          <p:cNvSpPr/>
          <p:nvPr/>
        </p:nvSpPr>
        <p:spPr bwMode="gray">
          <a:xfrm>
            <a:off x="8627872" y="6525344"/>
            <a:ext cx="475575" cy="208981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lIns="72000" tIns="72000" rIns="0" bIns="0"/>
          <a:lstStyle/>
          <a:p>
            <a:pPr algn="r">
              <a:spcBef>
                <a:spcPct val="40000"/>
              </a:spcBef>
              <a:defRPr/>
            </a:pPr>
            <a:fld id="{6BA71C0A-9F0F-41ED-AE97-DBF05B351E59}" type="slidenum">
              <a:rPr lang="en-GB" sz="900">
                <a:solidFill>
                  <a:srgbClr val="00338D"/>
                </a:solidFill>
                <a:latin typeface="Arial"/>
              </a:rPr>
              <a:pPr algn="r">
                <a:spcBef>
                  <a:spcPct val="40000"/>
                </a:spcBef>
                <a:defRPr/>
              </a:pPr>
              <a:t>‹#›</a:t>
            </a:fld>
            <a:endParaRPr lang="en-GB" sz="900" dirty="0">
              <a:solidFill>
                <a:srgbClr val="00338D"/>
              </a:solidFill>
              <a:latin typeface="Arial"/>
            </a:endParaRPr>
          </a:p>
        </p:txBody>
      </p:sp>
      <p:grpSp>
        <p:nvGrpSpPr>
          <p:cNvPr id="20" name="Group 19"/>
          <p:cNvGrpSpPr/>
          <p:nvPr/>
        </p:nvGrpSpPr>
        <p:grpSpPr bwMode="gray">
          <a:xfrm>
            <a:off x="1" y="1052736"/>
            <a:ext cx="9361487" cy="5328591"/>
            <a:chOff x="1" y="1052736"/>
            <a:chExt cx="9905999" cy="5328591"/>
          </a:xfrm>
          <a:noFill/>
        </p:grpSpPr>
        <p:sp>
          <p:nvSpPr>
            <p:cNvPr id="16" name="Rectangle 22"/>
            <p:cNvSpPr>
              <a:spLocks noChangeArrowheads="1"/>
            </p:cNvSpPr>
            <p:nvPr/>
          </p:nvSpPr>
          <p:spPr bwMode="gray">
            <a:xfrm>
              <a:off x="9633520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gray">
            <a:xfrm>
              <a:off x="1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gray">
            <a:xfrm rot="16200000">
              <a:off x="4845050" y="1124173"/>
              <a:ext cx="21590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gray">
            <a:xfrm rot="16200000">
              <a:off x="4844989" y="6236803"/>
              <a:ext cx="216023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</p:grpSp>
      <p:grpSp>
        <p:nvGrpSpPr>
          <p:cNvPr id="25" name="Group 24"/>
          <p:cNvGrpSpPr/>
          <p:nvPr userDrawn="1"/>
        </p:nvGrpSpPr>
        <p:grpSpPr bwMode="gray">
          <a:xfrm>
            <a:off x="144240" y="6060876"/>
            <a:ext cx="792088" cy="562711"/>
            <a:chOff x="175518" y="0"/>
            <a:chExt cx="963613" cy="695325"/>
          </a:xfrm>
        </p:grpSpPr>
        <p:sp>
          <p:nvSpPr>
            <p:cNvPr id="33" name="Freeform 6"/>
            <p:cNvSpPr>
              <a:spLocks noEditPoints="1"/>
            </p:cNvSpPr>
            <p:nvPr userDrawn="1"/>
          </p:nvSpPr>
          <p:spPr bwMode="gray">
            <a:xfrm>
              <a:off x="286643" y="215900"/>
              <a:ext cx="700088" cy="271463"/>
            </a:xfrm>
            <a:custGeom>
              <a:avLst/>
              <a:gdLst/>
              <a:ahLst/>
              <a:cxnLst>
                <a:cxn ang="0">
                  <a:pos x="6130" y="2584"/>
                </a:cxn>
                <a:cxn ang="0">
                  <a:pos x="6106" y="2594"/>
                </a:cxn>
                <a:cxn ang="0">
                  <a:pos x="5549" y="2661"/>
                </a:cxn>
                <a:cxn ang="0">
                  <a:pos x="5025" y="2423"/>
                </a:cxn>
                <a:cxn ang="0">
                  <a:pos x="4926" y="2101"/>
                </a:cxn>
                <a:cxn ang="0">
                  <a:pos x="4756" y="2101"/>
                </a:cxn>
                <a:cxn ang="0">
                  <a:pos x="4625" y="2625"/>
                </a:cxn>
                <a:cxn ang="0">
                  <a:pos x="4182" y="2625"/>
                </a:cxn>
                <a:cxn ang="0">
                  <a:pos x="4338" y="2101"/>
                </a:cxn>
                <a:cxn ang="0">
                  <a:pos x="4197" y="2101"/>
                </a:cxn>
                <a:cxn ang="0">
                  <a:pos x="3859" y="2625"/>
                </a:cxn>
                <a:cxn ang="0">
                  <a:pos x="3503" y="2625"/>
                </a:cxn>
                <a:cxn ang="0">
                  <a:pos x="3471" y="2101"/>
                </a:cxn>
                <a:cxn ang="0">
                  <a:pos x="3314" y="2101"/>
                </a:cxn>
                <a:cxn ang="0">
                  <a:pos x="3159" y="2625"/>
                </a:cxn>
                <a:cxn ang="0">
                  <a:pos x="2780" y="2625"/>
                </a:cxn>
                <a:cxn ang="0">
                  <a:pos x="2940" y="2101"/>
                </a:cxn>
                <a:cxn ang="0">
                  <a:pos x="2047" y="2101"/>
                </a:cxn>
                <a:cxn ang="0">
                  <a:pos x="2047" y="2093"/>
                </a:cxn>
                <a:cxn ang="0">
                  <a:pos x="1888" y="2626"/>
                </a:cxn>
                <a:cxn ang="0">
                  <a:pos x="1484" y="2626"/>
                </a:cxn>
                <a:cxn ang="0">
                  <a:pos x="1642" y="2101"/>
                </a:cxn>
                <a:cxn ang="0">
                  <a:pos x="1148" y="2101"/>
                </a:cxn>
                <a:cxn ang="0">
                  <a:pos x="1394" y="2626"/>
                </a:cxn>
                <a:cxn ang="0">
                  <a:pos x="927" y="2626"/>
                </a:cxn>
                <a:cxn ang="0">
                  <a:pos x="715" y="2101"/>
                </a:cxn>
                <a:cxn ang="0">
                  <a:pos x="588" y="2101"/>
                </a:cxn>
                <a:cxn ang="0">
                  <a:pos x="442" y="2583"/>
                </a:cxn>
                <a:cxn ang="0">
                  <a:pos x="434" y="2626"/>
                </a:cxn>
                <a:cxn ang="0">
                  <a:pos x="0" y="2626"/>
                </a:cxn>
                <a:cxn ang="0">
                  <a:pos x="397" y="1303"/>
                </a:cxn>
                <a:cxn ang="0">
                  <a:pos x="397" y="0"/>
                </a:cxn>
                <a:cxn ang="0">
                  <a:pos x="1888" y="0"/>
                </a:cxn>
                <a:cxn ang="0">
                  <a:pos x="1888" y="1287"/>
                </a:cxn>
                <a:cxn ang="0">
                  <a:pos x="1944" y="1098"/>
                </a:cxn>
                <a:cxn ang="0">
                  <a:pos x="2047" y="1098"/>
                </a:cxn>
                <a:cxn ang="0">
                  <a:pos x="2047" y="0"/>
                </a:cxn>
                <a:cxn ang="0">
                  <a:pos x="3534" y="0"/>
                </a:cxn>
                <a:cxn ang="0">
                  <a:pos x="3534" y="1098"/>
                </a:cxn>
                <a:cxn ang="0">
                  <a:pos x="3694" y="1098"/>
                </a:cxn>
                <a:cxn ang="0">
                  <a:pos x="3694" y="0"/>
                </a:cxn>
                <a:cxn ang="0">
                  <a:pos x="5180" y="0"/>
                </a:cxn>
                <a:cxn ang="0">
                  <a:pos x="5180" y="1388"/>
                </a:cxn>
                <a:cxn ang="0">
                  <a:pos x="5340" y="1222"/>
                </a:cxn>
                <a:cxn ang="0">
                  <a:pos x="5340" y="0"/>
                </a:cxn>
                <a:cxn ang="0">
                  <a:pos x="6827" y="0"/>
                </a:cxn>
                <a:cxn ang="0">
                  <a:pos x="6827" y="2101"/>
                </a:cxn>
                <a:cxn ang="0">
                  <a:pos x="6266" y="2101"/>
                </a:cxn>
                <a:cxn ang="0">
                  <a:pos x="6130" y="2584"/>
                </a:cxn>
                <a:cxn ang="0">
                  <a:pos x="5342" y="2101"/>
                </a:cxn>
                <a:cxn ang="0">
                  <a:pos x="5386" y="2264"/>
                </a:cxn>
                <a:cxn ang="0">
                  <a:pos x="5610" y="2349"/>
                </a:cxn>
                <a:cxn ang="0">
                  <a:pos x="5788" y="2330"/>
                </a:cxn>
                <a:cxn ang="0">
                  <a:pos x="5861" y="2101"/>
                </a:cxn>
                <a:cxn ang="0">
                  <a:pos x="5342" y="2101"/>
                </a:cxn>
              </a:cxnLst>
              <a:rect l="0" t="0" r="r" b="b"/>
              <a:pathLst>
                <a:path w="6827" h="2661">
                  <a:moveTo>
                    <a:pt x="6130" y="2584"/>
                  </a:moveTo>
                  <a:cubicBezTo>
                    <a:pt x="6106" y="2594"/>
                    <a:pt x="6106" y="2594"/>
                    <a:pt x="6106" y="2594"/>
                  </a:cubicBezTo>
                  <a:cubicBezTo>
                    <a:pt x="6010" y="2632"/>
                    <a:pt x="5728" y="2661"/>
                    <a:pt x="5549" y="2661"/>
                  </a:cubicBezTo>
                  <a:cubicBezTo>
                    <a:pt x="5381" y="2661"/>
                    <a:pt x="5156" y="2599"/>
                    <a:pt x="5025" y="2423"/>
                  </a:cubicBezTo>
                  <a:cubicBezTo>
                    <a:pt x="4975" y="2355"/>
                    <a:pt x="4927" y="2250"/>
                    <a:pt x="4926" y="2101"/>
                  </a:cubicBezTo>
                  <a:cubicBezTo>
                    <a:pt x="4756" y="2101"/>
                    <a:pt x="4756" y="2101"/>
                    <a:pt x="4756" y="2101"/>
                  </a:cubicBezTo>
                  <a:cubicBezTo>
                    <a:pt x="4625" y="2625"/>
                    <a:pt x="4625" y="2625"/>
                    <a:pt x="4625" y="2625"/>
                  </a:cubicBezTo>
                  <a:cubicBezTo>
                    <a:pt x="4182" y="2625"/>
                    <a:pt x="4182" y="2625"/>
                    <a:pt x="4182" y="2625"/>
                  </a:cubicBezTo>
                  <a:cubicBezTo>
                    <a:pt x="4338" y="2101"/>
                    <a:pt x="4338" y="2101"/>
                    <a:pt x="4338" y="2101"/>
                  </a:cubicBezTo>
                  <a:cubicBezTo>
                    <a:pt x="4197" y="2101"/>
                    <a:pt x="4197" y="2101"/>
                    <a:pt x="4197" y="2101"/>
                  </a:cubicBezTo>
                  <a:cubicBezTo>
                    <a:pt x="3859" y="2625"/>
                    <a:pt x="3859" y="2625"/>
                    <a:pt x="3859" y="2625"/>
                  </a:cubicBezTo>
                  <a:cubicBezTo>
                    <a:pt x="3503" y="2625"/>
                    <a:pt x="3503" y="2625"/>
                    <a:pt x="3503" y="2625"/>
                  </a:cubicBezTo>
                  <a:cubicBezTo>
                    <a:pt x="3471" y="2101"/>
                    <a:pt x="3471" y="2101"/>
                    <a:pt x="3471" y="2101"/>
                  </a:cubicBezTo>
                  <a:cubicBezTo>
                    <a:pt x="3314" y="2101"/>
                    <a:pt x="3314" y="2101"/>
                    <a:pt x="3314" y="2101"/>
                  </a:cubicBezTo>
                  <a:cubicBezTo>
                    <a:pt x="3159" y="2625"/>
                    <a:pt x="3159" y="2625"/>
                    <a:pt x="3159" y="2625"/>
                  </a:cubicBezTo>
                  <a:cubicBezTo>
                    <a:pt x="2780" y="2625"/>
                    <a:pt x="2780" y="2625"/>
                    <a:pt x="2780" y="2625"/>
                  </a:cubicBezTo>
                  <a:cubicBezTo>
                    <a:pt x="2940" y="2101"/>
                    <a:pt x="2940" y="2101"/>
                    <a:pt x="2940" y="2101"/>
                  </a:cubicBezTo>
                  <a:cubicBezTo>
                    <a:pt x="2047" y="2101"/>
                    <a:pt x="2047" y="2101"/>
                    <a:pt x="2047" y="2101"/>
                  </a:cubicBezTo>
                  <a:cubicBezTo>
                    <a:pt x="2047" y="2093"/>
                    <a:pt x="2047" y="2093"/>
                    <a:pt x="2047" y="2093"/>
                  </a:cubicBezTo>
                  <a:cubicBezTo>
                    <a:pt x="1888" y="2626"/>
                    <a:pt x="1888" y="2626"/>
                    <a:pt x="1888" y="2626"/>
                  </a:cubicBezTo>
                  <a:cubicBezTo>
                    <a:pt x="1484" y="2626"/>
                    <a:pt x="1484" y="2626"/>
                    <a:pt x="1484" y="2626"/>
                  </a:cubicBezTo>
                  <a:cubicBezTo>
                    <a:pt x="1642" y="2101"/>
                    <a:pt x="1642" y="2101"/>
                    <a:pt x="1642" y="2101"/>
                  </a:cubicBezTo>
                  <a:cubicBezTo>
                    <a:pt x="1148" y="2101"/>
                    <a:pt x="1148" y="2101"/>
                    <a:pt x="1148" y="2101"/>
                  </a:cubicBezTo>
                  <a:cubicBezTo>
                    <a:pt x="1394" y="2626"/>
                    <a:pt x="1394" y="2626"/>
                    <a:pt x="1394" y="2626"/>
                  </a:cubicBezTo>
                  <a:cubicBezTo>
                    <a:pt x="927" y="2626"/>
                    <a:pt x="927" y="2626"/>
                    <a:pt x="927" y="2626"/>
                  </a:cubicBezTo>
                  <a:cubicBezTo>
                    <a:pt x="715" y="2101"/>
                    <a:pt x="715" y="2101"/>
                    <a:pt x="715" y="2101"/>
                  </a:cubicBezTo>
                  <a:cubicBezTo>
                    <a:pt x="588" y="2101"/>
                    <a:pt x="588" y="2101"/>
                    <a:pt x="588" y="2101"/>
                  </a:cubicBezTo>
                  <a:cubicBezTo>
                    <a:pt x="509" y="2359"/>
                    <a:pt x="447" y="2567"/>
                    <a:pt x="442" y="2583"/>
                  </a:cubicBezTo>
                  <a:cubicBezTo>
                    <a:pt x="434" y="2626"/>
                    <a:pt x="434" y="2626"/>
                    <a:pt x="434" y="2626"/>
                  </a:cubicBezTo>
                  <a:cubicBezTo>
                    <a:pt x="0" y="2626"/>
                    <a:pt x="0" y="2626"/>
                    <a:pt x="0" y="2626"/>
                  </a:cubicBezTo>
                  <a:cubicBezTo>
                    <a:pt x="397" y="1303"/>
                    <a:pt x="397" y="1303"/>
                    <a:pt x="397" y="1303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1888" y="0"/>
                    <a:pt x="1888" y="0"/>
                    <a:pt x="1888" y="0"/>
                  </a:cubicBezTo>
                  <a:cubicBezTo>
                    <a:pt x="1888" y="1287"/>
                    <a:pt x="1888" y="1287"/>
                    <a:pt x="1888" y="1287"/>
                  </a:cubicBezTo>
                  <a:cubicBezTo>
                    <a:pt x="1944" y="1098"/>
                    <a:pt x="1944" y="1098"/>
                    <a:pt x="1944" y="1098"/>
                  </a:cubicBezTo>
                  <a:cubicBezTo>
                    <a:pt x="2047" y="1098"/>
                    <a:pt x="2047" y="1098"/>
                    <a:pt x="2047" y="1098"/>
                  </a:cubicBezTo>
                  <a:cubicBezTo>
                    <a:pt x="2047" y="0"/>
                    <a:pt x="2047" y="0"/>
                    <a:pt x="2047" y="0"/>
                  </a:cubicBezTo>
                  <a:cubicBezTo>
                    <a:pt x="3534" y="0"/>
                    <a:pt x="3534" y="0"/>
                    <a:pt x="3534" y="0"/>
                  </a:cubicBezTo>
                  <a:cubicBezTo>
                    <a:pt x="3534" y="1098"/>
                    <a:pt x="3534" y="1098"/>
                    <a:pt x="3534" y="1098"/>
                  </a:cubicBezTo>
                  <a:cubicBezTo>
                    <a:pt x="3694" y="1098"/>
                    <a:pt x="3694" y="1098"/>
                    <a:pt x="3694" y="1098"/>
                  </a:cubicBezTo>
                  <a:cubicBezTo>
                    <a:pt x="3694" y="0"/>
                    <a:pt x="3694" y="0"/>
                    <a:pt x="3694" y="0"/>
                  </a:cubicBezTo>
                  <a:cubicBezTo>
                    <a:pt x="5180" y="0"/>
                    <a:pt x="5180" y="0"/>
                    <a:pt x="5180" y="0"/>
                  </a:cubicBezTo>
                  <a:cubicBezTo>
                    <a:pt x="5180" y="1388"/>
                    <a:pt x="5180" y="1388"/>
                    <a:pt x="5180" y="1388"/>
                  </a:cubicBezTo>
                  <a:cubicBezTo>
                    <a:pt x="5231" y="1319"/>
                    <a:pt x="5285" y="1264"/>
                    <a:pt x="5340" y="1222"/>
                  </a:cubicBezTo>
                  <a:cubicBezTo>
                    <a:pt x="5340" y="0"/>
                    <a:pt x="5340" y="0"/>
                    <a:pt x="5340" y="0"/>
                  </a:cubicBezTo>
                  <a:cubicBezTo>
                    <a:pt x="6827" y="0"/>
                    <a:pt x="6827" y="0"/>
                    <a:pt x="6827" y="0"/>
                  </a:cubicBezTo>
                  <a:cubicBezTo>
                    <a:pt x="6827" y="2101"/>
                    <a:pt x="6827" y="2101"/>
                    <a:pt x="6827" y="2101"/>
                  </a:cubicBezTo>
                  <a:cubicBezTo>
                    <a:pt x="6266" y="2101"/>
                    <a:pt x="6266" y="2101"/>
                    <a:pt x="6266" y="2101"/>
                  </a:cubicBezTo>
                  <a:lnTo>
                    <a:pt x="6130" y="2584"/>
                  </a:lnTo>
                  <a:close/>
                  <a:moveTo>
                    <a:pt x="5342" y="2101"/>
                  </a:moveTo>
                  <a:cubicBezTo>
                    <a:pt x="5344" y="2169"/>
                    <a:pt x="5356" y="2226"/>
                    <a:pt x="5386" y="2264"/>
                  </a:cubicBezTo>
                  <a:cubicBezTo>
                    <a:pt x="5429" y="2321"/>
                    <a:pt x="5503" y="2349"/>
                    <a:pt x="5610" y="2349"/>
                  </a:cubicBezTo>
                  <a:cubicBezTo>
                    <a:pt x="5728" y="2349"/>
                    <a:pt x="5773" y="2336"/>
                    <a:pt x="5788" y="2330"/>
                  </a:cubicBezTo>
                  <a:cubicBezTo>
                    <a:pt x="5861" y="2101"/>
                    <a:pt x="5861" y="2101"/>
                    <a:pt x="5861" y="2101"/>
                  </a:cubicBezTo>
                  <a:lnTo>
                    <a:pt x="5342" y="2101"/>
                  </a:lnTo>
                  <a:close/>
                </a:path>
              </a:pathLst>
            </a:custGeom>
            <a:solidFill>
              <a:srgbClr val="0033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" name="Freeform 7"/>
            <p:cNvSpPr>
              <a:spLocks noEditPoints="1"/>
            </p:cNvSpPr>
            <p:nvPr userDrawn="1"/>
          </p:nvSpPr>
          <p:spPr bwMode="gray">
            <a:xfrm>
              <a:off x="294581" y="330200"/>
              <a:ext cx="650875" cy="152400"/>
            </a:xfrm>
            <a:custGeom>
              <a:avLst/>
              <a:gdLst/>
              <a:ahLst/>
              <a:cxnLst>
                <a:cxn ang="0">
                  <a:pos x="2581" y="459"/>
                </a:cxn>
                <a:cxn ang="0">
                  <a:pos x="2254" y="682"/>
                </a:cxn>
                <a:cxn ang="0">
                  <a:pos x="2000" y="681"/>
                </a:cxn>
                <a:cxn ang="0">
                  <a:pos x="2130" y="234"/>
                </a:cxn>
                <a:cxn ang="0">
                  <a:pos x="2581" y="459"/>
                </a:cxn>
                <a:cxn ang="0">
                  <a:pos x="749" y="30"/>
                </a:cxn>
                <a:cxn ang="0">
                  <a:pos x="427" y="30"/>
                </a:cxn>
                <a:cxn ang="0">
                  <a:pos x="0" y="1452"/>
                </a:cxn>
                <a:cxn ang="0">
                  <a:pos x="319" y="1452"/>
                </a:cxn>
                <a:cxn ang="0">
                  <a:pos x="749" y="30"/>
                </a:cxn>
                <a:cxn ang="0">
                  <a:pos x="1585" y="30"/>
                </a:cxn>
                <a:cxn ang="0">
                  <a:pos x="1194" y="30"/>
                </a:cxn>
                <a:cxn ang="0">
                  <a:pos x="571" y="658"/>
                </a:cxn>
                <a:cxn ang="0">
                  <a:pos x="571" y="657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892" y="1452"/>
                </a:cxn>
                <a:cxn ang="0">
                  <a:pos x="1239" y="1452"/>
                </a:cxn>
                <a:cxn ang="0">
                  <a:pos x="881" y="688"/>
                </a:cxn>
                <a:cxn ang="0">
                  <a:pos x="1585" y="30"/>
                </a:cxn>
                <a:cxn ang="0">
                  <a:pos x="2875" y="459"/>
                </a:cxn>
                <a:cxn ang="0">
                  <a:pos x="2275" y="30"/>
                </a:cxn>
                <a:cxn ang="0">
                  <a:pos x="1913" y="30"/>
                </a:cxn>
                <a:cxn ang="0">
                  <a:pos x="1484" y="1452"/>
                </a:cxn>
                <a:cxn ang="0">
                  <a:pos x="1777" y="1452"/>
                </a:cxn>
                <a:cxn ang="0">
                  <a:pos x="1945" y="890"/>
                </a:cxn>
                <a:cxn ang="0">
                  <a:pos x="2179" y="890"/>
                </a:cxn>
                <a:cxn ang="0">
                  <a:pos x="2875" y="459"/>
                </a:cxn>
                <a:cxn ang="0">
                  <a:pos x="4866" y="30"/>
                </a:cxn>
                <a:cxn ang="0">
                  <a:pos x="4400" y="30"/>
                </a:cxn>
                <a:cxn ang="0">
                  <a:pos x="3694" y="1259"/>
                </a:cxn>
                <a:cxn ang="0">
                  <a:pos x="3678" y="30"/>
                </a:cxn>
                <a:cxn ang="0">
                  <a:pos x="3216" y="30"/>
                </a:cxn>
                <a:cxn ang="0">
                  <a:pos x="2781" y="1451"/>
                </a:cxn>
                <a:cxn ang="0">
                  <a:pos x="3048" y="1451"/>
                </a:cxn>
                <a:cxn ang="0">
                  <a:pos x="3408" y="234"/>
                </a:cxn>
                <a:cxn ang="0">
                  <a:pos x="3482" y="1451"/>
                </a:cxn>
                <a:cxn ang="0">
                  <a:pos x="3758" y="1451"/>
                </a:cxn>
                <a:cxn ang="0">
                  <a:pos x="4544" y="234"/>
                </a:cxn>
                <a:cxn ang="0">
                  <a:pos x="4183" y="1451"/>
                </a:cxn>
                <a:cxn ang="0">
                  <a:pos x="4512" y="1451"/>
                </a:cxn>
                <a:cxn ang="0">
                  <a:pos x="4866" y="30"/>
                </a:cxn>
                <a:cxn ang="0">
                  <a:pos x="5792" y="0"/>
                </a:cxn>
                <a:cxn ang="0">
                  <a:pos x="4947" y="735"/>
                </a:cxn>
                <a:cxn ang="0">
                  <a:pos x="5478" y="1487"/>
                </a:cxn>
                <a:cxn ang="0">
                  <a:pos x="6015" y="1424"/>
                </a:cxn>
                <a:cxn ang="0">
                  <a:pos x="6217" y="706"/>
                </a:cxn>
                <a:cxn ang="0">
                  <a:pos x="5614" y="706"/>
                </a:cxn>
                <a:cxn ang="0">
                  <a:pos x="5547" y="920"/>
                </a:cxn>
                <a:cxn ang="0">
                  <a:pos x="5865" y="920"/>
                </a:cxn>
                <a:cxn ang="0">
                  <a:pos x="5766" y="1232"/>
                </a:cxn>
                <a:cxn ang="0">
                  <a:pos x="5540" y="1282"/>
                </a:cxn>
                <a:cxn ang="0">
                  <a:pos x="5254" y="727"/>
                </a:cxn>
                <a:cxn ang="0">
                  <a:pos x="5764" y="205"/>
                </a:cxn>
                <a:cxn ang="0">
                  <a:pos x="6001" y="451"/>
                </a:cxn>
                <a:cxn ang="0">
                  <a:pos x="5991" y="487"/>
                </a:cxn>
                <a:cxn ang="0">
                  <a:pos x="6284" y="487"/>
                </a:cxn>
                <a:cxn ang="0">
                  <a:pos x="5792" y="0"/>
                </a:cxn>
              </a:cxnLst>
              <a:rect l="0" t="0" r="r" b="b"/>
              <a:pathLst>
                <a:path w="6358" h="1487">
                  <a:moveTo>
                    <a:pt x="2581" y="459"/>
                  </a:moveTo>
                  <a:cubicBezTo>
                    <a:pt x="2533" y="604"/>
                    <a:pt x="2468" y="678"/>
                    <a:pt x="2254" y="682"/>
                  </a:cubicBezTo>
                  <a:cubicBezTo>
                    <a:pt x="2183" y="683"/>
                    <a:pt x="2106" y="681"/>
                    <a:pt x="2000" y="681"/>
                  </a:cubicBezTo>
                  <a:cubicBezTo>
                    <a:pt x="2130" y="234"/>
                    <a:pt x="2130" y="234"/>
                    <a:pt x="2130" y="234"/>
                  </a:cubicBezTo>
                  <a:cubicBezTo>
                    <a:pt x="2451" y="234"/>
                    <a:pt x="2665" y="208"/>
                    <a:pt x="2581" y="459"/>
                  </a:cubicBezTo>
                  <a:moveTo>
                    <a:pt x="749" y="30"/>
                  </a:moveTo>
                  <a:cubicBezTo>
                    <a:pt x="427" y="30"/>
                    <a:pt x="427" y="30"/>
                    <a:pt x="427" y="30"/>
                  </a:cubicBezTo>
                  <a:cubicBezTo>
                    <a:pt x="0" y="1452"/>
                    <a:pt x="0" y="1452"/>
                    <a:pt x="0" y="1452"/>
                  </a:cubicBezTo>
                  <a:cubicBezTo>
                    <a:pt x="319" y="1452"/>
                    <a:pt x="319" y="1452"/>
                    <a:pt x="319" y="1452"/>
                  </a:cubicBezTo>
                  <a:cubicBezTo>
                    <a:pt x="325" y="1422"/>
                    <a:pt x="749" y="30"/>
                    <a:pt x="749" y="30"/>
                  </a:cubicBezTo>
                  <a:moveTo>
                    <a:pt x="1585" y="30"/>
                  </a:moveTo>
                  <a:cubicBezTo>
                    <a:pt x="1194" y="30"/>
                    <a:pt x="1194" y="30"/>
                    <a:pt x="1194" y="30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7"/>
                    <a:pt x="571" y="657"/>
                    <a:pt x="571" y="657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892" y="1452"/>
                    <a:pt x="892" y="1452"/>
                    <a:pt x="892" y="1452"/>
                  </a:cubicBezTo>
                  <a:cubicBezTo>
                    <a:pt x="1239" y="1452"/>
                    <a:pt x="1239" y="1452"/>
                    <a:pt x="1239" y="1452"/>
                  </a:cubicBezTo>
                  <a:cubicBezTo>
                    <a:pt x="881" y="688"/>
                    <a:pt x="881" y="688"/>
                    <a:pt x="881" y="688"/>
                  </a:cubicBezTo>
                  <a:lnTo>
                    <a:pt x="1585" y="30"/>
                  </a:lnTo>
                  <a:close/>
                  <a:moveTo>
                    <a:pt x="2875" y="459"/>
                  </a:moveTo>
                  <a:cubicBezTo>
                    <a:pt x="2956" y="21"/>
                    <a:pt x="2603" y="26"/>
                    <a:pt x="2275" y="30"/>
                  </a:cubicBezTo>
                  <a:cubicBezTo>
                    <a:pt x="1913" y="30"/>
                    <a:pt x="1913" y="30"/>
                    <a:pt x="1913" y="30"/>
                  </a:cubicBezTo>
                  <a:cubicBezTo>
                    <a:pt x="1484" y="1452"/>
                    <a:pt x="1484" y="1452"/>
                    <a:pt x="1484" y="1452"/>
                  </a:cubicBezTo>
                  <a:cubicBezTo>
                    <a:pt x="1777" y="1452"/>
                    <a:pt x="1777" y="1452"/>
                    <a:pt x="1777" y="1452"/>
                  </a:cubicBezTo>
                  <a:cubicBezTo>
                    <a:pt x="1945" y="890"/>
                    <a:pt x="1945" y="890"/>
                    <a:pt x="1945" y="890"/>
                  </a:cubicBezTo>
                  <a:cubicBezTo>
                    <a:pt x="2179" y="890"/>
                    <a:pt x="2179" y="890"/>
                    <a:pt x="2179" y="890"/>
                  </a:cubicBezTo>
                  <a:cubicBezTo>
                    <a:pt x="2633" y="890"/>
                    <a:pt x="2833" y="689"/>
                    <a:pt x="2875" y="459"/>
                  </a:cubicBezTo>
                  <a:moveTo>
                    <a:pt x="4866" y="30"/>
                  </a:moveTo>
                  <a:cubicBezTo>
                    <a:pt x="4400" y="30"/>
                    <a:pt x="4400" y="30"/>
                    <a:pt x="4400" y="30"/>
                  </a:cubicBezTo>
                  <a:cubicBezTo>
                    <a:pt x="3832" y="817"/>
                    <a:pt x="3694" y="1259"/>
                    <a:pt x="3694" y="1259"/>
                  </a:cubicBezTo>
                  <a:cubicBezTo>
                    <a:pt x="3749" y="759"/>
                    <a:pt x="3678" y="30"/>
                    <a:pt x="3678" y="30"/>
                  </a:cubicBezTo>
                  <a:cubicBezTo>
                    <a:pt x="3216" y="30"/>
                    <a:pt x="3216" y="30"/>
                    <a:pt x="3216" y="30"/>
                  </a:cubicBezTo>
                  <a:cubicBezTo>
                    <a:pt x="2781" y="1451"/>
                    <a:pt x="2781" y="1451"/>
                    <a:pt x="2781" y="1451"/>
                  </a:cubicBezTo>
                  <a:cubicBezTo>
                    <a:pt x="3048" y="1451"/>
                    <a:pt x="3048" y="1451"/>
                    <a:pt x="3048" y="1451"/>
                  </a:cubicBezTo>
                  <a:cubicBezTo>
                    <a:pt x="3408" y="234"/>
                    <a:pt x="3408" y="234"/>
                    <a:pt x="3408" y="234"/>
                  </a:cubicBezTo>
                  <a:cubicBezTo>
                    <a:pt x="3482" y="1451"/>
                    <a:pt x="3482" y="1451"/>
                    <a:pt x="3482" y="1451"/>
                  </a:cubicBezTo>
                  <a:cubicBezTo>
                    <a:pt x="3758" y="1451"/>
                    <a:pt x="3758" y="1451"/>
                    <a:pt x="3758" y="1451"/>
                  </a:cubicBezTo>
                  <a:cubicBezTo>
                    <a:pt x="4544" y="234"/>
                    <a:pt x="4544" y="234"/>
                    <a:pt x="4544" y="234"/>
                  </a:cubicBezTo>
                  <a:cubicBezTo>
                    <a:pt x="4183" y="1451"/>
                    <a:pt x="4183" y="1451"/>
                    <a:pt x="4183" y="1451"/>
                  </a:cubicBezTo>
                  <a:cubicBezTo>
                    <a:pt x="4512" y="1451"/>
                    <a:pt x="4512" y="1451"/>
                    <a:pt x="4512" y="1451"/>
                  </a:cubicBezTo>
                  <a:lnTo>
                    <a:pt x="4866" y="30"/>
                  </a:lnTo>
                  <a:close/>
                  <a:moveTo>
                    <a:pt x="5792" y="0"/>
                  </a:moveTo>
                  <a:cubicBezTo>
                    <a:pt x="5506" y="0"/>
                    <a:pt x="5151" y="64"/>
                    <a:pt x="4947" y="735"/>
                  </a:cubicBezTo>
                  <a:cubicBezTo>
                    <a:pt x="4777" y="1296"/>
                    <a:pt x="5191" y="1487"/>
                    <a:pt x="5478" y="1487"/>
                  </a:cubicBezTo>
                  <a:cubicBezTo>
                    <a:pt x="5667" y="1487"/>
                    <a:pt x="5935" y="1455"/>
                    <a:pt x="6015" y="1424"/>
                  </a:cubicBezTo>
                  <a:cubicBezTo>
                    <a:pt x="6217" y="706"/>
                    <a:pt x="6217" y="706"/>
                    <a:pt x="6217" y="706"/>
                  </a:cubicBezTo>
                  <a:cubicBezTo>
                    <a:pt x="5614" y="706"/>
                    <a:pt x="5614" y="706"/>
                    <a:pt x="5614" y="706"/>
                  </a:cubicBezTo>
                  <a:cubicBezTo>
                    <a:pt x="5547" y="920"/>
                    <a:pt x="5547" y="920"/>
                    <a:pt x="5547" y="920"/>
                  </a:cubicBezTo>
                  <a:cubicBezTo>
                    <a:pt x="5865" y="920"/>
                    <a:pt x="5865" y="920"/>
                    <a:pt x="5865" y="920"/>
                  </a:cubicBezTo>
                  <a:cubicBezTo>
                    <a:pt x="5766" y="1232"/>
                    <a:pt x="5766" y="1232"/>
                    <a:pt x="5766" y="1232"/>
                  </a:cubicBezTo>
                  <a:cubicBezTo>
                    <a:pt x="5766" y="1232"/>
                    <a:pt x="5779" y="1281"/>
                    <a:pt x="5540" y="1282"/>
                  </a:cubicBezTo>
                  <a:cubicBezTo>
                    <a:pt x="5238" y="1283"/>
                    <a:pt x="5155" y="1072"/>
                    <a:pt x="5254" y="727"/>
                  </a:cubicBezTo>
                  <a:cubicBezTo>
                    <a:pt x="5346" y="407"/>
                    <a:pt x="5493" y="192"/>
                    <a:pt x="5764" y="205"/>
                  </a:cubicBezTo>
                  <a:cubicBezTo>
                    <a:pt x="5947" y="214"/>
                    <a:pt x="6052" y="282"/>
                    <a:pt x="6001" y="451"/>
                  </a:cubicBezTo>
                  <a:cubicBezTo>
                    <a:pt x="5998" y="463"/>
                    <a:pt x="5996" y="477"/>
                    <a:pt x="5991" y="487"/>
                  </a:cubicBezTo>
                  <a:cubicBezTo>
                    <a:pt x="6284" y="487"/>
                    <a:pt x="6284" y="487"/>
                    <a:pt x="6284" y="487"/>
                  </a:cubicBezTo>
                  <a:cubicBezTo>
                    <a:pt x="6358" y="270"/>
                    <a:pt x="6210" y="0"/>
                    <a:pt x="5792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" name="Freeform 8"/>
            <p:cNvSpPr>
              <a:spLocks noEditPoints="1"/>
            </p:cNvSpPr>
            <p:nvPr userDrawn="1"/>
          </p:nvSpPr>
          <p:spPr bwMode="gray">
            <a:xfrm>
              <a:off x="175518" y="0"/>
              <a:ext cx="963613" cy="695325"/>
            </a:xfrm>
            <a:custGeom>
              <a:avLst/>
              <a:gdLst/>
              <a:ahLst/>
              <a:cxnLst>
                <a:cxn ang="0">
                  <a:pos x="607" y="136"/>
                </a:cxn>
                <a:cxn ang="0">
                  <a:pos x="511" y="136"/>
                </a:cxn>
                <a:cxn ang="0">
                  <a:pos x="511" y="0"/>
                </a:cxn>
                <a:cxn ang="0">
                  <a:pos x="607" y="0"/>
                </a:cxn>
                <a:cxn ang="0">
                  <a:pos x="607" y="136"/>
                </a:cxn>
                <a:cxn ang="0">
                  <a:pos x="607" y="302"/>
                </a:cxn>
                <a:cxn ang="0">
                  <a:pos x="511" y="302"/>
                </a:cxn>
                <a:cxn ang="0">
                  <a:pos x="511" y="438"/>
                </a:cxn>
                <a:cxn ang="0">
                  <a:pos x="607" y="438"/>
                </a:cxn>
                <a:cxn ang="0">
                  <a:pos x="607" y="302"/>
                </a:cxn>
                <a:cxn ang="0">
                  <a:pos x="96" y="0"/>
                </a:cxn>
                <a:cxn ang="0">
                  <a:pos x="0" y="0"/>
                </a:cxn>
                <a:cxn ang="0">
                  <a:pos x="0" y="136"/>
                </a:cxn>
                <a:cxn ang="0">
                  <a:pos x="96" y="136"/>
                </a:cxn>
                <a:cxn ang="0">
                  <a:pos x="96" y="0"/>
                </a:cxn>
                <a:cxn ang="0">
                  <a:pos x="96" y="302"/>
                </a:cxn>
                <a:cxn ang="0">
                  <a:pos x="0" y="302"/>
                </a:cxn>
                <a:cxn ang="0">
                  <a:pos x="0" y="438"/>
                </a:cxn>
                <a:cxn ang="0">
                  <a:pos x="96" y="438"/>
                </a:cxn>
                <a:cxn ang="0">
                  <a:pos x="96" y="302"/>
                </a:cxn>
              </a:cxnLst>
              <a:rect l="0" t="0" r="r" b="b"/>
              <a:pathLst>
                <a:path w="607" h="438">
                  <a:moveTo>
                    <a:pt x="607" y="136"/>
                  </a:moveTo>
                  <a:lnTo>
                    <a:pt x="511" y="136"/>
                  </a:lnTo>
                  <a:lnTo>
                    <a:pt x="511" y="0"/>
                  </a:lnTo>
                  <a:lnTo>
                    <a:pt x="607" y="0"/>
                  </a:lnTo>
                  <a:lnTo>
                    <a:pt x="607" y="136"/>
                  </a:lnTo>
                  <a:close/>
                  <a:moveTo>
                    <a:pt x="607" y="302"/>
                  </a:moveTo>
                  <a:lnTo>
                    <a:pt x="511" y="302"/>
                  </a:lnTo>
                  <a:lnTo>
                    <a:pt x="511" y="438"/>
                  </a:lnTo>
                  <a:lnTo>
                    <a:pt x="607" y="438"/>
                  </a:lnTo>
                  <a:lnTo>
                    <a:pt x="607" y="302"/>
                  </a:lnTo>
                  <a:close/>
                  <a:moveTo>
                    <a:pt x="96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6" y="136"/>
                  </a:lnTo>
                  <a:lnTo>
                    <a:pt x="96" y="0"/>
                  </a:lnTo>
                  <a:close/>
                  <a:moveTo>
                    <a:pt x="96" y="302"/>
                  </a:moveTo>
                  <a:lnTo>
                    <a:pt x="0" y="302"/>
                  </a:lnTo>
                  <a:lnTo>
                    <a:pt x="0" y="438"/>
                  </a:lnTo>
                  <a:lnTo>
                    <a:pt x="96" y="438"/>
                  </a:lnTo>
                  <a:lnTo>
                    <a:pt x="96" y="30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8008361" y="6134853"/>
            <a:ext cx="1006677" cy="386492"/>
          </a:xfrm>
          <a:prstGeom prst="rect">
            <a:avLst/>
          </a:prstGeom>
        </p:spPr>
      </p:pic>
      <p:sp>
        <p:nvSpPr>
          <p:cNvPr id="22" name="Text Box 8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gray">
          <a:xfrm>
            <a:off x="257502" y="6525344"/>
            <a:ext cx="8574284" cy="25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72000" rIns="0" bIns="0">
            <a:spAutoFit/>
          </a:bodyPr>
          <a:lstStyle/>
          <a:p>
            <a:pPr algn="l">
              <a:spcBef>
                <a:spcPct val="40000"/>
              </a:spcBef>
            </a:pPr>
            <a:r>
              <a:rPr lang="en-US" sz="600" smtClean="0">
                <a:solidFill>
                  <a:srgbClr val="00338D"/>
                </a:solidFill>
                <a:latin typeface="Arial"/>
              </a:rPr>
              <a:t>© 2014 KPMG Česká republika, s.r.o.,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  <a:endParaRPr lang="en-GB" sz="600" dirty="0">
              <a:solidFill>
                <a:srgbClr val="00338D"/>
              </a:solidFill>
              <a:latin typeface="Arial"/>
            </a:endParaRPr>
          </a:p>
        </p:txBody>
      </p:sp>
      <p:pic>
        <p:nvPicPr>
          <p:cNvPr id="26" name="Picture 25" descr="eu-flag-clip-art.jpg"/>
          <p:cNvPicPr>
            <a:picLocks noChangeAspect="1"/>
          </p:cNvPicPr>
          <p:nvPr userDrawn="1"/>
        </p:nvPicPr>
        <p:blipFill>
          <a:blip r:embed="rId20" cstate="screen"/>
          <a:stretch>
            <a:fillRect/>
          </a:stretch>
        </p:blipFill>
        <p:spPr>
          <a:xfrm>
            <a:off x="5544840" y="6232303"/>
            <a:ext cx="361474" cy="259200"/>
          </a:xfrm>
          <a:prstGeom prst="rect">
            <a:avLst/>
          </a:prstGeom>
        </p:spPr>
      </p:pic>
      <p:sp>
        <p:nvSpPr>
          <p:cNvPr id="27" name="TextBox 26"/>
          <p:cNvSpPr txBox="1"/>
          <p:nvPr userDrawn="1"/>
        </p:nvSpPr>
        <p:spPr>
          <a:xfrm>
            <a:off x="3409817" y="6238793"/>
            <a:ext cx="216024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Průběžné a ex-post hodnocení</a:t>
            </a:r>
            <a:r>
              <a:rPr lang="cs-CZ" sz="800" b="0" kern="1200" baseline="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 Programu rozvoje venkova ČR </a:t>
            </a:r>
            <a:r>
              <a:rPr lang="en-GB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2007-2013</a:t>
            </a:r>
            <a:endParaRPr lang="hu-HU" sz="800" b="0" kern="1200" dirty="0" smtClean="0">
              <a:solidFill>
                <a:srgbClr val="00338D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1" cstate="screen"/>
          <a:stretch>
            <a:fillRect/>
          </a:stretch>
        </p:blipFill>
        <p:spPr>
          <a:xfrm>
            <a:off x="3105745" y="6232303"/>
            <a:ext cx="350863" cy="259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5" r:id="rId2"/>
    <p:sldLayoutId id="2147483776" r:id="rId3"/>
    <p:sldLayoutId id="2147483791" r:id="rId4"/>
    <p:sldLayoutId id="2147483792" r:id="rId5"/>
    <p:sldLayoutId id="2147483793" r:id="rId6"/>
    <p:sldLayoutId id="2147483785" r:id="rId7"/>
    <p:sldLayoutId id="2147483794" r:id="rId8"/>
    <p:sldLayoutId id="2147483777" r:id="rId9"/>
    <p:sldLayoutId id="2147483778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784" r:id="rId1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en-GB" sz="1800" b="1" kern="1200" noProof="0" dirty="0">
          <a:solidFill>
            <a:schemeClr val="bg1"/>
          </a:solidFill>
          <a:latin typeface="Arial"/>
          <a:ea typeface="+mj-ea"/>
          <a:cs typeface="+mj-cs"/>
        </a:defRPr>
      </a:lvl1pPr>
      <a:lvl2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2pPr>
      <a:lvl3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3pPr>
      <a:lvl4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4pPr>
      <a:lvl5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5pPr>
      <a:lvl6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6pPr>
      <a:lvl7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7pPr>
      <a:lvl8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8pPr>
      <a:lvl9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9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1" kern="1200" noProof="0" dirty="0" smtClean="0">
          <a:solidFill>
            <a:srgbClr val="00338D"/>
          </a:solidFill>
          <a:latin typeface="Arial"/>
          <a:ea typeface="+mn-ea"/>
          <a:cs typeface="Arial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2pPr>
      <a:lvl3pPr marL="1778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3pPr>
      <a:lvl4pPr marL="3556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4pPr>
      <a:lvl5pPr marL="534988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b="0" kern="1200" baseline="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5pPr>
      <a:lvl6pPr marL="720725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6pPr>
      <a:lvl7pPr marL="895350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baseline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7pPr>
      <a:lvl8pPr marL="1081088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+mn-cs"/>
        </a:defRPr>
      </a:lvl8pPr>
      <a:lvl9pPr marL="1255713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553" y="980166"/>
            <a:ext cx="2915031" cy="1584176"/>
          </a:xfrm>
        </p:spPr>
        <p:txBody>
          <a:bodyPr>
            <a:normAutofit fontScale="90000"/>
          </a:bodyPr>
          <a:lstStyle/>
          <a:p>
            <a:r>
              <a:rPr lang="hu-HU" dirty="0"/>
              <a:t>Platby za přírodní znevýhodnění </a:t>
            </a:r>
            <a:r>
              <a:rPr lang="hu-HU" dirty="0" smtClean="0"/>
              <a:t>- Farma Morava, </a:t>
            </a:r>
            <a:r>
              <a:rPr lang="hu-HU" dirty="0"/>
              <a:t>spol. s r. </a:t>
            </a:r>
            <a:r>
              <a:rPr lang="hu-HU" dirty="0" smtClean="0"/>
              <a:t>o.</a:t>
            </a:r>
            <a:br>
              <a:rPr lang="hu-HU" dirty="0" smtClean="0"/>
            </a:br>
            <a:r>
              <a:rPr lang="en-GB" b="0" dirty="0" smtClean="0"/>
              <a:t>(</a:t>
            </a:r>
            <a:r>
              <a:rPr lang="hu-HU" b="0" dirty="0" smtClean="0"/>
              <a:t>211 – II.1.1)</a:t>
            </a:r>
            <a:endParaRPr lang="en-GB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503" y="78532"/>
            <a:ext cx="8846483" cy="648072"/>
          </a:xfrm>
        </p:spPr>
        <p:txBody>
          <a:bodyPr/>
          <a:lstStyle/>
          <a:p>
            <a:r>
              <a:rPr lang="cs-CZ" dirty="0" smtClean="0"/>
              <a:t>Indikátory</a:t>
            </a:r>
            <a:endParaRPr lang="en-GB" dirty="0"/>
          </a:p>
        </p:txBody>
      </p:sp>
      <p:graphicFrame>
        <p:nvGraphicFramePr>
          <p:cNvPr id="4" name="Group 165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47363095"/>
              </p:ext>
            </p:extLst>
          </p:nvPr>
        </p:nvGraphicFramePr>
        <p:xfrm>
          <a:off x="422275" y="1022348"/>
          <a:ext cx="8681711" cy="3978252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522496"/>
                <a:gridCol w="3384045"/>
                <a:gridCol w="2160240"/>
                <a:gridCol w="1614930"/>
              </a:tblGrid>
              <a:tr h="297426">
                <a:tc gridSpan="4"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Dosažené cílové hodnoty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8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</a:tr>
              <a:tr h="29742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Druh indikátoru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Indikátor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Dosažený stav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Změna oproti 2007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Celková plocha spadající pod LFA</a:t>
                      </a:r>
                      <a:endParaRPr lang="en-GB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1 525 ha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Počet kusů skotu a ovcí</a:t>
                      </a:r>
                      <a:endParaRPr lang="en-GB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700 ks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Počet zaměstnanců</a:t>
                      </a:r>
                      <a:endParaRPr lang="en-GB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24 FTE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Výsledku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Oblast s úspěšným hospodařením s půdou přispívající ke: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zlepšení biodiversity</a:t>
                      </a:r>
                      <a:endParaRPr lang="cs-CZ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zvýšení kvality vody</a:t>
                      </a: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zmírnění změny klimatu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zvýšení kvality půdy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228600" marR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zamezení marginalizaci</a:t>
                      </a:r>
                      <a:r>
                        <a:rPr lang="hu-HU" sz="10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a opouštění půdy</a:t>
                      </a:r>
                      <a:endParaRPr lang="hu-HU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lvl="1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endParaRPr lang="cs-CZ" sz="1000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7800" marR="0" lvl="1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cs-CZ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Pozitivní vliv - mírné zlepšení</a:t>
                      </a:r>
                    </a:p>
                    <a:p>
                      <a:pPr marL="177800" marR="0" lvl="1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cs-CZ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Pozitivní vliv - mírné zlepšení</a:t>
                      </a:r>
                    </a:p>
                    <a:p>
                      <a:pPr marL="177800" marR="0" lvl="1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cs-CZ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Neutrální vliv</a:t>
                      </a:r>
                    </a:p>
                    <a:p>
                      <a:pPr marL="177800" marR="0" lvl="1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cs-CZ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Pozitivní vliv – značné zlepšení</a:t>
                      </a:r>
                    </a:p>
                    <a:p>
                      <a:pPr marL="177800" marR="0" lvl="1" indent="-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lphaLcParenR"/>
                        <a:tabLst/>
                        <a:defRPr/>
                      </a:pPr>
                      <a:r>
                        <a:rPr lang="cs-CZ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Pozitivní vliv – značné zlepšení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Dopadu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Zmírnění poklesu biologické rozmanitosti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Neutrální vliv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Dopadu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Zlepšení kvality vody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cs-CZ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Pozitivní vliv - mírné zlepšení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Down Arrow 5"/>
          <p:cNvSpPr/>
          <p:nvPr/>
        </p:nvSpPr>
        <p:spPr>
          <a:xfrm rot="-2880000">
            <a:off x="8229980" y="1718583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Down Arrow 6"/>
          <p:cNvSpPr/>
          <p:nvPr/>
        </p:nvSpPr>
        <p:spPr>
          <a:xfrm>
            <a:off x="8229980" y="2109294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Down Arrow 7"/>
          <p:cNvSpPr/>
          <p:nvPr/>
        </p:nvSpPr>
        <p:spPr>
          <a:xfrm>
            <a:off x="8229980" y="2505921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Down Arrow 9"/>
          <p:cNvSpPr/>
          <p:nvPr/>
        </p:nvSpPr>
        <p:spPr>
          <a:xfrm rot="13849774">
            <a:off x="8247937" y="3059645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Down Arrow 10"/>
          <p:cNvSpPr/>
          <p:nvPr/>
        </p:nvSpPr>
        <p:spPr>
          <a:xfrm rot="13849774">
            <a:off x="8247936" y="3281668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Down Arrow 17"/>
          <p:cNvSpPr/>
          <p:nvPr/>
        </p:nvSpPr>
        <p:spPr>
          <a:xfrm rot="16200000">
            <a:off x="8245390" y="3517346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9" name="Down Arrow 18"/>
          <p:cNvSpPr/>
          <p:nvPr/>
        </p:nvSpPr>
        <p:spPr>
          <a:xfrm rot="16200000">
            <a:off x="8256732" y="4294877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0" name="Down Arrow 19"/>
          <p:cNvSpPr/>
          <p:nvPr/>
        </p:nvSpPr>
        <p:spPr>
          <a:xfrm rot="10800000">
            <a:off x="8220728" y="3719113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1" name="Down Arrow 20"/>
          <p:cNvSpPr/>
          <p:nvPr/>
        </p:nvSpPr>
        <p:spPr>
          <a:xfrm rot="10800000">
            <a:off x="8217896" y="3955611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Down Arrow 21"/>
          <p:cNvSpPr/>
          <p:nvPr/>
        </p:nvSpPr>
        <p:spPr>
          <a:xfrm rot="13849774">
            <a:off x="8256731" y="4675475"/>
            <a:ext cx="144016" cy="216024"/>
          </a:xfrm>
          <a:prstGeom prst="downArrow">
            <a:avLst/>
          </a:prstGeom>
          <a:solidFill>
            <a:srgbClr val="0033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303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503" y="78532"/>
            <a:ext cx="8846483" cy="648072"/>
          </a:xfrm>
        </p:spPr>
        <p:txBody>
          <a:bodyPr/>
          <a:lstStyle/>
          <a:p>
            <a:r>
              <a:rPr lang="cs-CZ" dirty="0"/>
              <a:t>Naplnění </a:t>
            </a:r>
            <a:r>
              <a:rPr lang="cs-CZ" dirty="0" smtClean="0"/>
              <a:t>cílů</a:t>
            </a:r>
            <a:endParaRPr lang="en-GB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6248" y="1052736"/>
            <a:ext cx="2737494" cy="431800"/>
          </a:xfrm>
          <a:prstGeom prst="rect">
            <a:avLst/>
          </a:prstGeom>
          <a:solidFill>
            <a:srgbClr val="7AB800"/>
          </a:solidFill>
          <a:ln w="6350" algn="ctr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Cíle</a:t>
            </a:r>
            <a:endParaRPr lang="en-GB" sz="900" b="1" dirty="0">
              <a:solidFill>
                <a:schemeClr val="bg1"/>
              </a:solidFill>
            </a:endParaRPr>
          </a:p>
        </p:txBody>
      </p:sp>
      <p:sp>
        <p:nvSpPr>
          <p:cNvPr id="6" name="AutoShape 24"/>
          <p:cNvSpPr>
            <a:spLocks noChangeArrowheads="1"/>
          </p:cNvSpPr>
          <p:nvPr/>
        </p:nvSpPr>
        <p:spPr bwMode="auto">
          <a:xfrm>
            <a:off x="6043962" y="5478333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7" name="Rectangle 42"/>
          <p:cNvSpPr>
            <a:spLocks noChangeArrowheads="1"/>
          </p:cNvSpPr>
          <p:nvPr/>
        </p:nvSpPr>
        <p:spPr bwMode="auto">
          <a:xfrm>
            <a:off x="3240584" y="1052736"/>
            <a:ext cx="2736899" cy="431800"/>
          </a:xfrm>
          <a:prstGeom prst="rect">
            <a:avLst/>
          </a:prstGeom>
          <a:solidFill>
            <a:srgbClr val="EBB700"/>
          </a:solidFill>
          <a:ln w="6350" algn="ctr">
            <a:solidFill>
              <a:srgbClr val="EBB7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Výsledky</a:t>
            </a:r>
            <a:endParaRPr lang="en-GB" sz="900" b="1" dirty="0">
              <a:solidFill>
                <a:schemeClr val="bg1"/>
              </a:solidFill>
            </a:endParaRPr>
          </a:p>
        </p:txBody>
      </p:sp>
      <p:sp>
        <p:nvSpPr>
          <p:cNvPr id="8" name="Rectangle 43"/>
          <p:cNvSpPr>
            <a:spLocks noChangeArrowheads="1"/>
          </p:cNvSpPr>
          <p:nvPr/>
        </p:nvSpPr>
        <p:spPr bwMode="auto">
          <a:xfrm>
            <a:off x="6264820" y="1052736"/>
            <a:ext cx="2736404" cy="431800"/>
          </a:xfrm>
          <a:prstGeom prst="rect">
            <a:avLst/>
          </a:prstGeom>
          <a:solidFill>
            <a:srgbClr val="BE0027"/>
          </a:solidFill>
          <a:ln w="6350" algn="ctr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Dopady</a:t>
            </a:r>
            <a:endParaRPr lang="en-GB" sz="900" b="1" dirty="0">
              <a:solidFill>
                <a:schemeClr val="bg1"/>
              </a:solidFill>
            </a:endParaRPr>
          </a:p>
        </p:txBody>
      </p:sp>
      <p:sp>
        <p:nvSpPr>
          <p:cNvPr id="11" name="Rectangle 55"/>
          <p:cNvSpPr>
            <a:spLocks noChangeArrowheads="1"/>
          </p:cNvSpPr>
          <p:nvPr/>
        </p:nvSpPr>
        <p:spPr bwMode="auto">
          <a:xfrm>
            <a:off x="6263039" y="3816930"/>
            <a:ext cx="2736404" cy="1298668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 smtClean="0"/>
              <a:t>Stabilizace venkovského obyvatelstva v dané oblasti</a:t>
            </a:r>
            <a:endParaRPr lang="cs-CZ" sz="900" dirty="0"/>
          </a:p>
        </p:txBody>
      </p:sp>
      <p:sp>
        <p:nvSpPr>
          <p:cNvPr id="16" name="AutoShape 62"/>
          <p:cNvSpPr>
            <a:spLocks noChangeArrowheads="1"/>
          </p:cNvSpPr>
          <p:nvPr/>
        </p:nvSpPr>
        <p:spPr bwMode="auto">
          <a:xfrm>
            <a:off x="6047633" y="1827200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18" name="Rectangle 65"/>
          <p:cNvSpPr>
            <a:spLocks noChangeArrowheads="1"/>
          </p:cNvSpPr>
          <p:nvPr/>
        </p:nvSpPr>
        <p:spPr bwMode="auto">
          <a:xfrm>
            <a:off x="3239791" y="1628980"/>
            <a:ext cx="2736899" cy="125982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 smtClean="0"/>
              <a:t>Možnost pokračovat v zemědělské činnosti</a:t>
            </a:r>
            <a:endParaRPr lang="cs-CZ" sz="900" dirty="0"/>
          </a:p>
        </p:txBody>
      </p:sp>
      <p:sp>
        <p:nvSpPr>
          <p:cNvPr id="31" name="Rectangle 55"/>
          <p:cNvSpPr>
            <a:spLocks noChangeArrowheads="1"/>
          </p:cNvSpPr>
          <p:nvPr/>
        </p:nvSpPr>
        <p:spPr bwMode="auto">
          <a:xfrm>
            <a:off x="6263039" y="5279771"/>
            <a:ext cx="2736404" cy="54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Zachování pracovních míst ve venkovských oblastech</a:t>
            </a:r>
            <a:endParaRPr lang="cs-CZ" sz="900" dirty="0"/>
          </a:p>
        </p:txBody>
      </p:sp>
      <p:sp>
        <p:nvSpPr>
          <p:cNvPr id="33" name="Rectangle 55"/>
          <p:cNvSpPr>
            <a:spLocks noChangeArrowheads="1"/>
          </p:cNvSpPr>
          <p:nvPr/>
        </p:nvSpPr>
        <p:spPr bwMode="auto">
          <a:xfrm>
            <a:off x="6263039" y="3095106"/>
            <a:ext cx="2736404" cy="54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Rozvoj zemědělské činnosti</a:t>
            </a:r>
            <a:endParaRPr lang="cs-CZ" sz="900" dirty="0"/>
          </a:p>
        </p:txBody>
      </p:sp>
      <p:sp>
        <p:nvSpPr>
          <p:cNvPr id="35" name="Rectangle 55"/>
          <p:cNvSpPr>
            <a:spLocks noChangeArrowheads="1"/>
          </p:cNvSpPr>
          <p:nvPr/>
        </p:nvSpPr>
        <p:spPr bwMode="auto">
          <a:xfrm>
            <a:off x="6263039" y="1628800"/>
            <a:ext cx="2736404" cy="54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Udržení počtu skotu a ostatních hospodářských zvířat s použitím travních porostů</a:t>
            </a:r>
            <a:endParaRPr lang="cs-CZ" sz="900" dirty="0"/>
          </a:p>
        </p:txBody>
      </p:sp>
      <p:sp>
        <p:nvSpPr>
          <p:cNvPr id="39" name="AutoShape 75"/>
          <p:cNvSpPr>
            <a:spLocks noChangeArrowheads="1"/>
          </p:cNvSpPr>
          <p:nvPr/>
        </p:nvSpPr>
        <p:spPr bwMode="auto">
          <a:xfrm>
            <a:off x="6051306" y="4764891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43" name="Rectangle 65"/>
          <p:cNvSpPr>
            <a:spLocks noChangeArrowheads="1"/>
          </p:cNvSpPr>
          <p:nvPr/>
        </p:nvSpPr>
        <p:spPr bwMode="auto">
          <a:xfrm>
            <a:off x="216248" y="1628800"/>
            <a:ext cx="2736899" cy="126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cs-CZ" sz="900" dirty="0" smtClean="0"/>
              <a:t>Zajistit pokračování zemědělské činnosti v dané oblasti (LFA)</a:t>
            </a:r>
            <a:endParaRPr lang="cs-CZ" sz="900" dirty="0"/>
          </a:p>
        </p:txBody>
      </p:sp>
      <p:sp>
        <p:nvSpPr>
          <p:cNvPr id="44" name="Rectangle 65"/>
          <p:cNvSpPr>
            <a:spLocks noChangeArrowheads="1"/>
          </p:cNvSpPr>
          <p:nvPr/>
        </p:nvSpPr>
        <p:spPr bwMode="auto">
          <a:xfrm>
            <a:off x="3239792" y="4556306"/>
            <a:ext cx="2736899" cy="126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cs-CZ" sz="900" dirty="0" smtClean="0"/>
              <a:t>Zachovaný počet pracovních úvazků (24)</a:t>
            </a:r>
            <a:endParaRPr lang="cs-CZ" sz="900" dirty="0"/>
          </a:p>
        </p:txBody>
      </p:sp>
      <p:sp>
        <p:nvSpPr>
          <p:cNvPr id="47" name="Rectangle 65"/>
          <p:cNvSpPr>
            <a:spLocks noChangeArrowheads="1"/>
          </p:cNvSpPr>
          <p:nvPr/>
        </p:nvSpPr>
        <p:spPr bwMode="auto">
          <a:xfrm>
            <a:off x="3240584" y="3093631"/>
            <a:ext cx="2736899" cy="54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cs-CZ" sz="900" dirty="0" smtClean="0"/>
              <a:t>Dostupné vlastní finanční prostředky na investice do nových strojů a na nákup nové zemědělské půdy</a:t>
            </a:r>
            <a:endParaRPr lang="cs-CZ" sz="900" dirty="0"/>
          </a:p>
        </p:txBody>
      </p:sp>
      <p:sp>
        <p:nvSpPr>
          <p:cNvPr id="62" name="AutoShape 62"/>
          <p:cNvSpPr>
            <a:spLocks noChangeArrowheads="1"/>
          </p:cNvSpPr>
          <p:nvPr/>
        </p:nvSpPr>
        <p:spPr bwMode="auto">
          <a:xfrm>
            <a:off x="6047633" y="2540496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64" name="AutoShape 62"/>
          <p:cNvSpPr>
            <a:spLocks noChangeArrowheads="1"/>
          </p:cNvSpPr>
          <p:nvPr/>
        </p:nvSpPr>
        <p:spPr bwMode="auto">
          <a:xfrm>
            <a:off x="6047633" y="3291668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67" name="Rectangle 6"/>
          <p:cNvSpPr>
            <a:spLocks noChangeArrowheads="1"/>
          </p:cNvSpPr>
          <p:nvPr/>
        </p:nvSpPr>
        <p:spPr bwMode="auto">
          <a:xfrm>
            <a:off x="215950" y="3092553"/>
            <a:ext cx="2737494" cy="126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cs-CZ" sz="900" dirty="0" smtClean="0"/>
              <a:t>Zachování úrovně příjmů</a:t>
            </a:r>
            <a:endParaRPr lang="cs-CZ" sz="900" dirty="0"/>
          </a:p>
        </p:txBody>
      </p:sp>
      <p:sp>
        <p:nvSpPr>
          <p:cNvPr id="70" name="AutoShape 62"/>
          <p:cNvSpPr>
            <a:spLocks noChangeArrowheads="1"/>
          </p:cNvSpPr>
          <p:nvPr/>
        </p:nvSpPr>
        <p:spPr bwMode="auto">
          <a:xfrm>
            <a:off x="3023098" y="2187711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71" name="AutoShape 78"/>
          <p:cNvSpPr>
            <a:spLocks noChangeArrowheads="1"/>
          </p:cNvSpPr>
          <p:nvPr/>
        </p:nvSpPr>
        <p:spPr bwMode="auto">
          <a:xfrm>
            <a:off x="3024213" y="5115598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73" name="AutoShape 62"/>
          <p:cNvSpPr>
            <a:spLocks noChangeArrowheads="1"/>
          </p:cNvSpPr>
          <p:nvPr/>
        </p:nvSpPr>
        <p:spPr bwMode="auto">
          <a:xfrm>
            <a:off x="3024535" y="3292194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77" name="AutoShape 62"/>
          <p:cNvSpPr>
            <a:spLocks noChangeArrowheads="1"/>
          </p:cNvSpPr>
          <p:nvPr/>
        </p:nvSpPr>
        <p:spPr bwMode="auto">
          <a:xfrm>
            <a:off x="3024534" y="4011115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36" name="Rectangle 6"/>
          <p:cNvSpPr>
            <a:spLocks noChangeArrowheads="1"/>
          </p:cNvSpPr>
          <p:nvPr/>
        </p:nvSpPr>
        <p:spPr bwMode="auto">
          <a:xfrm>
            <a:off x="215950" y="4556306"/>
            <a:ext cx="2737494" cy="126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cs-CZ" sz="900" dirty="0" smtClean="0"/>
              <a:t>Zachování počtu pracovních úvazků</a:t>
            </a:r>
            <a:endParaRPr lang="cs-CZ" sz="900" dirty="0"/>
          </a:p>
        </p:txBody>
      </p:sp>
      <p:sp>
        <p:nvSpPr>
          <p:cNvPr id="37" name="Rectangle 65"/>
          <p:cNvSpPr>
            <a:spLocks noChangeArrowheads="1"/>
          </p:cNvSpPr>
          <p:nvPr/>
        </p:nvSpPr>
        <p:spPr bwMode="auto">
          <a:xfrm>
            <a:off x="3233517" y="3818320"/>
            <a:ext cx="2736899" cy="54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en-US" sz="900" dirty="0" smtClean="0"/>
              <a:t>Zachová</a:t>
            </a:r>
            <a:r>
              <a:rPr lang="cs-CZ" sz="900" dirty="0" smtClean="0"/>
              <a:t>ní</a:t>
            </a:r>
            <a:r>
              <a:rPr lang="en-US" sz="900" dirty="0" smtClean="0"/>
              <a:t> úrov</a:t>
            </a:r>
            <a:r>
              <a:rPr lang="cs-CZ" sz="900" dirty="0" smtClean="0"/>
              <a:t>ně</a:t>
            </a:r>
            <a:r>
              <a:rPr lang="en-US" sz="900" dirty="0" smtClean="0"/>
              <a:t> </a:t>
            </a:r>
            <a:r>
              <a:rPr lang="en-US" sz="900" dirty="0"/>
              <a:t>příjmů (33 milionů Kč v roce 2013)</a:t>
            </a:r>
          </a:p>
        </p:txBody>
      </p:sp>
      <p:sp>
        <p:nvSpPr>
          <p:cNvPr id="38" name="Rectangle 55"/>
          <p:cNvSpPr>
            <a:spLocks noChangeArrowheads="1"/>
          </p:cNvSpPr>
          <p:nvPr/>
        </p:nvSpPr>
        <p:spPr bwMode="auto">
          <a:xfrm>
            <a:off x="6264820" y="2348046"/>
            <a:ext cx="2736404" cy="54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Zlepšení životního prostředí a krajiny (hlavně kvůli požadavkům ekologického zemědělství)</a:t>
            </a:r>
            <a:endParaRPr lang="cs-CZ" sz="900" dirty="0"/>
          </a:p>
        </p:txBody>
      </p:sp>
      <p:sp>
        <p:nvSpPr>
          <p:cNvPr id="41" name="AutoShape 62"/>
          <p:cNvSpPr>
            <a:spLocks noChangeArrowheads="1"/>
          </p:cNvSpPr>
          <p:nvPr/>
        </p:nvSpPr>
        <p:spPr bwMode="auto">
          <a:xfrm>
            <a:off x="6043961" y="4005110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503" y="78532"/>
            <a:ext cx="8846483" cy="648072"/>
          </a:xfrm>
        </p:spPr>
        <p:txBody>
          <a:bodyPr/>
          <a:lstStyle/>
          <a:p>
            <a:r>
              <a:rPr lang="cs-CZ" dirty="0" smtClean="0"/>
              <a:t>Zkušenosti</a:t>
            </a:r>
            <a:endParaRPr lang="en-GB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16248" y="1052737"/>
            <a:ext cx="1584325" cy="2448271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Pozitivní zkušenosti</a:t>
            </a: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dirty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6248" y="3861048"/>
            <a:ext cx="1584325" cy="2088232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Negativní zkušenosti</a:t>
            </a: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944440" y="1052736"/>
            <a:ext cx="3384376" cy="288032"/>
          </a:xfrm>
          <a:prstGeom prst="rect">
            <a:avLst/>
          </a:prstGeom>
          <a:solidFill>
            <a:srgbClr val="7AB800"/>
          </a:solidFill>
          <a:ln w="6350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en-GB" sz="2000" b="1" dirty="0" smtClean="0">
                <a:solidFill>
                  <a:schemeClr val="bg1"/>
                </a:solidFill>
              </a:rPr>
              <a:t>  +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H="1">
            <a:off x="1944439" y="1052736"/>
            <a:ext cx="0" cy="2448271"/>
          </a:xfrm>
          <a:prstGeom prst="line">
            <a:avLst/>
          </a:prstGeom>
          <a:noFill/>
          <a:ln w="6350">
            <a:solidFill>
              <a:srgbClr val="7AB8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hu-HU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944440" y="3861048"/>
            <a:ext cx="3384376" cy="288032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en-GB" sz="2000" b="1" dirty="0" smtClean="0">
                <a:solidFill>
                  <a:schemeClr val="bg1"/>
                </a:solidFill>
              </a:rPr>
              <a:t> – 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flipH="1">
            <a:off x="1942852" y="4149080"/>
            <a:ext cx="0" cy="1801093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hu-HU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88456" y="1484784"/>
            <a:ext cx="3168352" cy="2016224"/>
          </a:xfrm>
        </p:spPr>
        <p:txBody>
          <a:bodyPr>
            <a:noAutofit/>
          </a:bodyPr>
          <a:lstStyle/>
          <a:p>
            <a:pPr lvl="2">
              <a:lnSpc>
                <a:spcPct val="130000"/>
              </a:lnSpc>
            </a:pPr>
            <a:r>
              <a:rPr lang="cs-CZ" dirty="0" smtClean="0"/>
              <a:t>Korektní přístup zaměstnanců SZIF</a:t>
            </a:r>
          </a:p>
          <a:p>
            <a:pPr lvl="2">
              <a:lnSpc>
                <a:spcPct val="130000"/>
              </a:lnSpc>
            </a:pPr>
            <a:r>
              <a:rPr lang="cs-CZ" dirty="0" smtClean="0"/>
              <a:t>Jednoduché podání žádosti o dotaci</a:t>
            </a:r>
          </a:p>
          <a:p>
            <a:pPr lvl="2">
              <a:lnSpc>
                <a:spcPct val="130000"/>
              </a:lnSpc>
            </a:pPr>
            <a:r>
              <a:rPr lang="cs-CZ" dirty="0" smtClean="0"/>
              <a:t>Získání finančních prostředků </a:t>
            </a:r>
            <a:r>
              <a:rPr lang="cs-CZ" dirty="0"/>
              <a:t>na </a:t>
            </a:r>
            <a:r>
              <a:rPr lang="cs-CZ" dirty="0" smtClean="0"/>
              <a:t>opravy, </a:t>
            </a:r>
            <a:r>
              <a:rPr lang="cs-CZ" dirty="0"/>
              <a:t>na investice do nové technologie a na nákup další zemědělské </a:t>
            </a:r>
            <a:r>
              <a:rPr lang="cs-CZ" dirty="0" smtClean="0"/>
              <a:t>půdy</a:t>
            </a:r>
            <a:endParaRPr lang="cs-CZ" dirty="0">
              <a:solidFill>
                <a:srgbClr val="FF0000"/>
              </a:solidFill>
            </a:endParaRPr>
          </a:p>
          <a:p>
            <a:pPr lvl="2">
              <a:lnSpc>
                <a:spcPct val="130000"/>
              </a:lnSpc>
            </a:pPr>
            <a:endParaRPr lang="cs-CZ" dirty="0"/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gray">
          <a:xfrm>
            <a:off x="2088456" y="4293096"/>
            <a:ext cx="3096344" cy="165618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177800" lvl="2" indent="-177800">
              <a:lnSpc>
                <a:spcPct val="14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/>
              <a:t>P</a:t>
            </a:r>
            <a:r>
              <a:rPr lang="cs-CZ" sz="1100" dirty="0" smtClean="0"/>
              <a:t>řesun odboru SZIF ze Šumperku do Olomouce – delší cestování</a:t>
            </a:r>
          </a:p>
          <a:p>
            <a:pPr marL="177800" lvl="2" indent="-177800">
              <a:lnSpc>
                <a:spcPct val="14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Změna pravidel týkajících se tohoto opatření (např. problémy s přírodními prvky</a:t>
            </a:r>
            <a:r>
              <a:rPr lang="cs-CZ" sz="1100" dirty="0">
                <a:cs typeface="Arial" pitchFamily="34" charset="0"/>
              </a:rPr>
              <a:t>, </a:t>
            </a:r>
            <a:r>
              <a:rPr lang="cs-CZ" sz="1100" dirty="0" smtClean="0">
                <a:cs typeface="Arial" pitchFamily="34" charset="0"/>
              </a:rPr>
              <a:t>změna minimální hodnoty intenzity </a:t>
            </a:r>
            <a:r>
              <a:rPr lang="cs-CZ" sz="1100" dirty="0">
                <a:cs typeface="Arial" pitchFamily="34" charset="0"/>
              </a:rPr>
              <a:t>chovu býložravců </a:t>
            </a:r>
            <a:r>
              <a:rPr lang="cs-CZ" sz="1100" dirty="0" smtClean="0">
                <a:cs typeface="Arial" pitchFamily="34" charset="0"/>
              </a:rPr>
              <a:t>na hektar)</a:t>
            </a:r>
            <a:endParaRPr lang="en-GB" sz="1100" dirty="0"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3" r="4405" b="10396"/>
          <a:stretch/>
        </p:blipFill>
        <p:spPr>
          <a:xfrm>
            <a:off x="5610372" y="1046683"/>
            <a:ext cx="3390852" cy="4917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19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75943" y="3846241"/>
            <a:ext cx="3792745" cy="1584176"/>
          </a:xfrm>
        </p:spPr>
        <p:txBody>
          <a:bodyPr anchor="b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dirty="0"/>
              <a:t>© 2014 KPMG </a:t>
            </a:r>
            <a:r>
              <a:rPr lang="en-US" dirty="0" err="1"/>
              <a:t>Česká</a:t>
            </a:r>
            <a:r>
              <a:rPr lang="en-US" dirty="0"/>
              <a:t> </a:t>
            </a:r>
            <a:r>
              <a:rPr lang="en-US" dirty="0" err="1"/>
              <a:t>republika</a:t>
            </a:r>
            <a:r>
              <a:rPr lang="en-US" dirty="0"/>
              <a:t>, </a:t>
            </a:r>
            <a:r>
              <a:rPr lang="en-US" dirty="0" err="1"/>
              <a:t>s.r.o</a:t>
            </a:r>
            <a:r>
              <a:rPr lang="en-US" dirty="0"/>
              <a:t>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  <a:endParaRPr lang="en-GB" sz="1000" dirty="0" smtClean="0"/>
          </a:p>
          <a:p>
            <a:pPr>
              <a:lnSpc>
                <a:spcPct val="150000"/>
              </a:lnSpc>
            </a:pPr>
            <a:r>
              <a:rPr lang="en-GB" sz="1000" dirty="0" smtClean="0"/>
              <a:t>The KPMG name, logo and ‘cutting through complexity’ are registered trademarks or trademarks of KPMG International Cooperative (KPMG International).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348073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340" y="2420888"/>
            <a:ext cx="2878807" cy="180363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49" y="1000118"/>
            <a:ext cx="2255027" cy="1296000"/>
          </a:xfrm>
          <a:prstGeom prst="rect">
            <a:avLst/>
          </a:prstGeom>
        </p:spPr>
      </p:pic>
      <p:sp>
        <p:nvSpPr>
          <p:cNvPr id="27" name="Rectangle 377"/>
          <p:cNvSpPr>
            <a:spLocks noChangeArrowheads="1"/>
          </p:cNvSpPr>
          <p:nvPr/>
        </p:nvSpPr>
        <p:spPr bwMode="auto">
          <a:xfrm>
            <a:off x="7128347" y="4725144"/>
            <a:ext cx="1800225" cy="1300090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Možnost pokračovat v zemědělské činnosti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Zachovaná úroveň příjmů (33 milionů Kč v roce 2013)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Zachovaný počet pracovních úvazků (24)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Dostupné vlastní finanční prostředky na investice do nových strojů a na nákup nové zemědělské půdy</a:t>
            </a:r>
          </a:p>
        </p:txBody>
      </p:sp>
      <p:sp>
        <p:nvSpPr>
          <p:cNvPr id="6" name="AutoShape 36"/>
          <p:cNvSpPr>
            <a:spLocks noChangeArrowheads="1"/>
          </p:cNvSpPr>
          <p:nvPr/>
        </p:nvSpPr>
        <p:spPr bwMode="auto">
          <a:xfrm rot="16200000">
            <a:off x="2263290" y="5197351"/>
            <a:ext cx="215900" cy="287338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7" name="AutoShape 37"/>
          <p:cNvSpPr>
            <a:spLocks noChangeArrowheads="1"/>
          </p:cNvSpPr>
          <p:nvPr/>
        </p:nvSpPr>
        <p:spPr bwMode="auto">
          <a:xfrm rot="16200000">
            <a:off x="3600774" y="5232921"/>
            <a:ext cx="215901" cy="216197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8" name="AutoShape 38"/>
          <p:cNvSpPr>
            <a:spLocks noChangeArrowheads="1"/>
          </p:cNvSpPr>
          <p:nvPr/>
        </p:nvSpPr>
        <p:spPr bwMode="auto">
          <a:xfrm rot="16200000">
            <a:off x="4789166" y="5197351"/>
            <a:ext cx="215900" cy="287338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3816822" y="4725144"/>
            <a:ext cx="936625" cy="1300089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30000"/>
              </a:lnSpc>
            </a:pPr>
            <a:r>
              <a:rPr lang="cs-CZ" sz="700" b="1" dirty="0" smtClean="0"/>
              <a:t>2007 – 2013</a:t>
            </a:r>
          </a:p>
          <a:p>
            <a:pPr>
              <a:lnSpc>
                <a:spcPct val="130000"/>
              </a:lnSpc>
            </a:pPr>
            <a:r>
              <a:rPr lang="cs-CZ" sz="700" dirty="0" smtClean="0"/>
              <a:t>(první dotace obdržena v roce 2004)</a:t>
            </a:r>
          </a:p>
          <a:p>
            <a:pPr marL="85725" indent="-85725">
              <a:lnSpc>
                <a:spcPct val="130000"/>
              </a:lnSpc>
            </a:pPr>
            <a:endParaRPr lang="cs-CZ" sz="700" dirty="0" smtClean="0"/>
          </a:p>
          <a:p>
            <a:pPr marL="92075" indent="-9207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cs-CZ" sz="700" dirty="0" smtClean="0"/>
              <a:t>Žádost o podporu je podávána každý rok</a:t>
            </a:r>
            <a:endParaRPr lang="cs-CZ" sz="700" dirty="0"/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2521422" y="4725144"/>
            <a:ext cx="1079202" cy="1300089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>
              <a:lnSpc>
                <a:spcPct val="150000"/>
              </a:lnSpc>
            </a:pPr>
            <a:r>
              <a:rPr lang="cs-CZ" sz="700" b="1" dirty="0" smtClean="0"/>
              <a:t>Podpora z PRV</a:t>
            </a:r>
          </a:p>
          <a:p>
            <a:pPr>
              <a:lnSpc>
                <a:spcPct val="150000"/>
              </a:lnSpc>
            </a:pPr>
            <a:r>
              <a:rPr lang="cs-CZ" sz="700" dirty="0" smtClean="0"/>
              <a:t>(platba na plochu)</a:t>
            </a:r>
          </a:p>
          <a:p>
            <a:pPr>
              <a:lnSpc>
                <a:spcPct val="150000"/>
              </a:lnSpc>
            </a:pPr>
            <a:r>
              <a:rPr lang="cs-CZ" sz="600" dirty="0" smtClean="0"/>
              <a:t>7 573 220 Kč (2007)</a:t>
            </a:r>
          </a:p>
          <a:p>
            <a:pPr>
              <a:lnSpc>
                <a:spcPct val="150000"/>
              </a:lnSpc>
            </a:pPr>
            <a:r>
              <a:rPr lang="cs-CZ" sz="600" dirty="0" smtClean="0"/>
              <a:t>7 283 828 Kč (2008)</a:t>
            </a:r>
          </a:p>
          <a:p>
            <a:pPr>
              <a:lnSpc>
                <a:spcPct val="150000"/>
              </a:lnSpc>
            </a:pPr>
            <a:r>
              <a:rPr lang="cs-CZ" sz="600" dirty="0" smtClean="0"/>
              <a:t>6 483 229 Kč (2009)</a:t>
            </a:r>
          </a:p>
          <a:p>
            <a:pPr>
              <a:lnSpc>
                <a:spcPct val="150000"/>
              </a:lnSpc>
            </a:pPr>
            <a:r>
              <a:rPr lang="cs-CZ" sz="600" dirty="0" smtClean="0"/>
              <a:t>6 312 071 Kč (2010)</a:t>
            </a:r>
          </a:p>
          <a:p>
            <a:pPr>
              <a:lnSpc>
                <a:spcPct val="150000"/>
              </a:lnSpc>
            </a:pPr>
            <a:r>
              <a:rPr lang="cs-CZ" sz="600" dirty="0" smtClean="0"/>
              <a:t>6 017 572 Kč (2011)</a:t>
            </a:r>
          </a:p>
          <a:p>
            <a:pPr>
              <a:lnSpc>
                <a:spcPct val="150000"/>
              </a:lnSpc>
            </a:pPr>
            <a:r>
              <a:rPr lang="cs-CZ" sz="600" dirty="0" smtClean="0"/>
              <a:t>6 120 878 Kč (2012)</a:t>
            </a:r>
          </a:p>
          <a:p>
            <a:pPr>
              <a:lnSpc>
                <a:spcPct val="150000"/>
              </a:lnSpc>
            </a:pPr>
            <a:r>
              <a:rPr lang="cs-CZ" sz="600" dirty="0" smtClean="0"/>
              <a:t>6 048 832 Kč (2013)</a:t>
            </a:r>
            <a:endParaRPr lang="cs-CZ" sz="600" dirty="0"/>
          </a:p>
        </p:txBody>
      </p:sp>
      <p:sp>
        <p:nvSpPr>
          <p:cNvPr id="13" name="AutoShape 56"/>
          <p:cNvSpPr>
            <a:spLocks noChangeArrowheads="1"/>
          </p:cNvSpPr>
          <p:nvPr/>
        </p:nvSpPr>
        <p:spPr bwMode="auto">
          <a:xfrm rot="16200000">
            <a:off x="6876729" y="5197351"/>
            <a:ext cx="215900" cy="287337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5040785" y="4725144"/>
            <a:ext cx="1800225" cy="1300089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lvl="1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500 ks skotu and 200 ks ovcí; 1 525 hektarů obhospodařované zemědělské půdy</a:t>
            </a:r>
          </a:p>
          <a:p>
            <a:pPr marL="85725" lvl="1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Pastviny jsou spásány, nebo sečeny minimálně dvakrát ročně</a:t>
            </a:r>
            <a:endParaRPr lang="cs-CZ" sz="700" dirty="0"/>
          </a:p>
        </p:txBody>
      </p:sp>
      <p:sp>
        <p:nvSpPr>
          <p:cNvPr id="17" name="Rectangle 359"/>
          <p:cNvSpPr>
            <a:spLocks noChangeArrowheads="1"/>
          </p:cNvSpPr>
          <p:nvPr/>
        </p:nvSpPr>
        <p:spPr bwMode="auto">
          <a:xfrm>
            <a:off x="2521422" y="4509244"/>
            <a:ext cx="1079202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Výplata plateb v letech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2" name="Rectangle 364"/>
          <p:cNvSpPr>
            <a:spLocks noChangeArrowheads="1"/>
          </p:cNvSpPr>
          <p:nvPr/>
        </p:nvSpPr>
        <p:spPr bwMode="auto">
          <a:xfrm>
            <a:off x="3816822" y="4509244"/>
            <a:ext cx="9366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Realizace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3" name="Rectangle 365"/>
          <p:cNvSpPr>
            <a:spLocks noChangeArrowheads="1"/>
          </p:cNvSpPr>
          <p:nvPr/>
        </p:nvSpPr>
        <p:spPr bwMode="auto">
          <a:xfrm>
            <a:off x="5040785" y="4509244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Výstupy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4" name="Rectangle 374"/>
          <p:cNvSpPr>
            <a:spLocks noChangeArrowheads="1"/>
          </p:cNvSpPr>
          <p:nvPr/>
        </p:nvSpPr>
        <p:spPr bwMode="auto">
          <a:xfrm>
            <a:off x="7128347" y="2708422"/>
            <a:ext cx="1800225" cy="1510955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Zachování </a:t>
            </a:r>
            <a:r>
              <a:rPr lang="cs-CZ" sz="700" dirty="0"/>
              <a:t>pracovních míst ve venkovských oblastech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Stabilizace </a:t>
            </a:r>
            <a:r>
              <a:rPr lang="cs-CZ" sz="700" dirty="0"/>
              <a:t>venkovského obyvatelstva v dané oblasti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Udržení počtu </a:t>
            </a:r>
            <a:r>
              <a:rPr lang="cs-CZ" sz="700" dirty="0"/>
              <a:t>skotu a ostatních hospodářských zvířat </a:t>
            </a:r>
            <a:r>
              <a:rPr lang="cs-CZ" sz="700" dirty="0" smtClean="0"/>
              <a:t>s použitím travních porostů</a:t>
            </a:r>
            <a:endParaRPr lang="cs-CZ" sz="700" dirty="0"/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Rozvoj zemědělské </a:t>
            </a:r>
            <a:r>
              <a:rPr lang="cs-CZ" sz="700" dirty="0"/>
              <a:t>činnosti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Zlepšení životního prostředí a krajiny (hlavně kvůli požadavkům ekologického zemědělství)</a:t>
            </a:r>
          </a:p>
        </p:txBody>
      </p:sp>
      <p:sp>
        <p:nvSpPr>
          <p:cNvPr id="25" name="Rectangle 375"/>
          <p:cNvSpPr>
            <a:spLocks noChangeArrowheads="1"/>
          </p:cNvSpPr>
          <p:nvPr/>
        </p:nvSpPr>
        <p:spPr bwMode="auto">
          <a:xfrm>
            <a:off x="7128346" y="2493020"/>
            <a:ext cx="1800225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Dopady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6" name="Rectangle 376"/>
          <p:cNvSpPr>
            <a:spLocks noChangeArrowheads="1"/>
          </p:cNvSpPr>
          <p:nvPr/>
        </p:nvSpPr>
        <p:spPr bwMode="auto">
          <a:xfrm>
            <a:off x="7128346" y="4512124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Výsledky</a:t>
            </a:r>
            <a:endParaRPr lang="cs-CZ" sz="700" b="1" dirty="0">
              <a:solidFill>
                <a:schemeClr val="bg1"/>
              </a:solidFill>
            </a:endParaRPr>
          </a:p>
        </p:txBody>
      </p:sp>
      <p:graphicFrame>
        <p:nvGraphicFramePr>
          <p:cNvPr id="29" name="Group 35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20011901"/>
              </p:ext>
            </p:extLst>
          </p:nvPr>
        </p:nvGraphicFramePr>
        <p:xfrm>
          <a:off x="2952553" y="1139258"/>
          <a:ext cx="3357613" cy="1129726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3357613"/>
              </a:tblGrid>
              <a:tr h="293662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Opatření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lang="hu-HU" sz="800" dirty="0" smtClean="0">
                          <a:solidFill>
                            <a:schemeClr val="tx1"/>
                          </a:solidFill>
                        </a:rPr>
                        <a:t>Platby za přírodní znevýhodnění 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(211 – II.1.1)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anchor="b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19375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Příjemce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kumimoji="0" lang="pt-B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Farma Morava, spol. 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 </a:t>
                      </a:r>
                      <a:r>
                        <a:rPr kumimoji="0" lang="pt-B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r.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kumimoji="0" lang="pt-BR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</a:t>
                      </a:r>
                      <a: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.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19375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Počet zaměstnanců 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kumimoji="0" lang="hu-H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2014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24 FTE</a:t>
                      </a:r>
                      <a:endParaRPr kumimoji="0" lang="en-GB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19375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Roční obrat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(</a:t>
                      </a:r>
                      <a:r>
                        <a:rPr kumimoji="0" lang="hu-H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2013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33 milionů Kč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</a:tbl>
          </a:graphicData>
        </a:graphic>
      </p:graphicFrame>
      <p:sp>
        <p:nvSpPr>
          <p:cNvPr id="50" name="Title 49"/>
          <p:cNvSpPr>
            <a:spLocks noGrp="1"/>
          </p:cNvSpPr>
          <p:nvPr>
            <p:ph type="title"/>
          </p:nvPr>
        </p:nvSpPr>
        <p:spPr>
          <a:xfrm>
            <a:off x="257503" y="78532"/>
            <a:ext cx="8846483" cy="648072"/>
          </a:xfrm>
        </p:spPr>
        <p:txBody>
          <a:bodyPr/>
          <a:lstStyle/>
          <a:p>
            <a:r>
              <a:rPr lang="cs-CZ" dirty="0" smtClean="0"/>
              <a:t>Shrnutí</a:t>
            </a:r>
            <a:endParaRPr lang="cs-CZ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432272" y="2606818"/>
            <a:ext cx="1800225" cy="1291927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Nízká produktivita a nízká úroveň příjmů související s přírodním znevýhodněním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Nestabilní příjem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Potřeba podpory k udržení počtu skotu a </a:t>
            </a:r>
            <a:r>
              <a:rPr lang="cs-CZ" sz="700" dirty="0" smtClean="0"/>
              <a:t>dalších hospodářských zvířat na travních porostech</a:t>
            </a:r>
          </a:p>
        </p:txBody>
      </p:sp>
      <p:sp>
        <p:nvSpPr>
          <p:cNvPr id="36" name="AutoShape 57"/>
          <p:cNvSpPr>
            <a:spLocks noChangeArrowheads="1"/>
          </p:cNvSpPr>
          <p:nvPr/>
        </p:nvSpPr>
        <p:spPr bwMode="auto">
          <a:xfrm>
            <a:off x="1224013" y="3903460"/>
            <a:ext cx="215900" cy="214313"/>
          </a:xfrm>
          <a:prstGeom prst="downArrow">
            <a:avLst>
              <a:gd name="adj1" fmla="val 100000"/>
              <a:gd name="adj2" fmla="val 32046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37" name="Rectangle 358"/>
          <p:cNvSpPr>
            <a:spLocks noChangeArrowheads="1"/>
          </p:cNvSpPr>
          <p:nvPr/>
        </p:nvSpPr>
        <p:spPr bwMode="auto">
          <a:xfrm>
            <a:off x="432272" y="2391416"/>
            <a:ext cx="1800225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Potřeby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38" name="Rectangle 360"/>
          <p:cNvSpPr>
            <a:spLocks noChangeArrowheads="1"/>
          </p:cNvSpPr>
          <p:nvPr/>
        </p:nvSpPr>
        <p:spPr bwMode="auto">
          <a:xfrm>
            <a:off x="432272" y="4341420"/>
            <a:ext cx="1800225" cy="1107550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Přispět k zemědělskému využívání půdy ve znevýhodněných oblastech (LFA)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Zajištění stabilních příjmů pro zemědělce působících v oblastech s přírodním znevýhodněním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Podpořit chov skotu využívajících travní porosty</a:t>
            </a:r>
          </a:p>
        </p:txBody>
      </p:sp>
      <p:sp>
        <p:nvSpPr>
          <p:cNvPr id="40" name="Rectangle 362"/>
          <p:cNvSpPr>
            <a:spLocks noChangeArrowheads="1"/>
          </p:cNvSpPr>
          <p:nvPr/>
        </p:nvSpPr>
        <p:spPr bwMode="auto">
          <a:xfrm>
            <a:off x="432272" y="5448970"/>
            <a:ext cx="1800225" cy="576262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Zajistit pokračování zemědělské činnosti v dané oblasti (LFA)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Zachování úrovně příjmů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Zachování počtu pracovních úvazků</a:t>
            </a:r>
          </a:p>
        </p:txBody>
      </p:sp>
      <p:sp>
        <p:nvSpPr>
          <p:cNvPr id="41" name="Rectangle 363"/>
          <p:cNvSpPr>
            <a:spLocks noChangeArrowheads="1"/>
          </p:cNvSpPr>
          <p:nvPr/>
        </p:nvSpPr>
        <p:spPr bwMode="auto">
          <a:xfrm>
            <a:off x="432272" y="4102473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Cíle opatření</a:t>
            </a:r>
            <a:endParaRPr lang="cs-CZ" sz="700" b="1" dirty="0">
              <a:solidFill>
                <a:schemeClr val="bg1"/>
              </a:solidFill>
            </a:endParaRPr>
          </a:p>
        </p:txBody>
      </p:sp>
      <p:cxnSp>
        <p:nvCxnSpPr>
          <p:cNvPr id="35" name="Shape 69"/>
          <p:cNvCxnSpPr>
            <a:stCxn id="43" idx="4"/>
            <a:endCxn id="28" idx="1"/>
          </p:cNvCxnSpPr>
          <p:nvPr/>
        </p:nvCxnSpPr>
        <p:spPr>
          <a:xfrm rot="5400000" flipH="1" flipV="1">
            <a:off x="2128511" y="695559"/>
            <a:ext cx="496580" cy="1138802"/>
          </a:xfrm>
          <a:prstGeom prst="bentConnector4">
            <a:avLst>
              <a:gd name="adj1" fmla="val 100108"/>
              <a:gd name="adj2" fmla="val 51581"/>
            </a:avLst>
          </a:prstGeom>
          <a:ln>
            <a:solidFill>
              <a:srgbClr val="74767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1771396" y="1441242"/>
            <a:ext cx="72008" cy="72008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8" name="Rectangle 67"/>
          <p:cNvSpPr>
            <a:spLocks noChangeArrowheads="1"/>
          </p:cNvSpPr>
          <p:nvPr/>
        </p:nvSpPr>
        <p:spPr bwMode="auto">
          <a:xfrm>
            <a:off x="2946202" y="908720"/>
            <a:ext cx="864270" cy="215899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Malá Morava</a:t>
            </a:r>
            <a:endParaRPr lang="cs-CZ" sz="900" b="1" dirty="0">
              <a:solidFill>
                <a:schemeClr val="bg1"/>
              </a:solidFill>
            </a:endParaRPr>
          </a:p>
        </p:txBody>
      </p:sp>
      <p:sp>
        <p:nvSpPr>
          <p:cNvPr id="33" name="AutoShape 57"/>
          <p:cNvSpPr>
            <a:spLocks noChangeArrowheads="1"/>
          </p:cNvSpPr>
          <p:nvPr/>
        </p:nvSpPr>
        <p:spPr bwMode="auto">
          <a:xfrm rot="10800000">
            <a:off x="7920508" y="4274434"/>
            <a:ext cx="215900" cy="214313"/>
          </a:xfrm>
          <a:prstGeom prst="downArrow">
            <a:avLst>
              <a:gd name="adj1" fmla="val 100000"/>
              <a:gd name="adj2" fmla="val 32046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594" y="979794"/>
            <a:ext cx="3570459" cy="205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503" y="78532"/>
            <a:ext cx="8846483" cy="648072"/>
          </a:xfrm>
        </p:spPr>
        <p:txBody>
          <a:bodyPr/>
          <a:lstStyle/>
          <a:p>
            <a:r>
              <a:rPr lang="cs-CZ" dirty="0" smtClean="0"/>
              <a:t>Profil příjemce</a:t>
            </a:r>
            <a:endParaRPr lang="cs-CZ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180467" y="1052736"/>
            <a:ext cx="1584325" cy="4896543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endPos="0" dist="50800" dir="5400000" sy="-100000" algn="bl" rotWithShape="0"/>
            <a:softEdge rad="12700"/>
          </a:effectLst>
        </p:spPr>
        <p:txBody>
          <a:bodyPr lIns="90000" tIns="90000" rIns="90000" bIns="90000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900" b="1" dirty="0" smtClean="0"/>
              <a:t>Farma Morava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900" b="1" dirty="0" smtClean="0"/>
              <a:t>Lokalita</a:t>
            </a:r>
            <a:br>
              <a:rPr lang="cs-CZ" sz="900" b="1" dirty="0" smtClean="0"/>
            </a:br>
            <a:r>
              <a:rPr lang="cs-CZ" sz="900" dirty="0" smtClean="0"/>
              <a:t>Malá Morava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900" b="1" dirty="0" smtClean="0"/>
              <a:t>Zaměstnanci (2014)</a:t>
            </a:r>
            <a:br>
              <a:rPr lang="cs-CZ" sz="900" b="1" dirty="0" smtClean="0"/>
            </a:br>
            <a:r>
              <a:rPr lang="cs-CZ" sz="900" dirty="0" smtClean="0"/>
              <a:t> 24 FTE</a:t>
            </a: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900" b="1" dirty="0" smtClean="0"/>
              <a:t>Obrat (2013)</a:t>
            </a:r>
            <a:br>
              <a:rPr lang="cs-CZ" sz="900" b="1" dirty="0" smtClean="0"/>
            </a:br>
            <a:r>
              <a:rPr lang="cs-CZ" sz="900" dirty="0" smtClean="0"/>
              <a:t> 33 mil. Kč</a:t>
            </a: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900" b="1" dirty="0" smtClean="0"/>
              <a:t>Hlavní činnost</a:t>
            </a:r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900" dirty="0" smtClean="0"/>
              <a:t>Rostlinná výroba          – výroba objemných krmiv </a:t>
            </a:r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900" dirty="0" smtClean="0"/>
              <a:t>Živočišná výroba          –  chov skotu a ovcí</a:t>
            </a:r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900" dirty="0" smtClean="0"/>
              <a:t>Ostatní                          – chov psů, opravárenské středisko, zpracování masa, pohostinství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900" b="1" dirty="0" smtClean="0"/>
              <a:t>Hlavní produkce</a:t>
            </a:r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900" dirty="0" smtClean="0"/>
              <a:t>krmivo, hovězí a jehněčí maso</a:t>
            </a:r>
            <a:endParaRPr lang="cs-CZ" sz="900" dirty="0"/>
          </a:p>
        </p:txBody>
      </p:sp>
      <p:sp>
        <p:nvSpPr>
          <p:cNvPr id="9" name="Rectangle 67"/>
          <p:cNvSpPr>
            <a:spLocks noChangeArrowheads="1"/>
          </p:cNvSpPr>
          <p:nvPr/>
        </p:nvSpPr>
        <p:spPr bwMode="auto">
          <a:xfrm>
            <a:off x="5688856" y="1047800"/>
            <a:ext cx="864096" cy="216023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Malá Morava</a:t>
            </a:r>
            <a:endParaRPr lang="cs-CZ" sz="900" b="1" dirty="0">
              <a:solidFill>
                <a:schemeClr val="bg1"/>
              </a:solidFill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30128" y="3284984"/>
            <a:ext cx="3456384" cy="1944216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cs-CZ" dirty="0"/>
              <a:t>Základní informace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Vznik </a:t>
            </a:r>
            <a:r>
              <a:rPr lang="cs-CZ" dirty="0"/>
              <a:t>v roce 1994 privatizací části Státního statku </a:t>
            </a:r>
            <a:r>
              <a:rPr lang="cs-CZ" dirty="0" smtClean="0"/>
              <a:t>Hanušovice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V </a:t>
            </a:r>
            <a:r>
              <a:rPr lang="cs-CZ" dirty="0"/>
              <a:t>roce 1999 Farma Morava vstoupila do systému ekologického zemědělství</a:t>
            </a:r>
          </a:p>
          <a:p>
            <a:pPr lvl="2">
              <a:spcBef>
                <a:spcPts val="300"/>
              </a:spcBef>
            </a:pPr>
            <a:endParaRPr lang="cs-CZ" dirty="0"/>
          </a:p>
          <a:p>
            <a:pPr>
              <a:spcBef>
                <a:spcPts val="300"/>
              </a:spcBef>
            </a:pPr>
            <a:r>
              <a:rPr lang="cs-CZ" dirty="0"/>
              <a:t>Současný vývoj</a:t>
            </a:r>
          </a:p>
          <a:p>
            <a:pPr lvl="2">
              <a:spcBef>
                <a:spcPts val="300"/>
              </a:spcBef>
            </a:pPr>
            <a:r>
              <a:rPr lang="cs-CZ" dirty="0"/>
              <a:t>Diverzifikace zemědělských aktivit –  </a:t>
            </a:r>
            <a:r>
              <a:rPr lang="cs-CZ" dirty="0" smtClean="0"/>
              <a:t>kromě rostlinné a živočišné výroby Farma Morava také provozuje chov psů</a:t>
            </a:r>
            <a:r>
              <a:rPr lang="cs-CZ" dirty="0"/>
              <a:t>, opravárenské středisko, zpracování </a:t>
            </a:r>
            <a:r>
              <a:rPr lang="cs-CZ" dirty="0" smtClean="0"/>
              <a:t>masa a pohostinství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V </a:t>
            </a:r>
            <a:r>
              <a:rPr lang="cs-CZ" dirty="0"/>
              <a:t>posledních letech </a:t>
            </a:r>
            <a:r>
              <a:rPr lang="cs-CZ" dirty="0" smtClean="0"/>
              <a:t>byly zakoupeny nové traktory, </a:t>
            </a:r>
            <a:r>
              <a:rPr lang="cs-CZ" dirty="0"/>
              <a:t>velkoobjemové </a:t>
            </a:r>
            <a:r>
              <a:rPr lang="cs-CZ" dirty="0" smtClean="0"/>
              <a:t>vozy </a:t>
            </a:r>
            <a:r>
              <a:rPr lang="cs-CZ" dirty="0"/>
              <a:t>a mulčovací stroje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gray">
          <a:xfrm>
            <a:off x="5688856" y="1412776"/>
            <a:ext cx="3456384" cy="44644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cs-CZ" sz="1100" b="1" i="0" u="none" strike="noStrike" kern="1200" cap="none" spc="0" normalizeH="0" baseline="0" noProof="0" dirty="0" smtClean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cs-CZ" sz="1100" b="1" dirty="0" smtClean="0">
              <a:solidFill>
                <a:srgbClr val="00338D"/>
              </a:solidFill>
              <a:latin typeface="Arial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cs-CZ" sz="1100" b="1" i="0" u="none" strike="noStrike" kern="1200" cap="none" spc="0" normalizeH="0" baseline="0" noProof="0" dirty="0" smtClean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cs typeface="Arial" pitchFamily="34" charset="0"/>
              </a:rPr>
              <a:t>Konkurence</a:t>
            </a:r>
          </a:p>
          <a:p>
            <a:pPr marL="177800" marR="0" lvl="2" indent="-17780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dirty="0" smtClean="0">
                <a:latin typeface="Arial"/>
                <a:cs typeface="Arial" pitchFamily="34" charset="0"/>
              </a:rPr>
              <a:t>Neexistence lokální konkurence</a:t>
            </a:r>
          </a:p>
          <a:p>
            <a:pPr marL="177800" marR="0" lvl="2" indent="-17780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dirty="0" smtClean="0">
                <a:latin typeface="Arial"/>
                <a:cs typeface="Arial" pitchFamily="34" charset="0"/>
              </a:rPr>
              <a:t>N</a:t>
            </a:r>
            <a:r>
              <a:rPr lang="cs-CZ" sz="1100" noProof="0" dirty="0" err="1" smtClean="0">
                <a:latin typeface="Arial"/>
                <a:cs typeface="Arial" pitchFamily="34" charset="0"/>
              </a:rPr>
              <a:t>emožnost</a:t>
            </a:r>
            <a:r>
              <a:rPr lang="cs-CZ" sz="1100" noProof="0" dirty="0" smtClean="0">
                <a:latin typeface="Arial"/>
                <a:cs typeface="Arial" pitchFamily="34" charset="0"/>
              </a:rPr>
              <a:t> cenové konkurence v oblasti prodeje hovězího a jehněčího masa, které je dovážené ze západní Evropy (hlavně z Francie a Německa)</a:t>
            </a:r>
          </a:p>
          <a:p>
            <a:pPr marL="177800" marR="0" lvl="2" indent="-17780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endParaRPr lang="cs-CZ" sz="1100" noProof="0" dirty="0" smtClean="0">
              <a:latin typeface="Arial"/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Hlavní dodavatelé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Dodavatelé výživy pro zvířata</a:t>
            </a:r>
            <a:endParaRPr lang="cs-CZ" sz="1100" noProof="0" dirty="0" smtClean="0"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Dodavatelé o</a:t>
            </a:r>
            <a:r>
              <a:rPr kumimoji="0" lang="cs-CZ" sz="1100" b="0" i="0" u="none" strike="noStrike" kern="1200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 pitchFamily="34" charset="0"/>
              </a:rPr>
              <a:t>bilí (vše z ekologického zemědělství)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kumimoji="0" lang="cs-CZ" sz="11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Hlavní odběratelé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latin typeface="Arial"/>
                <a:cs typeface="Arial" pitchFamily="34" charset="0"/>
              </a:rPr>
              <a:t>Hovězí a jehněčí maso se vyváží mimo Českou republiku, především do Slovinska, Chorvatska a Řecka</a:t>
            </a:r>
            <a:endParaRPr kumimoji="0" lang="cs-CZ" sz="11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marR="0" fontAlgn="auto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tabLst/>
              <a:defRPr/>
            </a:pPr>
            <a:endParaRPr lang="cs-CZ" sz="11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marR="0" fontAlgn="auto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tabLst/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Ostatní</a:t>
            </a:r>
          </a:p>
          <a:p>
            <a:pPr marL="177800" marR="0" lvl="2" indent="-177800" fontAlgn="auto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dirty="0" smtClean="0">
                <a:latin typeface="Arial"/>
                <a:cs typeface="Arial" pitchFamily="34" charset="0"/>
              </a:rPr>
              <a:t>V poslední době roste cena za tele – pozitivní vliv na tržby</a:t>
            </a:r>
          </a:p>
          <a:p>
            <a:pPr marL="177800" marR="0" lvl="2" indent="-177800" fontAlgn="auto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endParaRPr lang="cs-CZ" sz="11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marL="177800" marR="0" lvl="2" indent="-177800" fontAlgn="auto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endParaRPr lang="cs-CZ" sz="1100" dirty="0" smtClean="0">
              <a:latin typeface="Arial"/>
              <a:cs typeface="Arial" pitchFamily="34" charset="0"/>
            </a:endParaRPr>
          </a:p>
        </p:txBody>
      </p:sp>
      <p:cxnSp>
        <p:nvCxnSpPr>
          <p:cNvPr id="14" name="Shape 69"/>
          <p:cNvCxnSpPr>
            <a:stCxn id="13" idx="0"/>
            <a:endCxn id="9" idx="1"/>
          </p:cNvCxnSpPr>
          <p:nvPr/>
        </p:nvCxnSpPr>
        <p:spPr>
          <a:xfrm rot="5400000" flipH="1" flipV="1">
            <a:off x="4820258" y="810732"/>
            <a:ext cx="523518" cy="1213678"/>
          </a:xfrm>
          <a:prstGeom prst="bentConnector2">
            <a:avLst/>
          </a:prstGeom>
          <a:ln>
            <a:solidFill>
              <a:srgbClr val="74767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4421178" y="1679330"/>
            <a:ext cx="108000" cy="108000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1734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503" y="78532"/>
            <a:ext cx="8846483" cy="648072"/>
          </a:xfrm>
        </p:spPr>
        <p:txBody>
          <a:bodyPr/>
          <a:lstStyle/>
          <a:p>
            <a:r>
              <a:rPr lang="cs-CZ" dirty="0" smtClean="0"/>
              <a:t>Základní potřeby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1124744"/>
            <a:ext cx="7159546" cy="4752528"/>
          </a:xfrm>
        </p:spPr>
        <p:txBody>
          <a:bodyPr rIns="72000">
            <a:normAutofit/>
          </a:bodyPr>
          <a:lstStyle/>
          <a:p>
            <a:pPr lvl="2"/>
            <a:r>
              <a:rPr lang="cs-CZ" dirty="0" smtClean="0"/>
              <a:t>Finanční kompenzace za ztráty související s přírodním znevýhodněním (konkrétně za vysokou nadmořskou výšku)</a:t>
            </a:r>
          </a:p>
          <a:p>
            <a:pPr lvl="2"/>
            <a:r>
              <a:rPr lang="cs-CZ" dirty="0" smtClean="0"/>
              <a:t>Pravidelné spásání nebo seče 2x do roka (využití posečeného materiálu jako krmivo pro dobytek)</a:t>
            </a:r>
          </a:p>
          <a:p>
            <a:pPr lvl="2"/>
            <a:endParaRPr lang="cs-CZ" dirty="0" smtClean="0"/>
          </a:p>
          <a:p>
            <a:pPr lvl="2"/>
            <a:endParaRPr lang="cs-CZ" dirty="0" smtClean="0"/>
          </a:p>
          <a:p>
            <a:pPr lvl="2"/>
            <a:r>
              <a:rPr lang="cs-CZ" dirty="0" smtClean="0"/>
              <a:t>Pravidelné získávání dopředu známé výše finančních prostředků</a:t>
            </a:r>
          </a:p>
          <a:p>
            <a:pPr lvl="2"/>
            <a:r>
              <a:rPr lang="cs-CZ" dirty="0" smtClean="0"/>
              <a:t>Získání prostředků na financování investic do nových strojů a na nákup nové zemědělské půdy</a:t>
            </a:r>
          </a:p>
          <a:p>
            <a:pPr lvl="2"/>
            <a:endParaRPr lang="cs-CZ" dirty="0" smtClean="0"/>
          </a:p>
          <a:p>
            <a:pPr lvl="2"/>
            <a:endParaRPr lang="cs-CZ" dirty="0" smtClean="0"/>
          </a:p>
          <a:p>
            <a:pPr lvl="2"/>
            <a:r>
              <a:rPr lang="cs-CZ" dirty="0" smtClean="0"/>
              <a:t>Získání finančních prostředků, které umožní chov skotu a dalších hospodářských zvířat na odlehlých travních porostech</a:t>
            </a:r>
            <a:endParaRPr lang="cs-CZ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54289" y="1052736"/>
            <a:ext cx="1584325" cy="2808312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72000" bIns="90000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Nízká produktivita a nízká úroveň příjmů související s LFA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11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Nestabilní příjem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Potřeba podpory k udržení skotu a dalších hospodářských zvířat na travních porostech</a:t>
            </a:r>
            <a:endParaRPr lang="cs-CZ" sz="1000" b="1" dirty="0"/>
          </a:p>
        </p:txBody>
      </p:sp>
      <p:sp>
        <p:nvSpPr>
          <p:cNvPr id="5" name="Line 11"/>
          <p:cNvSpPr>
            <a:spLocks noChangeShapeType="1"/>
          </p:cNvSpPr>
          <p:nvPr/>
        </p:nvSpPr>
        <p:spPr bwMode="auto">
          <a:xfrm>
            <a:off x="216248" y="2060848"/>
            <a:ext cx="15843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cs-CZ" dirty="0"/>
          </a:p>
        </p:txBody>
      </p:sp>
      <p:sp>
        <p:nvSpPr>
          <p:cNvPr id="10" name="Line 11"/>
          <p:cNvSpPr>
            <a:spLocks noChangeShapeType="1"/>
          </p:cNvSpPr>
          <p:nvPr/>
        </p:nvSpPr>
        <p:spPr bwMode="auto">
          <a:xfrm>
            <a:off x="254289" y="2924944"/>
            <a:ext cx="15843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468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503" y="78532"/>
            <a:ext cx="8846483" cy="648072"/>
          </a:xfrm>
        </p:spPr>
        <p:txBody>
          <a:bodyPr/>
          <a:lstStyle/>
          <a:p>
            <a:r>
              <a:rPr lang="cs-CZ" dirty="0" smtClean="0"/>
              <a:t>Cíle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20504" y="1556792"/>
            <a:ext cx="6583482" cy="1440160"/>
          </a:xfrm>
        </p:spPr>
        <p:txBody>
          <a:bodyPr>
            <a:normAutofit/>
          </a:bodyPr>
          <a:lstStyle/>
          <a:p>
            <a:r>
              <a:rPr lang="cs-CZ" dirty="0" smtClean="0"/>
              <a:t>Přispění k zemědělskému využívání půdy ve znevýhodněných oblastech (LFA)</a:t>
            </a:r>
          </a:p>
          <a:p>
            <a:pPr lvl="2">
              <a:defRPr/>
            </a:pPr>
            <a:r>
              <a:rPr lang="cs-CZ" dirty="0" smtClean="0"/>
              <a:t>Platba na plochu jako kompenzace nižších zisků plynoucích z hospodaření v LFA</a:t>
            </a:r>
          </a:p>
          <a:p>
            <a:pPr marL="0" lvl="2" indent="0">
              <a:buNone/>
              <a:defRPr/>
            </a:pPr>
            <a:r>
              <a:rPr lang="cs-CZ" b="1" dirty="0" smtClean="0">
                <a:solidFill>
                  <a:srgbClr val="00338D"/>
                </a:solidFill>
              </a:rPr>
              <a:t>Zajištění stabilních příjmů pro zemědělce působících v oblastech s přírodním znevýhodněním</a:t>
            </a:r>
          </a:p>
          <a:p>
            <a:pPr lvl="2">
              <a:defRPr/>
            </a:pPr>
            <a:r>
              <a:rPr lang="cs-CZ" dirty="0" smtClean="0"/>
              <a:t>Pravidelné platby za 1 ha travního porostu</a:t>
            </a:r>
          </a:p>
          <a:p>
            <a:pPr marL="0" lvl="2" indent="0">
              <a:buNone/>
              <a:defRPr/>
            </a:pPr>
            <a:r>
              <a:rPr lang="cs-CZ" b="1" dirty="0" smtClean="0">
                <a:solidFill>
                  <a:srgbClr val="00338D"/>
                </a:solidFill>
              </a:rPr>
              <a:t>Podpora chovu skotu využívajících travní porosty</a:t>
            </a:r>
          </a:p>
          <a:p>
            <a:pPr lvl="2">
              <a:defRPr/>
            </a:pPr>
            <a:r>
              <a:rPr lang="cs-CZ" dirty="0" smtClean="0"/>
              <a:t>Podmínky pro získání podpory obsahují minimální intenzitu chovu býložravců na travním porostu</a:t>
            </a:r>
            <a:endParaRPr lang="cs-CZ" dirty="0"/>
          </a:p>
        </p:txBody>
      </p:sp>
      <p:sp>
        <p:nvSpPr>
          <p:cNvPr id="4" name="Rectangle 44"/>
          <p:cNvSpPr>
            <a:spLocks noChangeArrowheads="1"/>
          </p:cNvSpPr>
          <p:nvPr/>
        </p:nvSpPr>
        <p:spPr bwMode="blackWhite">
          <a:xfrm>
            <a:off x="2523822" y="3052938"/>
            <a:ext cx="6621417" cy="358775"/>
          </a:xfrm>
          <a:prstGeom prst="rect">
            <a:avLst/>
          </a:prstGeom>
          <a:solidFill>
            <a:srgbClr val="0C2D83"/>
          </a:solidFill>
          <a:ln w="3175">
            <a:solidFill>
              <a:srgbClr val="0C2D83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900" b="1" dirty="0" smtClean="0">
                <a:solidFill>
                  <a:srgbClr val="FFFFFF"/>
                </a:solidFill>
              </a:rPr>
              <a:t>Cíle</a:t>
            </a:r>
            <a:endParaRPr lang="cs-CZ" sz="900" b="1" dirty="0">
              <a:solidFill>
                <a:srgbClr val="FFFFFF"/>
              </a:solidFill>
            </a:endParaRPr>
          </a:p>
        </p:txBody>
      </p:sp>
      <p:sp>
        <p:nvSpPr>
          <p:cNvPr id="5" name="Rectangle 46"/>
          <p:cNvSpPr>
            <a:spLocks noChangeArrowheads="1"/>
          </p:cNvSpPr>
          <p:nvPr/>
        </p:nvSpPr>
        <p:spPr bwMode="blackWhite">
          <a:xfrm>
            <a:off x="2523822" y="1052736"/>
            <a:ext cx="6621417" cy="358775"/>
          </a:xfrm>
          <a:prstGeom prst="rect">
            <a:avLst/>
          </a:prstGeom>
          <a:solidFill>
            <a:srgbClr val="8AA5CB"/>
          </a:solidFill>
          <a:ln w="3175">
            <a:solidFill>
              <a:srgbClr val="8AA5CB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900" b="1" dirty="0" smtClean="0">
                <a:solidFill>
                  <a:srgbClr val="FFFFFF"/>
                </a:solidFill>
              </a:rPr>
              <a:t>Rozvojové cíle opatření</a:t>
            </a:r>
            <a:endParaRPr lang="cs-CZ" sz="900" b="1" dirty="0">
              <a:solidFill>
                <a:srgbClr val="FFFFFF"/>
              </a:solidFill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2520504" y="3501008"/>
            <a:ext cx="6583482" cy="252028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Zajištění pokračování zemědělské činnosti v dané oblasti (LFA)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/>
              <a:t>pravidelné platby kompenzující ztráty plynoucí z nemožnosti na daném území, které má průměrnou výšku nad mořem 600 m, pěstovat ostatní, více ziskové plodiny (např. obilí)</a:t>
            </a:r>
            <a:endParaRPr lang="cs-CZ" sz="1100" dirty="0" smtClean="0">
              <a:solidFill>
                <a:srgbClr val="FF0000"/>
              </a:solidFill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cs-CZ" sz="1100" dirty="0" smtClean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Zachování úrovně příjmů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Zajištění pravidelných, dopředu </a:t>
            </a:r>
            <a:r>
              <a:rPr lang="cs-CZ" sz="1100" dirty="0" err="1" smtClean="0">
                <a:cs typeface="Arial" pitchFamily="34" charset="0"/>
              </a:rPr>
              <a:t>predikovatelných</a:t>
            </a:r>
            <a:r>
              <a:rPr lang="cs-CZ" sz="1100" dirty="0" smtClean="0">
                <a:cs typeface="Arial" pitchFamily="34" charset="0"/>
              </a:rPr>
              <a:t> stabilních příjmů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cs-CZ" sz="1100" dirty="0" smtClean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Zachování počtu pracovních úvazků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prostřednictvím pravidelných plateb zajistit dostatečné cash </a:t>
            </a:r>
            <a:r>
              <a:rPr lang="cs-CZ" sz="1100" dirty="0" err="1" smtClean="0">
                <a:cs typeface="Arial" pitchFamily="34" charset="0"/>
              </a:rPr>
              <a:t>flow</a:t>
            </a:r>
            <a:r>
              <a:rPr lang="cs-CZ" sz="1100" dirty="0" smtClean="0">
                <a:cs typeface="Arial" pitchFamily="34" charset="0"/>
              </a:rPr>
              <a:t> na vyplacení mezd svých zaměstnanců</a:t>
            </a:r>
            <a:endParaRPr lang="cs-CZ" sz="1100" dirty="0">
              <a:cs typeface="Arial" pitchFamily="34" charset="0"/>
            </a:endParaRPr>
          </a:p>
        </p:txBody>
      </p:sp>
      <p:sp>
        <p:nvSpPr>
          <p:cNvPr id="8" name="AutoShape 47"/>
          <p:cNvSpPr>
            <a:spLocks noChangeArrowheads="1"/>
          </p:cNvSpPr>
          <p:nvPr/>
        </p:nvSpPr>
        <p:spPr bwMode="auto">
          <a:xfrm>
            <a:off x="216247" y="1455420"/>
            <a:ext cx="2088000" cy="893460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Nízká úroda a z toho plynoucí nízké a nestabilní příjmy</a:t>
            </a:r>
            <a:endParaRPr lang="cs-CZ" sz="1000" b="1" dirty="0"/>
          </a:p>
        </p:txBody>
      </p:sp>
      <p:sp>
        <p:nvSpPr>
          <p:cNvPr id="13" name="AutoShape 47"/>
          <p:cNvSpPr>
            <a:spLocks noChangeArrowheads="1"/>
          </p:cNvSpPr>
          <p:nvPr/>
        </p:nvSpPr>
        <p:spPr bwMode="auto">
          <a:xfrm>
            <a:off x="209755" y="5111102"/>
            <a:ext cx="2088232" cy="702000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Nestabilní příjem</a:t>
            </a:r>
            <a:endParaRPr lang="cs-CZ" sz="1000" b="1" dirty="0"/>
          </a:p>
        </p:txBody>
      </p:sp>
      <p:sp>
        <p:nvSpPr>
          <p:cNvPr id="15" name="AutoShape 47"/>
          <p:cNvSpPr>
            <a:spLocks noChangeArrowheads="1"/>
          </p:cNvSpPr>
          <p:nvPr/>
        </p:nvSpPr>
        <p:spPr bwMode="auto">
          <a:xfrm>
            <a:off x="216248" y="2420888"/>
            <a:ext cx="2088232" cy="568148"/>
          </a:xfrm>
          <a:prstGeom prst="homePlate">
            <a:avLst>
              <a:gd name="adj" fmla="val 41064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Snižování počtu kusů skotu a ovcí na travních porostech</a:t>
            </a:r>
            <a:endParaRPr lang="cs-CZ" sz="1000" b="1" dirty="0"/>
          </a:p>
        </p:txBody>
      </p:sp>
      <p:sp>
        <p:nvSpPr>
          <p:cNvPr id="16" name="AutoShape 47"/>
          <p:cNvSpPr>
            <a:spLocks noChangeArrowheads="1"/>
          </p:cNvSpPr>
          <p:nvPr/>
        </p:nvSpPr>
        <p:spPr bwMode="auto">
          <a:xfrm>
            <a:off x="216248" y="3519010"/>
            <a:ext cx="2088232" cy="702078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Udržení skotu a dalších hospodářských zvířat na travních porostech</a:t>
            </a:r>
            <a:endParaRPr lang="cs-CZ" sz="1000" b="1" dirty="0"/>
          </a:p>
        </p:txBody>
      </p:sp>
      <p:sp>
        <p:nvSpPr>
          <p:cNvPr id="19" name="AutoShape 47"/>
          <p:cNvSpPr>
            <a:spLocks noChangeArrowheads="1"/>
          </p:cNvSpPr>
          <p:nvPr/>
        </p:nvSpPr>
        <p:spPr bwMode="auto">
          <a:xfrm>
            <a:off x="216247" y="4319014"/>
            <a:ext cx="2088232" cy="702000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Nízká produktivita a nízká úroveň příjmů související s LFA</a:t>
            </a:r>
            <a:endParaRPr lang="cs-CZ" sz="1000" b="1" dirty="0"/>
          </a:p>
        </p:txBody>
      </p:sp>
    </p:spTree>
    <p:extLst>
      <p:ext uri="{BB962C8B-B14F-4D97-AF65-F5344CB8AC3E}">
        <p14:creationId xmlns:p14="http://schemas.microsoft.com/office/powerpoint/2010/main" val="377211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503" y="78532"/>
            <a:ext cx="8846483" cy="648072"/>
          </a:xfrm>
        </p:spPr>
        <p:txBody>
          <a:bodyPr/>
          <a:lstStyle/>
          <a:p>
            <a:r>
              <a:rPr lang="cs-CZ" dirty="0" smtClean="0"/>
              <a:t>Harmonogram podávání žádostí o platbu</a:t>
            </a:r>
            <a:endParaRPr lang="en-GB" dirty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5150" y="2708920"/>
            <a:ext cx="1584325" cy="3240360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8900" indent="-88900" defTabSz="571500" eaLnBrk="0" hangingPunct="0"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1000" b="1" dirty="0"/>
              <a:t>Výplata plateb v letech</a:t>
            </a:r>
          </a:p>
          <a:p>
            <a:pPr marL="171450" indent="-171450" defTabSz="571500" eaLnBrk="0" hangingPunct="0">
              <a:lnSpc>
                <a:spcPct val="130000"/>
              </a:lnSpc>
              <a:spcBef>
                <a:spcPct val="4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tabLst>
                <a:tab pos="285750" algn="l"/>
              </a:tabLst>
            </a:pPr>
            <a:r>
              <a:rPr lang="hu-HU" sz="1000" dirty="0" smtClean="0"/>
              <a:t>2007 – 2013 (platba </a:t>
            </a:r>
            <a:r>
              <a:rPr lang="hu-HU" sz="1000" dirty="0"/>
              <a:t>na plochu)</a:t>
            </a:r>
          </a:p>
          <a:p>
            <a:pPr defTabSz="571500" eaLnBrk="0" hangingPunct="0">
              <a:lnSpc>
                <a:spcPct val="130000"/>
              </a:lnSpc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hu-HU" sz="1000" dirty="0"/>
              <a:t>7 573 220 Kč (2007)</a:t>
            </a:r>
          </a:p>
          <a:p>
            <a:pPr defTabSz="571500" eaLnBrk="0" hangingPunct="0">
              <a:lnSpc>
                <a:spcPct val="130000"/>
              </a:lnSpc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hu-HU" sz="1000" dirty="0"/>
              <a:t>7 283 828 Kč (2008)</a:t>
            </a:r>
          </a:p>
          <a:p>
            <a:pPr defTabSz="571500" eaLnBrk="0" hangingPunct="0">
              <a:lnSpc>
                <a:spcPct val="130000"/>
              </a:lnSpc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hu-HU" sz="1000" dirty="0"/>
              <a:t>6 483 229 Kč (2009)</a:t>
            </a:r>
          </a:p>
          <a:p>
            <a:pPr defTabSz="571500" eaLnBrk="0" hangingPunct="0">
              <a:lnSpc>
                <a:spcPct val="130000"/>
              </a:lnSpc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hu-HU" sz="1000" dirty="0"/>
              <a:t>6 312 071 Kč (2010)</a:t>
            </a:r>
          </a:p>
          <a:p>
            <a:pPr defTabSz="571500" eaLnBrk="0" hangingPunct="0">
              <a:lnSpc>
                <a:spcPct val="130000"/>
              </a:lnSpc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hu-HU" sz="1000" dirty="0"/>
              <a:t>6 017 572 Kč (2011)</a:t>
            </a:r>
          </a:p>
          <a:p>
            <a:pPr defTabSz="571500" eaLnBrk="0" hangingPunct="0">
              <a:lnSpc>
                <a:spcPct val="130000"/>
              </a:lnSpc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hu-HU" sz="1000" dirty="0"/>
              <a:t>6 120 878 Kč (2012)</a:t>
            </a:r>
          </a:p>
          <a:p>
            <a:pPr defTabSz="571500" eaLnBrk="0" hangingPunct="0">
              <a:lnSpc>
                <a:spcPct val="130000"/>
              </a:lnSpc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hu-HU" sz="1000" dirty="0"/>
              <a:t>6 048 832 Kč (2013</a:t>
            </a:r>
            <a:r>
              <a:rPr lang="hu-HU" sz="1000" dirty="0" smtClean="0"/>
              <a:t>)</a:t>
            </a:r>
          </a:p>
          <a:p>
            <a:pPr marL="171450" indent="-171450" defTabSz="571500" eaLnBrk="0" hangingPunct="0">
              <a:lnSpc>
                <a:spcPct val="130000"/>
              </a:lnSpc>
              <a:spcBef>
                <a:spcPct val="40000"/>
              </a:spcBef>
              <a:buClr>
                <a:schemeClr val="accent1"/>
              </a:buClr>
              <a:buSzPct val="85000"/>
              <a:buFont typeface="Arial" panose="020B0604020202020204" pitchFamily="34" charset="0"/>
              <a:buChar char="•"/>
              <a:tabLst>
                <a:tab pos="285750" algn="l"/>
              </a:tabLst>
            </a:pPr>
            <a:r>
              <a:rPr lang="pl-PL" sz="1000" dirty="0"/>
              <a:t>Žádost o podporu je podávána každý rok</a:t>
            </a:r>
            <a:endParaRPr lang="en-US" sz="1000" dirty="0"/>
          </a:p>
        </p:txBody>
      </p:sp>
      <p:sp>
        <p:nvSpPr>
          <p:cNvPr id="5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2924944"/>
            <a:ext cx="7159546" cy="3024336"/>
          </a:xfrm>
        </p:spPr>
        <p:txBody>
          <a:bodyPr>
            <a:normAutofit/>
          </a:bodyPr>
          <a:lstStyle/>
          <a:p>
            <a:r>
              <a:rPr lang="cs-CZ" dirty="0"/>
              <a:t>Žádost o platbu</a:t>
            </a:r>
            <a:endParaRPr lang="en-GB" dirty="0"/>
          </a:p>
          <a:p>
            <a:pPr lvl="2"/>
            <a:r>
              <a:rPr lang="hu-HU" dirty="0"/>
              <a:t>Žádost o platbu podává </a:t>
            </a:r>
            <a:r>
              <a:rPr lang="hu-HU" dirty="0" smtClean="0"/>
              <a:t>Farma Morava </a:t>
            </a:r>
            <a:r>
              <a:rPr lang="hu-HU" dirty="0"/>
              <a:t>každoročně</a:t>
            </a:r>
          </a:p>
          <a:p>
            <a:pPr lvl="2">
              <a:spcAft>
                <a:spcPts val="800"/>
              </a:spcAft>
            </a:pPr>
            <a:r>
              <a:rPr lang="hu-HU" dirty="0"/>
              <a:t>O první platbu bylo žádáno v roce </a:t>
            </a:r>
            <a:r>
              <a:rPr lang="hu-HU" dirty="0" smtClean="0"/>
              <a:t>2007</a:t>
            </a:r>
            <a:endParaRPr lang="en-GB" dirty="0"/>
          </a:p>
          <a:p>
            <a:pPr lvl="2"/>
            <a:r>
              <a:rPr lang="hu-HU" dirty="0" smtClean="0"/>
              <a:t>Farma Morava žádá v rámci opatření II.1.1 (2014) Platby za přírodní znevýhodnění poskytované v horských oblastech a platby poskytované v jiných znevýhodněných oblastech (LFA)</a:t>
            </a:r>
          </a:p>
          <a:p>
            <a:pPr lvl="3"/>
            <a:r>
              <a:rPr lang="hu-HU" dirty="0" smtClean="0"/>
              <a:t>Farma Morava spadá pod horské oblasti</a:t>
            </a:r>
            <a:endParaRPr lang="hu-HU" dirty="0"/>
          </a:p>
          <a:p>
            <a:r>
              <a:rPr lang="cs-CZ" dirty="0" smtClean="0"/>
              <a:t>Finanční </a:t>
            </a:r>
            <a:r>
              <a:rPr lang="cs-CZ" dirty="0"/>
              <a:t>implementace</a:t>
            </a:r>
            <a:endParaRPr lang="en-GB" dirty="0"/>
          </a:p>
          <a:p>
            <a:pPr lvl="2"/>
            <a:r>
              <a:rPr lang="hu-HU" dirty="0"/>
              <a:t>Platby </a:t>
            </a:r>
            <a:r>
              <a:rPr lang="hu-HU" dirty="0" smtClean="0"/>
              <a:t>přicházely </a:t>
            </a:r>
            <a:r>
              <a:rPr lang="hu-HU" dirty="0"/>
              <a:t>jednou ročně, vždy na podzim</a:t>
            </a:r>
          </a:p>
          <a:p>
            <a:pPr lvl="2"/>
            <a:r>
              <a:rPr lang="hu-HU" dirty="0" smtClean="0"/>
              <a:t>V současné době přichází platba nadvakrát – na podzim a na jaře</a:t>
            </a:r>
          </a:p>
          <a:p>
            <a:pPr lvl="2"/>
            <a:r>
              <a:rPr lang="hu-HU" dirty="0" smtClean="0"/>
              <a:t>Farma Morava dostává nejvyšší možnou výšši dotace na 1 ha, jelikož její pastviny spadají pod horské </a:t>
            </a:r>
            <a:r>
              <a:rPr lang="hu-HU" dirty="0"/>
              <a:t>oblasti </a:t>
            </a:r>
            <a:r>
              <a:rPr lang="hu-HU" dirty="0" smtClean="0"/>
              <a:t>s nadmořskou výškou vyšší než 600 m (značení </a:t>
            </a:r>
            <a:r>
              <a:rPr lang="hu-HU" dirty="0"/>
              <a:t>H</a:t>
            </a:r>
            <a:r>
              <a:rPr lang="hu-HU" dirty="0" smtClean="0"/>
              <a:t>)</a:t>
            </a:r>
            <a:endParaRPr lang="hu-HU" dirty="0"/>
          </a:p>
        </p:txBody>
      </p:sp>
      <p:sp>
        <p:nvSpPr>
          <p:cNvPr id="34" name="Rectangle 33"/>
          <p:cNvSpPr/>
          <p:nvPr/>
        </p:nvSpPr>
        <p:spPr>
          <a:xfrm>
            <a:off x="216248" y="927506"/>
            <a:ext cx="3096345" cy="168370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rgbClr val="FF0000"/>
                </a:solidFill>
              </a:rPr>
              <a:t>Picture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3676948" y="1196752"/>
            <a:ext cx="5256584" cy="517525"/>
          </a:xfrm>
          <a:prstGeom prst="homePlate">
            <a:avLst>
              <a:gd name="adj" fmla="val 28077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3761270" y="1327878"/>
            <a:ext cx="4884230" cy="1"/>
          </a:xfrm>
          <a:prstGeom prst="line">
            <a:avLst/>
          </a:prstGeom>
          <a:noFill/>
          <a:ln w="12699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6197228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6773292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11" name="Rectangle 30"/>
          <p:cNvSpPr>
            <a:spLocks noChangeArrowheads="1"/>
          </p:cNvSpPr>
          <p:nvPr/>
        </p:nvSpPr>
        <p:spPr bwMode="auto">
          <a:xfrm>
            <a:off x="6087969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 smtClean="0"/>
              <a:t>201</a:t>
            </a:r>
            <a:r>
              <a:rPr lang="hu-HU" sz="800" b="1" dirty="0" smtClean="0"/>
              <a:t>1</a:t>
            </a:r>
            <a:endParaRPr lang="en-GB" sz="800" b="1" dirty="0" smtClean="0"/>
          </a:p>
          <a:p>
            <a:pPr algn="ctr" defTabSz="762000" eaLnBrk="0" hangingPunct="0"/>
            <a:r>
              <a:rPr lang="cs-CZ" sz="600" dirty="0"/>
              <a:t>Leden</a:t>
            </a:r>
            <a:endParaRPr lang="en-GB" sz="600" dirty="0"/>
          </a:p>
        </p:txBody>
      </p:sp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6664033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 smtClean="0"/>
              <a:t>201</a:t>
            </a:r>
            <a:r>
              <a:rPr lang="hu-HU" sz="800" b="1" dirty="0" smtClean="0"/>
              <a:t>2</a:t>
            </a:r>
            <a:endParaRPr lang="en-GB" sz="800" b="1" dirty="0" smtClean="0"/>
          </a:p>
          <a:p>
            <a:pPr algn="ctr" defTabSz="762000" eaLnBrk="0" hangingPunct="0"/>
            <a:r>
              <a:rPr lang="cs-CZ" sz="600" dirty="0"/>
              <a:t>Leden</a:t>
            </a:r>
            <a:endParaRPr lang="en-GB" sz="600" dirty="0"/>
          </a:p>
        </p:txBody>
      </p:sp>
      <p:sp>
        <p:nvSpPr>
          <p:cNvPr id="13" name="Rectangle 30"/>
          <p:cNvSpPr>
            <a:spLocks noChangeArrowheads="1"/>
          </p:cNvSpPr>
          <p:nvPr/>
        </p:nvSpPr>
        <p:spPr bwMode="auto">
          <a:xfrm>
            <a:off x="3783713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 smtClean="0"/>
              <a:t>200</a:t>
            </a:r>
            <a:r>
              <a:rPr lang="hu-HU" sz="800" b="1" dirty="0"/>
              <a:t>7</a:t>
            </a:r>
            <a:endParaRPr lang="en-GB" sz="800" b="1" dirty="0" smtClean="0"/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en-GB" sz="600" dirty="0"/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5045100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>
            <a:off x="3892972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20" name="Rectangle 30"/>
          <p:cNvSpPr>
            <a:spLocks noChangeArrowheads="1"/>
          </p:cNvSpPr>
          <p:nvPr/>
        </p:nvSpPr>
        <p:spPr bwMode="auto">
          <a:xfrm>
            <a:off x="4935841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 smtClean="0"/>
              <a:t>20</a:t>
            </a:r>
            <a:r>
              <a:rPr lang="hu-HU" sz="800" b="1" dirty="0" smtClean="0"/>
              <a:t>09</a:t>
            </a:r>
            <a:endParaRPr lang="en-GB" sz="800" b="1" dirty="0" smtClean="0"/>
          </a:p>
          <a:p>
            <a:pPr algn="ctr" defTabSz="762000" eaLnBrk="0" hangingPunct="0"/>
            <a:r>
              <a:rPr lang="cs-CZ" sz="600" dirty="0"/>
              <a:t>Leden</a:t>
            </a:r>
            <a:endParaRPr lang="en-GB" sz="600" dirty="0"/>
          </a:p>
        </p:txBody>
      </p:sp>
      <p:sp>
        <p:nvSpPr>
          <p:cNvPr id="22" name="Rectangle 30"/>
          <p:cNvSpPr>
            <a:spLocks noChangeArrowheads="1"/>
          </p:cNvSpPr>
          <p:nvPr/>
        </p:nvSpPr>
        <p:spPr bwMode="auto">
          <a:xfrm>
            <a:off x="4359777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 smtClean="0"/>
              <a:t>200</a:t>
            </a:r>
            <a:r>
              <a:rPr lang="hu-HU" sz="800" b="1" dirty="0" smtClean="0"/>
              <a:t>8</a:t>
            </a:r>
            <a:endParaRPr lang="en-GB" sz="800" b="1" dirty="0" smtClean="0"/>
          </a:p>
          <a:p>
            <a:pPr algn="ctr" defTabSz="762000" eaLnBrk="0" hangingPunct="0"/>
            <a:r>
              <a:rPr lang="cs-CZ" sz="600" dirty="0"/>
              <a:t>Leden</a:t>
            </a:r>
            <a:endParaRPr lang="en-GB" sz="600" dirty="0"/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4469036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24" name="Rectangle 30"/>
          <p:cNvSpPr>
            <a:spLocks noChangeArrowheads="1"/>
          </p:cNvSpPr>
          <p:nvPr/>
        </p:nvSpPr>
        <p:spPr bwMode="auto">
          <a:xfrm>
            <a:off x="5511905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 smtClean="0"/>
              <a:t>201</a:t>
            </a:r>
            <a:r>
              <a:rPr lang="hu-HU" sz="800" b="1" dirty="0" smtClean="0"/>
              <a:t>0</a:t>
            </a:r>
            <a:endParaRPr lang="en-GB" sz="800" b="1" dirty="0" smtClean="0"/>
          </a:p>
          <a:p>
            <a:pPr algn="ctr" defTabSz="762000" eaLnBrk="0" hangingPunct="0"/>
            <a:r>
              <a:rPr lang="cs-CZ" sz="600" dirty="0"/>
              <a:t>Leden</a:t>
            </a:r>
            <a:endParaRPr lang="en-GB" sz="600" dirty="0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>
            <a:off x="5621164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36" name="Line 10"/>
          <p:cNvSpPr>
            <a:spLocks noChangeShapeType="1"/>
          </p:cNvSpPr>
          <p:nvPr/>
        </p:nvSpPr>
        <p:spPr bwMode="auto">
          <a:xfrm>
            <a:off x="7349356" y="1287810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37" name="Rectangle 30"/>
          <p:cNvSpPr>
            <a:spLocks noChangeArrowheads="1"/>
          </p:cNvSpPr>
          <p:nvPr/>
        </p:nvSpPr>
        <p:spPr bwMode="auto">
          <a:xfrm>
            <a:off x="7240097" y="1410048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 smtClean="0"/>
              <a:t>201</a:t>
            </a:r>
            <a:r>
              <a:rPr lang="hu-HU" sz="800" b="1" dirty="0"/>
              <a:t>3</a:t>
            </a:r>
            <a:endParaRPr lang="en-GB" sz="800" b="1" dirty="0" smtClean="0"/>
          </a:p>
          <a:p>
            <a:pPr algn="ctr" defTabSz="762000" eaLnBrk="0" hangingPunct="0"/>
            <a:r>
              <a:rPr lang="cs-CZ" sz="600" dirty="0"/>
              <a:t>Leden</a:t>
            </a:r>
            <a:endParaRPr lang="en-GB" sz="600" dirty="0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7925420" y="1281593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39" name="Rectangle 30"/>
          <p:cNvSpPr>
            <a:spLocks noChangeArrowheads="1"/>
          </p:cNvSpPr>
          <p:nvPr/>
        </p:nvSpPr>
        <p:spPr bwMode="auto">
          <a:xfrm>
            <a:off x="7816161" y="1413356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 smtClean="0"/>
              <a:t>201</a:t>
            </a:r>
            <a:r>
              <a:rPr lang="hu-HU" sz="800" b="1" dirty="0"/>
              <a:t>4</a:t>
            </a:r>
            <a:endParaRPr lang="en-GB" sz="800" b="1" dirty="0" smtClean="0"/>
          </a:p>
          <a:p>
            <a:pPr algn="ctr" defTabSz="762000" eaLnBrk="0" hangingPunct="0"/>
            <a:r>
              <a:rPr lang="cs-CZ" sz="600" dirty="0"/>
              <a:t>Leden</a:t>
            </a:r>
            <a:endParaRPr lang="en-GB" sz="600" dirty="0"/>
          </a:p>
        </p:txBody>
      </p:sp>
      <p:sp>
        <p:nvSpPr>
          <p:cNvPr id="40" name="Line 10"/>
          <p:cNvSpPr>
            <a:spLocks noChangeShapeType="1"/>
          </p:cNvSpPr>
          <p:nvPr/>
        </p:nvSpPr>
        <p:spPr bwMode="auto">
          <a:xfrm>
            <a:off x="8501484" y="1281593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41" name="Rectangle 30"/>
          <p:cNvSpPr>
            <a:spLocks noChangeArrowheads="1"/>
          </p:cNvSpPr>
          <p:nvPr/>
        </p:nvSpPr>
        <p:spPr bwMode="auto">
          <a:xfrm>
            <a:off x="8392225" y="1413356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 smtClean="0"/>
              <a:t>201</a:t>
            </a:r>
            <a:r>
              <a:rPr lang="hu-HU" sz="800" b="1" dirty="0"/>
              <a:t>5</a:t>
            </a:r>
            <a:endParaRPr lang="en-GB" sz="800" b="1" dirty="0" smtClean="0"/>
          </a:p>
          <a:p>
            <a:pPr algn="ctr" defTabSz="762000" eaLnBrk="0" hangingPunct="0"/>
            <a:r>
              <a:rPr lang="cs-CZ" sz="600" dirty="0"/>
              <a:t>Leden</a:t>
            </a:r>
            <a:endParaRPr lang="en-GB" sz="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1" b="13952"/>
          <a:stretch/>
        </p:blipFill>
        <p:spPr>
          <a:xfrm>
            <a:off x="215150" y="927505"/>
            <a:ext cx="3097443" cy="1684319"/>
          </a:xfrm>
          <a:prstGeom prst="rect">
            <a:avLst/>
          </a:prstGeom>
        </p:spPr>
      </p:pic>
      <p:sp>
        <p:nvSpPr>
          <p:cNvPr id="42" name="Text Box 24"/>
          <p:cNvSpPr txBox="1">
            <a:spLocks noChangeArrowheads="1"/>
          </p:cNvSpPr>
          <p:nvPr/>
        </p:nvSpPr>
        <p:spPr bwMode="auto">
          <a:xfrm>
            <a:off x="3528616" y="2035250"/>
            <a:ext cx="643756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algn="ctr" defTabSz="762000">
              <a:lnSpc>
                <a:spcPct val="130000"/>
              </a:lnSpc>
            </a:pPr>
            <a:r>
              <a:rPr lang="cs-CZ" sz="700" b="1" dirty="0" smtClean="0"/>
              <a:t>První platba</a:t>
            </a:r>
            <a:endParaRPr lang="en-GB" sz="900" dirty="0"/>
          </a:p>
        </p:txBody>
      </p:sp>
      <p:sp>
        <p:nvSpPr>
          <p:cNvPr id="43" name="Line 25"/>
          <p:cNvSpPr>
            <a:spLocks noChangeShapeType="1"/>
          </p:cNvSpPr>
          <p:nvPr/>
        </p:nvSpPr>
        <p:spPr bwMode="auto">
          <a:xfrm flipV="1">
            <a:off x="3888655" y="1743248"/>
            <a:ext cx="0" cy="285750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hu-HU" dirty="0"/>
          </a:p>
        </p:txBody>
      </p:sp>
      <p:sp>
        <p:nvSpPr>
          <p:cNvPr id="44" name="Text Box 24"/>
          <p:cNvSpPr txBox="1">
            <a:spLocks noChangeArrowheads="1"/>
          </p:cNvSpPr>
          <p:nvPr/>
        </p:nvSpPr>
        <p:spPr bwMode="auto">
          <a:xfrm>
            <a:off x="6943066" y="2016825"/>
            <a:ext cx="762014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algn="ctr" defTabSz="762000">
              <a:lnSpc>
                <a:spcPct val="130000"/>
              </a:lnSpc>
            </a:pPr>
            <a:r>
              <a:rPr lang="cs-CZ" sz="700" b="1" dirty="0" smtClean="0"/>
              <a:t>Poslední platba</a:t>
            </a:r>
            <a:endParaRPr lang="en-GB" sz="900" dirty="0"/>
          </a:p>
        </p:txBody>
      </p:sp>
      <p:cxnSp>
        <p:nvCxnSpPr>
          <p:cNvPr id="45" name="Straight Connector 44"/>
          <p:cNvCxnSpPr/>
          <p:nvPr/>
        </p:nvCxnSpPr>
        <p:spPr>
          <a:xfrm>
            <a:off x="3888655" y="1888849"/>
            <a:ext cx="3480498" cy="0"/>
          </a:xfrm>
          <a:prstGeom prst="line">
            <a:avLst/>
          </a:prstGeom>
          <a:ln w="1270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Line 25"/>
          <p:cNvSpPr>
            <a:spLocks noChangeShapeType="1"/>
          </p:cNvSpPr>
          <p:nvPr/>
        </p:nvSpPr>
        <p:spPr bwMode="auto">
          <a:xfrm flipV="1">
            <a:off x="7369886" y="1738168"/>
            <a:ext cx="0" cy="285750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hu-HU" dirty="0"/>
          </a:p>
        </p:txBody>
      </p:sp>
      <p:sp>
        <p:nvSpPr>
          <p:cNvPr id="47" name="Line 25"/>
          <p:cNvSpPr>
            <a:spLocks noChangeShapeType="1"/>
          </p:cNvSpPr>
          <p:nvPr/>
        </p:nvSpPr>
        <p:spPr bwMode="auto">
          <a:xfrm flipV="1">
            <a:off x="5621164" y="1745974"/>
            <a:ext cx="0" cy="142875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hu-HU" dirty="0"/>
          </a:p>
        </p:txBody>
      </p:sp>
      <p:sp>
        <p:nvSpPr>
          <p:cNvPr id="48" name="Line 25"/>
          <p:cNvSpPr>
            <a:spLocks noChangeShapeType="1"/>
          </p:cNvSpPr>
          <p:nvPr/>
        </p:nvSpPr>
        <p:spPr bwMode="auto">
          <a:xfrm flipV="1">
            <a:off x="6194832" y="1745974"/>
            <a:ext cx="0" cy="142875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hu-HU" dirty="0"/>
          </a:p>
        </p:txBody>
      </p:sp>
      <p:sp>
        <p:nvSpPr>
          <p:cNvPr id="49" name="Line 25"/>
          <p:cNvSpPr>
            <a:spLocks noChangeShapeType="1"/>
          </p:cNvSpPr>
          <p:nvPr/>
        </p:nvSpPr>
        <p:spPr bwMode="auto">
          <a:xfrm flipV="1">
            <a:off x="6768500" y="1745974"/>
            <a:ext cx="0" cy="142875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hu-HU" dirty="0"/>
          </a:p>
        </p:txBody>
      </p:sp>
      <p:sp>
        <p:nvSpPr>
          <p:cNvPr id="50" name="Text Box 24"/>
          <p:cNvSpPr txBox="1">
            <a:spLocks noChangeArrowheads="1"/>
          </p:cNvSpPr>
          <p:nvPr/>
        </p:nvSpPr>
        <p:spPr bwMode="auto">
          <a:xfrm>
            <a:off x="5045100" y="2048891"/>
            <a:ext cx="1149732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algn="ctr" defTabSz="762000">
              <a:lnSpc>
                <a:spcPct val="130000"/>
              </a:lnSpc>
            </a:pPr>
            <a:r>
              <a:rPr lang="cs-CZ" sz="700" b="1" dirty="0" smtClean="0"/>
              <a:t>Celkem vyplaceno </a:t>
            </a:r>
            <a:br>
              <a:rPr lang="cs-CZ" sz="700" b="1" dirty="0" smtClean="0"/>
            </a:br>
            <a:r>
              <a:rPr lang="cs-CZ" sz="700" b="1" dirty="0" smtClean="0"/>
              <a:t>45,8 mil. Kč</a:t>
            </a:r>
            <a:endParaRPr lang="en-GB" sz="900" dirty="0"/>
          </a:p>
        </p:txBody>
      </p:sp>
      <p:sp>
        <p:nvSpPr>
          <p:cNvPr id="51" name="Line 25"/>
          <p:cNvSpPr>
            <a:spLocks noChangeShapeType="1"/>
          </p:cNvSpPr>
          <p:nvPr/>
        </p:nvSpPr>
        <p:spPr bwMode="auto">
          <a:xfrm flipV="1">
            <a:off x="4469036" y="1738168"/>
            <a:ext cx="0" cy="142875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hu-HU" dirty="0"/>
          </a:p>
        </p:txBody>
      </p:sp>
      <p:sp>
        <p:nvSpPr>
          <p:cNvPr id="52" name="Line 25"/>
          <p:cNvSpPr>
            <a:spLocks noChangeShapeType="1"/>
          </p:cNvSpPr>
          <p:nvPr/>
        </p:nvSpPr>
        <p:spPr bwMode="auto">
          <a:xfrm flipV="1">
            <a:off x="5047308" y="1738168"/>
            <a:ext cx="0" cy="142875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3897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25"/>
          <p:cNvSpPr>
            <a:spLocks noChangeShapeType="1"/>
          </p:cNvSpPr>
          <p:nvPr/>
        </p:nvSpPr>
        <p:spPr bwMode="auto">
          <a:xfrm flipH="1">
            <a:off x="4248792" y="1484784"/>
            <a:ext cx="504000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cxnSp>
        <p:nvCxnSpPr>
          <p:cNvPr id="6" name="Straight Connector 5"/>
          <p:cNvCxnSpPr>
            <a:stCxn id="5" idx="0"/>
          </p:cNvCxnSpPr>
          <p:nvPr/>
        </p:nvCxnSpPr>
        <p:spPr>
          <a:xfrm flipH="1">
            <a:off x="4752752" y="1484784"/>
            <a:ext cx="40" cy="2617465"/>
          </a:xfrm>
          <a:prstGeom prst="line">
            <a:avLst/>
          </a:prstGeom>
          <a:ln w="6350">
            <a:solidFill>
              <a:srgbClr val="BE002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752752" y="4102249"/>
            <a:ext cx="215900" cy="0"/>
          </a:xfrm>
          <a:prstGeom prst="line">
            <a:avLst/>
          </a:prstGeom>
          <a:ln w="635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592512" y="2564904"/>
            <a:ext cx="0" cy="1008112"/>
          </a:xfrm>
          <a:prstGeom prst="line">
            <a:avLst/>
          </a:prstGeom>
          <a:ln w="6350">
            <a:solidFill>
              <a:srgbClr val="BE002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503" y="78532"/>
            <a:ext cx="8846483" cy="648072"/>
          </a:xfrm>
        </p:spPr>
        <p:txBody>
          <a:bodyPr/>
          <a:lstStyle/>
          <a:p>
            <a:r>
              <a:rPr lang="cs-CZ" dirty="0" smtClean="0"/>
              <a:t>Výstupy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16248" y="1052736"/>
            <a:ext cx="4248472" cy="1872208"/>
          </a:xfrm>
        </p:spPr>
        <p:txBody>
          <a:bodyPr/>
          <a:lstStyle/>
          <a:p>
            <a:r>
              <a:rPr lang="hu-HU" dirty="0" smtClean="0"/>
              <a:t>Pastviny</a:t>
            </a:r>
          </a:p>
          <a:p>
            <a:pPr lvl="2"/>
            <a:r>
              <a:rPr lang="cs-CZ" dirty="0" smtClean="0"/>
              <a:t>1 525 hektarů obhospodařované zemědělské půdy</a:t>
            </a:r>
          </a:p>
          <a:p>
            <a:pPr lvl="2"/>
            <a:r>
              <a:rPr lang="hu-HU" dirty="0">
                <a:solidFill>
                  <a:srgbClr val="B21107"/>
                </a:solidFill>
              </a:rPr>
              <a:t>pastviny</a:t>
            </a:r>
            <a:r>
              <a:rPr lang="hu-HU" dirty="0" smtClean="0"/>
              <a:t> jsou spásány</a:t>
            </a:r>
            <a:r>
              <a:rPr lang="hu-HU" dirty="0"/>
              <a:t>, nebo sečeny minimálně dvakrát </a:t>
            </a:r>
            <a:r>
              <a:rPr lang="hu-HU" dirty="0" smtClean="0"/>
              <a:t>ročně</a:t>
            </a:r>
          </a:p>
          <a:p>
            <a:pPr marL="0" lvl="2" indent="0">
              <a:buNone/>
            </a:pPr>
            <a:endParaRPr lang="en-GB" dirty="0" smtClean="0"/>
          </a:p>
          <a:p>
            <a:pPr>
              <a:spcBef>
                <a:spcPts val="2400"/>
              </a:spcBef>
            </a:pPr>
            <a:r>
              <a:rPr lang="hu-HU" dirty="0" smtClean="0"/>
              <a:t>Dobytek</a:t>
            </a:r>
            <a:endParaRPr lang="en-GB" dirty="0" smtClean="0"/>
          </a:p>
          <a:p>
            <a:pPr lvl="2"/>
            <a:r>
              <a:rPr lang="cs-CZ" dirty="0" smtClean="0"/>
              <a:t>500 ks </a:t>
            </a:r>
            <a:r>
              <a:rPr lang="cs-CZ" dirty="0">
                <a:solidFill>
                  <a:srgbClr val="B21107"/>
                </a:solidFill>
              </a:rPr>
              <a:t>skotu</a:t>
            </a:r>
            <a:r>
              <a:rPr lang="cs-CZ" dirty="0" smtClean="0"/>
              <a:t> and 200 ks ovcí</a:t>
            </a:r>
            <a:endParaRPr lang="cs-CZ" dirty="0"/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 flipH="1">
            <a:off x="2304480" y="2564904"/>
            <a:ext cx="288925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48" y="3282677"/>
            <a:ext cx="4248472" cy="26879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746" r="1493"/>
          <a:stretch/>
        </p:blipFill>
        <p:spPr>
          <a:xfrm>
            <a:off x="4903786" y="920290"/>
            <a:ext cx="4200200" cy="5064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5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503" y="78532"/>
            <a:ext cx="8846483" cy="648072"/>
          </a:xfrm>
        </p:spPr>
        <p:txBody>
          <a:bodyPr/>
          <a:lstStyle/>
          <a:p>
            <a:r>
              <a:rPr lang="cs-CZ" dirty="0"/>
              <a:t>Výsledky a dopady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980728"/>
            <a:ext cx="7272808" cy="2376264"/>
          </a:xfrm>
        </p:spPr>
        <p:txBody>
          <a:bodyPr anchor="ctr" anchorCtr="0">
            <a:noAutofit/>
          </a:bodyPr>
          <a:lstStyle/>
          <a:p>
            <a:pPr lvl="2">
              <a:spcBef>
                <a:spcPts val="400"/>
              </a:spcBef>
            </a:pPr>
            <a:r>
              <a:rPr lang="cs-CZ" b="1" dirty="0"/>
              <a:t>Možnost pokračovat v zemědělské </a:t>
            </a:r>
            <a:r>
              <a:rPr lang="cs-CZ" b="1" dirty="0" smtClean="0"/>
              <a:t>činnosti:</a:t>
            </a:r>
            <a:r>
              <a:rPr lang="cs-CZ" dirty="0" smtClean="0"/>
              <a:t> pravidelné platby kompenzují ztráty plynoucí z nemožnosti na daném území, které má průměrnou výšku nad mořem 600 m, pěstovat ostatní, více ziskové plodiny (např. obilí).</a:t>
            </a:r>
          </a:p>
          <a:p>
            <a:pPr lvl="2">
              <a:spcBef>
                <a:spcPts val="400"/>
              </a:spcBef>
            </a:pPr>
            <a:r>
              <a:rPr lang="cs-CZ" b="1" dirty="0" smtClean="0"/>
              <a:t>Zachována </a:t>
            </a:r>
            <a:r>
              <a:rPr lang="cs-CZ" b="1" dirty="0"/>
              <a:t>úroveň </a:t>
            </a:r>
            <a:r>
              <a:rPr lang="cs-CZ" b="1" dirty="0" smtClean="0"/>
              <a:t>příjmů: </a:t>
            </a:r>
            <a:r>
              <a:rPr lang="cs-CZ" dirty="0" smtClean="0"/>
              <a:t>prostřednictvím </a:t>
            </a:r>
            <a:r>
              <a:rPr lang="cs-CZ" dirty="0"/>
              <a:t>plateb je </a:t>
            </a:r>
            <a:r>
              <a:rPr lang="cs-CZ" dirty="0" smtClean="0"/>
              <a:t>Farma Morava schopná předvídat minimální výši příjmů dostatečně dopředu. Získává </a:t>
            </a:r>
            <a:r>
              <a:rPr lang="cs-CZ" dirty="0"/>
              <a:t>tak pravidelně každoročně dodatečné finanční prostředky </a:t>
            </a:r>
            <a:r>
              <a:rPr lang="cs-CZ" dirty="0" smtClean="0"/>
              <a:t>za zachování </a:t>
            </a:r>
            <a:r>
              <a:rPr lang="cs-CZ" dirty="0"/>
              <a:t>travních porostů a </a:t>
            </a:r>
            <a:r>
              <a:rPr lang="cs-CZ" dirty="0" smtClean="0"/>
              <a:t>skotu v dané oblasti.</a:t>
            </a:r>
          </a:p>
          <a:p>
            <a:pPr lvl="2">
              <a:spcBef>
                <a:spcPts val="400"/>
              </a:spcBef>
            </a:pPr>
            <a:r>
              <a:rPr lang="cs-CZ" b="1" dirty="0" smtClean="0"/>
              <a:t>Zachovaný </a:t>
            </a:r>
            <a:r>
              <a:rPr lang="cs-CZ" b="1" dirty="0"/>
              <a:t>počet pracovních </a:t>
            </a:r>
            <a:r>
              <a:rPr lang="cs-CZ" b="1" dirty="0" smtClean="0"/>
              <a:t>úvazků: </a:t>
            </a:r>
            <a:r>
              <a:rPr lang="cs-CZ" dirty="0" smtClean="0"/>
              <a:t>podpora napomohla k zachování živočišné výroby </a:t>
            </a:r>
            <a:r>
              <a:rPr lang="cs-CZ" dirty="0"/>
              <a:t>a všestranného zaměření </a:t>
            </a:r>
            <a:r>
              <a:rPr lang="cs-CZ" dirty="0" smtClean="0"/>
              <a:t>Farmy Morava. </a:t>
            </a:r>
            <a:r>
              <a:rPr lang="cs-CZ" dirty="0"/>
              <a:t>Prostřednictvím pravidelných ročních plateb je </a:t>
            </a:r>
            <a:r>
              <a:rPr lang="cs-CZ" dirty="0" smtClean="0"/>
              <a:t>farma schopná </a:t>
            </a:r>
            <a:r>
              <a:rPr lang="cs-CZ" dirty="0"/>
              <a:t>odhadnout roční cash flow a </a:t>
            </a:r>
            <a:r>
              <a:rPr lang="cs-CZ" dirty="0" smtClean="0"/>
              <a:t>tak zajistit dostatečné prostředky na výplatu mezd svých zaměstnanců.</a:t>
            </a:r>
            <a:endParaRPr lang="en-US" b="1" dirty="0"/>
          </a:p>
          <a:p>
            <a:pPr lvl="2">
              <a:spcBef>
                <a:spcPts val="400"/>
              </a:spcBef>
            </a:pPr>
            <a:r>
              <a:rPr lang="cs-CZ" b="1" dirty="0" smtClean="0"/>
              <a:t>Dostupné vlastní finanční prostředky na investice do nových strojů a na nákup nové zemědělské půdy: </a:t>
            </a:r>
            <a:r>
              <a:rPr lang="cs-CZ" dirty="0"/>
              <a:t>prostřednictvím plateb získává Farma Morava možnost investovat do nových strojů (pozn. v poslední době byly zakoupeny nové traktory, velkoobjemové vozy a mulčovací stroje) a </a:t>
            </a:r>
            <a:r>
              <a:rPr lang="cs-CZ" dirty="0" smtClean="0"/>
              <a:t>nakoupit další zemědělskou půdu pro svou zemědělskou produkci.</a:t>
            </a:r>
            <a:endParaRPr lang="cs-CZ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16248" y="1052737"/>
            <a:ext cx="1584325" cy="2232247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/>
              <a:t>Výsledky</a:t>
            </a:r>
            <a:endParaRPr lang="en-GB" sz="1000" b="1" dirty="0" smtClean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6248" y="3429000"/>
            <a:ext cx="1584325" cy="2520280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Dopady</a:t>
            </a:r>
            <a:endParaRPr lang="en-GB" sz="1000" dirty="0"/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gray">
          <a:xfrm>
            <a:off x="1944440" y="3717032"/>
            <a:ext cx="7159546" cy="223224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hu-HU" sz="1100" b="1" i="0" u="none" strike="noStrike" kern="1200" cap="none" spc="0" normalizeH="0" baseline="0" noProof="0" dirty="0" smtClean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1944440" y="3356992"/>
            <a:ext cx="7159546" cy="2592288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pPr marL="177800" lvl="2" indent="-177800">
              <a:lnSpc>
                <a:spcPct val="110000"/>
              </a:lnSpc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b="1" dirty="0">
                <a:cs typeface="Arial" pitchFamily="34" charset="0"/>
              </a:rPr>
              <a:t>Zachování pracovních míst ve venkovských </a:t>
            </a:r>
            <a:r>
              <a:rPr lang="cs-CZ" sz="1100" b="1" dirty="0" smtClean="0">
                <a:cs typeface="Arial" pitchFamily="34" charset="0"/>
              </a:rPr>
              <a:t>oblastech:</a:t>
            </a:r>
            <a:r>
              <a:rPr lang="cs-CZ" sz="1100" dirty="0">
                <a:cs typeface="Arial" pitchFamily="34" charset="0"/>
              </a:rPr>
              <a:t> </a:t>
            </a:r>
            <a:r>
              <a:rPr lang="cs-CZ" sz="1100" dirty="0" smtClean="0"/>
              <a:t>udržení živočišné </a:t>
            </a:r>
            <a:r>
              <a:rPr lang="cs-CZ" sz="1100" dirty="0"/>
              <a:t>výroby a všestranného zaměření Farmy </a:t>
            </a:r>
            <a:r>
              <a:rPr lang="cs-CZ" sz="1100" dirty="0" smtClean="0"/>
              <a:t>Morava napomohlo k </a:t>
            </a:r>
            <a:r>
              <a:rPr lang="cs-CZ" sz="1100" dirty="0" smtClean="0">
                <a:cs typeface="Arial" pitchFamily="34" charset="0"/>
              </a:rPr>
              <a:t>zajištění dostatku </a:t>
            </a:r>
            <a:r>
              <a:rPr lang="cs-CZ" sz="1100" dirty="0">
                <a:cs typeface="Arial" pitchFamily="34" charset="0"/>
              </a:rPr>
              <a:t>práce </a:t>
            </a:r>
            <a:r>
              <a:rPr lang="cs-CZ" sz="1100" dirty="0" smtClean="0">
                <a:cs typeface="Arial" pitchFamily="34" charset="0"/>
              </a:rPr>
              <a:t>pro své zaměstnance, a tak </a:t>
            </a:r>
            <a:r>
              <a:rPr lang="cs-CZ" sz="1100" dirty="0">
                <a:cs typeface="Arial" pitchFamily="34" charset="0"/>
              </a:rPr>
              <a:t>k </a:t>
            </a:r>
            <a:r>
              <a:rPr lang="cs-CZ" sz="1100" dirty="0" smtClean="0">
                <a:cs typeface="Arial" pitchFamily="34" charset="0"/>
              </a:rPr>
              <a:t>zachování </a:t>
            </a:r>
            <a:r>
              <a:rPr lang="cs-CZ" sz="1100" dirty="0">
                <a:cs typeface="Arial" pitchFamily="34" charset="0"/>
              </a:rPr>
              <a:t>pracovních </a:t>
            </a:r>
            <a:r>
              <a:rPr lang="cs-CZ" sz="1100" dirty="0" smtClean="0">
                <a:cs typeface="Arial" pitchFamily="34" charset="0"/>
              </a:rPr>
              <a:t>míst farmy. </a:t>
            </a:r>
          </a:p>
          <a:p>
            <a:pPr marL="177800" lvl="2" indent="-177800">
              <a:lnSpc>
                <a:spcPct val="110000"/>
              </a:lnSpc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b="1" dirty="0" smtClean="0">
                <a:cs typeface="Arial" pitchFamily="34" charset="0"/>
              </a:rPr>
              <a:t>Stabilizace </a:t>
            </a:r>
            <a:r>
              <a:rPr lang="cs-CZ" sz="1100" b="1" dirty="0">
                <a:cs typeface="Arial" pitchFamily="34" charset="0"/>
              </a:rPr>
              <a:t>venkovského obyvatelstva v dané </a:t>
            </a:r>
            <a:r>
              <a:rPr lang="cs-CZ" sz="1100" b="1" dirty="0" smtClean="0">
                <a:cs typeface="Arial" pitchFamily="34" charset="0"/>
              </a:rPr>
              <a:t>oblasti: </a:t>
            </a:r>
            <a:r>
              <a:rPr lang="cs-CZ" sz="1100" dirty="0" smtClean="0">
                <a:cs typeface="Arial" pitchFamily="34" charset="0"/>
              </a:rPr>
              <a:t>zajištěním práce i v odlehlých venkovských </a:t>
            </a:r>
            <a:r>
              <a:rPr lang="cs-CZ" sz="1100" dirty="0">
                <a:cs typeface="Arial" pitchFamily="34" charset="0"/>
              </a:rPr>
              <a:t>oblastech s méně </a:t>
            </a:r>
            <a:r>
              <a:rPr lang="cs-CZ" sz="1100" dirty="0" smtClean="0">
                <a:cs typeface="Arial" pitchFamily="34" charset="0"/>
              </a:rPr>
              <a:t>příznivými podmínkami k provozování zemědělské činnosti došlo ke stabilizaci venkovského obyvatelstva v dané oblasti.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b="1" dirty="0" smtClean="0">
                <a:cs typeface="Arial" pitchFamily="34" charset="0"/>
              </a:rPr>
              <a:t>Udržení </a:t>
            </a:r>
            <a:r>
              <a:rPr lang="cs-CZ" sz="1100" b="1" dirty="0">
                <a:cs typeface="Arial" pitchFamily="34" charset="0"/>
              </a:rPr>
              <a:t>počtu skotu a ostatních hospodářských zvířat s použitím travních </a:t>
            </a:r>
            <a:r>
              <a:rPr lang="cs-CZ" sz="1100" b="1" dirty="0" smtClean="0">
                <a:cs typeface="Arial" pitchFamily="34" charset="0"/>
              </a:rPr>
              <a:t>porostů: </a:t>
            </a:r>
            <a:r>
              <a:rPr lang="cs-CZ" sz="1100" dirty="0" smtClean="0"/>
              <a:t>plněním podmínek vztahujícím se k poskytnutí pravidelných plateb se v těchto oblastech zachovaly travní porosty, které spásá </a:t>
            </a:r>
            <a:r>
              <a:rPr lang="cs-CZ" sz="1100" dirty="0"/>
              <a:t>skot nebo další </a:t>
            </a:r>
            <a:r>
              <a:rPr lang="cs-CZ" sz="1100" dirty="0" smtClean="0"/>
              <a:t>hospodářská zvířata.</a:t>
            </a:r>
            <a:endParaRPr lang="cs-CZ" sz="1100" dirty="0" smtClean="0">
              <a:solidFill>
                <a:srgbClr val="FF0000"/>
              </a:solidFill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b="1" dirty="0" smtClean="0"/>
              <a:t>Rozvoj </a:t>
            </a:r>
            <a:r>
              <a:rPr lang="cs-CZ" sz="1100" b="1" dirty="0"/>
              <a:t>zemědělské </a:t>
            </a:r>
            <a:r>
              <a:rPr lang="cs-CZ" sz="1100" b="1" dirty="0" smtClean="0"/>
              <a:t>činnosti: </a:t>
            </a:r>
            <a:r>
              <a:rPr lang="cs-CZ" sz="1100" dirty="0" smtClean="0"/>
              <a:t>poskytnutím plateb došlo k nákupu nových zemědělských technologií, které umožňují rozvíjet zemědělskou činnost.</a:t>
            </a:r>
          </a:p>
          <a:p>
            <a:pPr marL="177800" lvl="2" indent="-177800">
              <a:lnSpc>
                <a:spcPct val="110000"/>
              </a:lnSpc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b="1" dirty="0" smtClean="0"/>
              <a:t>Zlepšení životního prostředí a krajiny: </a:t>
            </a:r>
            <a:r>
              <a:rPr lang="cs-CZ" sz="1100" dirty="0"/>
              <a:t>dodržování pravidel </a:t>
            </a:r>
            <a:r>
              <a:rPr lang="cs-CZ" sz="1100" dirty="0" smtClean="0"/>
              <a:t>(hlavně požadavků </a:t>
            </a:r>
            <a:r>
              <a:rPr lang="cs-CZ" sz="1100" dirty="0"/>
              <a:t>ekologického </a:t>
            </a:r>
            <a:r>
              <a:rPr lang="cs-CZ" sz="1100" dirty="0" smtClean="0"/>
              <a:t>zemědělství) došlo během posledních 10 let ke znatelnému zlepšení všech složek životního prostředí.</a:t>
            </a:r>
            <a:endParaRPr lang="cs-CZ" sz="1100" dirty="0"/>
          </a:p>
        </p:txBody>
      </p:sp>
    </p:spTree>
    <p:extLst>
      <p:ext uri="{BB962C8B-B14F-4D97-AF65-F5344CB8AC3E}">
        <p14:creationId xmlns:p14="http://schemas.microsoft.com/office/powerpoint/2010/main" val="71060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503" y="78532"/>
            <a:ext cx="8846483" cy="648072"/>
          </a:xfrm>
        </p:spPr>
        <p:txBody>
          <a:bodyPr/>
          <a:lstStyle/>
          <a:p>
            <a:r>
              <a:rPr lang="cs-CZ" dirty="0"/>
              <a:t>Mrtvá váha a multiplikační efekt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1594116"/>
            <a:ext cx="7159546" cy="1656184"/>
          </a:xfrm>
        </p:spPr>
        <p:txBody>
          <a:bodyPr>
            <a:noAutofit/>
          </a:bodyPr>
          <a:lstStyle/>
          <a:p>
            <a:r>
              <a:rPr lang="cs-CZ" dirty="0"/>
              <a:t>Efekt mrtvé váhy</a:t>
            </a:r>
            <a:endParaRPr lang="en-GB" dirty="0"/>
          </a:p>
          <a:p>
            <a:pPr lvl="2"/>
            <a:r>
              <a:rPr lang="cs-CZ" dirty="0"/>
              <a:t>Platba na plochu slouží jako kompenzace </a:t>
            </a:r>
            <a:r>
              <a:rPr lang="cs-CZ" dirty="0" smtClean="0"/>
              <a:t>nižších zisků plynoucích z hospodaření v méně příznivých oblastech (LFA)</a:t>
            </a:r>
            <a:endParaRPr lang="cs-CZ" dirty="0"/>
          </a:p>
          <a:p>
            <a:pPr lvl="2"/>
            <a:r>
              <a:rPr lang="cs-CZ" dirty="0" smtClean="0"/>
              <a:t>Bez finanční podpory plynoucí za hospodaření v méně příznivých oblastech by Farma Morava neměla prostředky na opravy stájí, na investice do nové technologie a na nákup další zemědělské půdy</a:t>
            </a:r>
            <a:endParaRPr lang="cs-CZ" dirty="0"/>
          </a:p>
          <a:p>
            <a:pPr lvl="2"/>
            <a:r>
              <a:rPr lang="cs-CZ" dirty="0" smtClean="0"/>
              <a:t>Příjemce by pravděpodobně uvažoval o změně některých travních porostů na ornou půdu</a:t>
            </a:r>
            <a:endParaRPr lang="cs-CZ" dirty="0"/>
          </a:p>
          <a:p>
            <a:pPr lvl="2"/>
            <a:r>
              <a:rPr lang="cs-CZ" dirty="0" smtClean="0"/>
              <a:t>Efekt </a:t>
            </a:r>
            <a:r>
              <a:rPr lang="cs-CZ" dirty="0"/>
              <a:t>mrtvé váhy lze vyhodnotit jako </a:t>
            </a:r>
            <a:r>
              <a:rPr lang="cs-CZ" dirty="0" smtClean="0"/>
              <a:t>střední</a:t>
            </a:r>
            <a:endParaRPr lang="cs-CZ" dirty="0"/>
          </a:p>
        </p:txBody>
      </p:sp>
      <p:sp>
        <p:nvSpPr>
          <p:cNvPr id="5" name="Oval 4"/>
          <p:cNvSpPr/>
          <p:nvPr/>
        </p:nvSpPr>
        <p:spPr>
          <a:xfrm>
            <a:off x="1223145" y="4005114"/>
            <a:ext cx="288925" cy="288925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66159" y="4064182"/>
            <a:ext cx="828000" cy="828000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850" b="1" dirty="0" smtClean="0"/>
              <a:t>Podpořeno z PRV</a:t>
            </a:r>
            <a:endParaRPr lang="en-GB" sz="850" b="1" dirty="0"/>
          </a:p>
        </p:txBody>
      </p:sp>
      <p:sp>
        <p:nvSpPr>
          <p:cNvPr id="8" name="Oval 7"/>
          <p:cNvSpPr/>
          <p:nvPr/>
        </p:nvSpPr>
        <p:spPr>
          <a:xfrm>
            <a:off x="1080344" y="1989783"/>
            <a:ext cx="720725" cy="719137"/>
          </a:xfrm>
          <a:prstGeom prst="ellipse">
            <a:avLst/>
          </a:prstGeom>
          <a:solidFill>
            <a:srgbClr val="EBB7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850" b="1" smtClean="0"/>
              <a:t>Bez </a:t>
            </a:r>
            <a:r>
              <a:rPr lang="cs-CZ" sz="850" b="1" dirty="0"/>
              <a:t>podpory PRV</a:t>
            </a:r>
            <a:endParaRPr lang="en-GB" sz="850" b="1" dirty="0"/>
          </a:p>
        </p:txBody>
      </p:sp>
      <p:sp>
        <p:nvSpPr>
          <p:cNvPr id="10" name="Equal 9"/>
          <p:cNvSpPr/>
          <p:nvPr/>
        </p:nvSpPr>
        <p:spPr>
          <a:xfrm>
            <a:off x="864320" y="2205683"/>
            <a:ext cx="215900" cy="287337"/>
          </a:xfrm>
          <a:prstGeom prst="mathEqual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>
              <a:solidFill>
                <a:schemeClr val="tx1"/>
              </a:solidFill>
            </a:endParaRPr>
          </a:p>
        </p:txBody>
      </p:sp>
      <p:sp>
        <p:nvSpPr>
          <p:cNvPr id="11" name="Down Arrow 10"/>
          <p:cNvSpPr/>
          <p:nvPr/>
        </p:nvSpPr>
        <p:spPr>
          <a:xfrm rot="16200000">
            <a:off x="935807" y="4149576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2" name="Down Arrow 11"/>
          <p:cNvSpPr/>
          <p:nvPr/>
        </p:nvSpPr>
        <p:spPr>
          <a:xfrm rot="16200000">
            <a:off x="935807" y="4436914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3" name="Down Arrow 12"/>
          <p:cNvSpPr/>
          <p:nvPr/>
        </p:nvSpPr>
        <p:spPr>
          <a:xfrm rot="16200000">
            <a:off x="935807" y="4725839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4" name="Oval 13"/>
          <p:cNvSpPr/>
          <p:nvPr/>
        </p:nvSpPr>
        <p:spPr>
          <a:xfrm>
            <a:off x="1223145" y="4365476"/>
            <a:ext cx="288925" cy="287338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1223145" y="4725839"/>
            <a:ext cx="288925" cy="287337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5012" y="1941508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64320" y="3861098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gray">
          <a:xfrm>
            <a:off x="1944440" y="3835695"/>
            <a:ext cx="7159546" cy="14401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cs-CZ" sz="1100" b="1" dirty="0">
                <a:solidFill>
                  <a:srgbClr val="00338D"/>
                </a:solidFill>
                <a:cs typeface="Arial" pitchFamily="34" charset="0"/>
              </a:rPr>
              <a:t>Multiplikační efekt</a:t>
            </a:r>
            <a:endParaRPr lang="hu-HU" sz="1100" dirty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/>
              <a:t>Spíše druhotné dopady – zlepšení ziskovosti </a:t>
            </a:r>
            <a:r>
              <a:rPr lang="cs-CZ" sz="1100" dirty="0" smtClean="0"/>
              <a:t>Farmy Morava, </a:t>
            </a:r>
            <a:r>
              <a:rPr lang="cs-CZ" sz="1100" dirty="0"/>
              <a:t>zlepšení životního prostředí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/>
              <a:t>Zachováním počtu </a:t>
            </a:r>
            <a:r>
              <a:rPr lang="cs-CZ" sz="1100" dirty="0"/>
              <a:t>pracovních </a:t>
            </a:r>
            <a:r>
              <a:rPr lang="cs-CZ" sz="1100" dirty="0" smtClean="0"/>
              <a:t>úvazků v dané oblasti nedochází k úbytku příjmů ostatním subjektům podnikajícím v ostatních službách</a:t>
            </a:r>
            <a:endParaRPr lang="hu-HU" sz="1100" dirty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Celkově </a:t>
            </a:r>
            <a:r>
              <a:rPr lang="cs-CZ" sz="1100" dirty="0">
                <a:cs typeface="Arial" pitchFamily="34" charset="0"/>
              </a:rPr>
              <a:t>však k většímu multiplikačnímu efektu nedochází, takže jeho přínos je hodnocen jako nízký</a:t>
            </a:r>
            <a:endParaRPr lang="en-GB" sz="1100" dirty="0">
              <a:cs typeface="Arial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128078" y="1989782"/>
            <a:ext cx="720725" cy="719137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850" b="1" dirty="0" smtClean="0"/>
              <a:t>S </a:t>
            </a:r>
            <a:r>
              <a:rPr lang="cs-CZ" sz="850" b="1" dirty="0"/>
              <a:t>podporou PRV</a:t>
            </a:r>
            <a:endParaRPr lang="en-GB" sz="850" b="1" dirty="0"/>
          </a:p>
        </p:txBody>
      </p:sp>
    </p:spTree>
    <p:extLst>
      <p:ext uri="{BB962C8B-B14F-4D97-AF65-F5344CB8AC3E}">
        <p14:creationId xmlns:p14="http://schemas.microsoft.com/office/powerpoint/2010/main" val="25130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REATEDBY" val="Global PowerPoint Toolbar"/>
  <p:tag name="TOOLBARVERSION" val="4.03"/>
  <p:tag name="TYPE" val="FullPage"/>
  <p:tag name="KEYWORD" val="FULL-PAGE"/>
  <p:tag name="TEMPLATEVERSION" val="19/11/2010 19:49:2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513,8066"/>
  <p:tag name="ADV_LEFT" val="20,27575"/>
  <p:tag name="ADV_HEIGHT" val="12,99496"/>
  <p:tag name="ADV_WIDTH" val="675,1405"/>
  <p:tag name="ADV_COPYRIGHT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heme/theme1.xml><?xml version="1.0" encoding="utf-8"?>
<a:theme xmlns:a="http://schemas.openxmlformats.org/drawingml/2006/main" name="CREATE TALKBOOK A4">
  <a:themeElements>
    <a:clrScheme name="KPMG Colours">
      <a:dk1>
        <a:srgbClr val="000000"/>
      </a:dk1>
      <a:lt1>
        <a:srgbClr val="FFFFFF"/>
      </a:lt1>
      <a:dk2>
        <a:srgbClr val="007C92"/>
      </a:dk2>
      <a:lt2>
        <a:srgbClr val="747678"/>
      </a:lt2>
      <a:accent1>
        <a:srgbClr val="8E258D"/>
      </a:accent1>
      <a:accent2>
        <a:srgbClr val="A79E70"/>
      </a:accent2>
      <a:accent3>
        <a:srgbClr val="7AB800"/>
      </a:accent3>
      <a:accent4>
        <a:srgbClr val="00338D"/>
      </a:accent4>
      <a:accent5>
        <a:srgbClr val="C84E00"/>
      </a:accent5>
      <a:accent6>
        <a:srgbClr val="EBB700"/>
      </a:accent6>
      <a:hlink>
        <a:srgbClr val="007C92"/>
      </a:hlink>
      <a:folHlink>
        <a:srgbClr val="8E258D"/>
      </a:folHlink>
    </a:clrScheme>
    <a:fontScheme name="KPMG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PMG Theme">
      <a:fillStyleLst>
        <a:solidFill>
          <a:schemeClr val="phClr"/>
        </a:solidFill>
        <a:solidFill>
          <a:schemeClr val="phClr">
            <a:tint val="0"/>
          </a:schemeClr>
        </a:solidFill>
        <a:solidFill>
          <a:schemeClr val="phClr"/>
        </a:solidFill>
      </a:fillStyleLst>
      <a:lnStyleLst>
        <a:ln w="6350" cap="rnd" cmpd="sng" algn="ctr">
          <a:solidFill>
            <a:schemeClr val="phClr"/>
          </a:solidFill>
          <a:prstDash val="solid"/>
        </a:ln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747678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000" dirty="0" err="1" smtClean="0"/>
        </a:defPPr>
      </a:lstStyle>
    </a:txDef>
  </a:objectDefaults>
  <a:extraClrSchemeLst>
    <a:extraClrScheme>
      <a:clrScheme name="KPMG Colours">
        <a:dk1>
          <a:srgbClr val="000000"/>
        </a:dk1>
        <a:lt1>
          <a:srgbClr val="FFFFFF"/>
        </a:lt1>
        <a:dk2>
          <a:srgbClr val="007C92"/>
        </a:dk2>
        <a:lt2>
          <a:srgbClr val="747678"/>
        </a:lt2>
        <a:accent1>
          <a:srgbClr val="8E258D"/>
        </a:accent1>
        <a:accent2>
          <a:srgbClr val="A79E70"/>
        </a:accent2>
        <a:accent3>
          <a:srgbClr val="7AB800"/>
        </a:accent3>
        <a:accent4>
          <a:srgbClr val="00338D"/>
        </a:accent4>
        <a:accent5>
          <a:srgbClr val="C84E00"/>
        </a:accent5>
        <a:accent6>
          <a:srgbClr val="EBB700"/>
        </a:accent6>
        <a:hlink>
          <a:srgbClr val="007C92"/>
        </a:hlink>
        <a:folHlink>
          <a:srgbClr val="8E258D"/>
        </a:folHlink>
      </a:clrScheme>
    </a:extraClrScheme>
  </a:extraClrSchemeLst>
  <a:custClrLst>
    <a:custClr name="Turquoise 100%">
      <a:srgbClr val="007C92"/>
    </a:custClr>
    <a:custClr name="Deep Purple 100%">
      <a:srgbClr val="8E258D"/>
    </a:custClr>
    <a:custClr name="Tan 100%">
      <a:srgbClr val="A79E70"/>
    </a:custClr>
    <a:custClr name="Bright Green 100%">
      <a:srgbClr val="7AB800"/>
    </a:custClr>
    <a:custClr name="Deep Blue 100%">
      <a:srgbClr val="00338D"/>
    </a:custClr>
    <a:custClr name="Orange 100%">
      <a:srgbClr val="C84E00"/>
    </a:custClr>
    <a:custClr name="Bright Yellow 100%">
      <a:srgbClr val="EBB700"/>
    </a:custClr>
    <a:custClr name="Powder Blue 100%">
      <a:srgbClr val="98C6EA"/>
    </a:custClr>
    <a:custClr name="Gray 100%">
      <a:srgbClr val="747678"/>
    </a:custClr>
    <a:custClr name="Red 100%">
      <a:srgbClr val="9E3039"/>
    </a:custClr>
    <a:custClr name="Turquoise 75%">
      <a:srgbClr val="409DAD"/>
    </a:custClr>
    <a:custClr name="Deep Purple 75%">
      <a:srgbClr val="AA5CAA"/>
    </a:custClr>
    <a:custClr name="Tan 75%">
      <a:srgbClr val="BDB694"/>
    </a:custClr>
    <a:custClr name="Bright Green 75%">
      <a:srgbClr val="9BCA40"/>
    </a:custClr>
    <a:custClr name="Deep Blue 75%">
      <a:srgbClr val="4066AA"/>
    </a:custClr>
    <a:custClr name="Orange 75%">
      <a:srgbClr val="D67A40"/>
    </a:custClr>
    <a:custClr name="Bright Yellow 75%">
      <a:srgbClr val="F0C940"/>
    </a:custClr>
    <a:custClr name="Powder Blue 75%">
      <a:srgbClr val="B2D4EF"/>
    </a:custClr>
    <a:custClr name="Gray 75%">
      <a:srgbClr val="97989A"/>
    </a:custClr>
    <a:custClr name="Red 75%">
      <a:srgbClr val="B6646B"/>
    </a:custClr>
    <a:custClr name="Turquoise 50%">
      <a:srgbClr val="80BEC9"/>
    </a:custClr>
    <a:custClr name="Deep Purple 50%">
      <a:srgbClr val="C792C6"/>
    </a:custClr>
    <a:custClr name="Tan 50%">
      <a:srgbClr val="D3CFB8"/>
    </a:custClr>
    <a:custClr name="Bright Green 50%">
      <a:srgbClr val="BDDC80"/>
    </a:custClr>
    <a:custClr name="Deep Blue 50%">
      <a:srgbClr val="8099C6"/>
    </a:custClr>
    <a:custClr name="Orange 50%">
      <a:srgbClr val="E3A780"/>
    </a:custClr>
    <a:custClr name="Bright Yellow 50%">
      <a:srgbClr val="F5DB7E"/>
    </a:custClr>
    <a:custClr name="Powder Blue 50%">
      <a:srgbClr val="CCE3F4"/>
    </a:custClr>
    <a:custClr name="Gray 50%">
      <a:srgbClr val="BABBBC"/>
    </a:custClr>
    <a:custClr name="Red 50%">
      <a:srgbClr val="CF989C"/>
    </a:custClr>
    <a:custClr name="Turquoise 25%">
      <a:srgbClr val="BFDEE4"/>
    </a:custClr>
    <a:custClr name="Deep Purple 25%">
      <a:srgbClr val="E3C9E3"/>
    </a:custClr>
    <a:custClr name="Tan 25%">
      <a:srgbClr val="E9E7DB"/>
    </a:custClr>
    <a:custClr name="Bright Green 25%">
      <a:srgbClr val="DEEDBF"/>
    </a:custClr>
    <a:custClr name="Deep Blue 25%">
      <a:srgbClr val="BFCCE3"/>
    </a:custClr>
    <a:custClr name="Orange 25%">
      <a:srgbClr val="F1D3BF"/>
    </a:custClr>
    <a:custClr name="Bright Yellow 25%">
      <a:srgbClr val="FAEDBF"/>
    </a:custClr>
    <a:custClr name="Powder Blue 25%">
      <a:srgbClr val="E5F1FA"/>
    </a:custClr>
    <a:custClr name="Gray 25%">
      <a:srgbClr val="DCDDDD"/>
    </a:custClr>
    <a:custClr name="Red 25%">
      <a:srgbClr val="E7CBCE"/>
    </a:custClr>
    <a:custClr name="Turquoise 10%">
      <a:srgbClr val="E5F2F4"/>
    </a:custClr>
    <a:custClr name="Deep Purple 10%">
      <a:srgbClr val="F3E9F3"/>
    </a:custClr>
    <a:custClr name="Tan 10%">
      <a:srgbClr val="F6F5F0"/>
    </a:custClr>
    <a:custClr name="Bright Green 10%">
      <a:srgbClr val="F1F8E5"/>
    </a:custClr>
    <a:custClr name="Deep Blue 10%">
      <a:srgbClr val="E5EAF3"/>
    </a:custClr>
    <a:custClr name="Orange 10%">
      <a:srgbClr val="F9EDE5"/>
    </a:custClr>
    <a:custClr name="Bright Yellow 10%">
      <a:srgbClr val="FDF8E5"/>
    </a:custClr>
    <a:custClr name="Powder Blue 10%">
      <a:srgbClr val="F4F9FD"/>
    </a:custClr>
    <a:custClr name="Gray 10%">
      <a:srgbClr val="F1F1F1"/>
    </a:custClr>
    <a:custClr name="Red 10%">
      <a:srgbClr val="F5EAEB"/>
    </a:custClr>
  </a:custClr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5325</TotalTime>
  <Words>1748</Words>
  <Application>Microsoft Office PowerPoint</Application>
  <PresentationFormat>Custom</PresentationFormat>
  <Paragraphs>279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Wingdings</vt:lpstr>
      <vt:lpstr>CREATE TALKBOOK A4</vt:lpstr>
      <vt:lpstr>Platby za přírodní znevýhodnění - Farma Morava, spol. s r. o. (211 – II.1.1)</vt:lpstr>
      <vt:lpstr>Shrnutí</vt:lpstr>
      <vt:lpstr>Profil příjemce</vt:lpstr>
      <vt:lpstr>Základní potřeby</vt:lpstr>
      <vt:lpstr>Cíle</vt:lpstr>
      <vt:lpstr>Harmonogram podávání žádostí o platbu</vt:lpstr>
      <vt:lpstr>Výstupy</vt:lpstr>
      <vt:lpstr>Výsledky a dopady</vt:lpstr>
      <vt:lpstr>Mrtvá váha a multiplikační efekt</vt:lpstr>
      <vt:lpstr>Indikátory</vt:lpstr>
      <vt:lpstr>Naplnění cílů</vt:lpstr>
      <vt:lpstr>Zkušenosti</vt:lpstr>
      <vt:lpstr>PowerPoint Presentation</vt:lpstr>
    </vt:vector>
  </TitlesOfParts>
  <Company>KPMG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study for the ongoing and ex-post evaluation of RDP 2007-2013 of the Czech Republic</dc:title>
  <dc:creator>KPMG Advisory Ltd., Hungary</dc:creator>
  <cp:lastModifiedBy>Filkuka, Jan</cp:lastModifiedBy>
  <cp:revision>468</cp:revision>
  <dcterms:created xsi:type="dcterms:W3CDTF">2010-10-28T16:39:49Z</dcterms:created>
  <dcterms:modified xsi:type="dcterms:W3CDTF">2015-07-30T16:34:10Z</dcterms:modified>
</cp:coreProperties>
</file>