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68" r:id="rId1"/>
  </p:sldMasterIdLst>
  <p:notesMasterIdLst>
    <p:notesMasterId r:id="rId15"/>
  </p:notesMasterIdLst>
  <p:handoutMasterIdLst>
    <p:handoutMasterId r:id="rId16"/>
  </p:handoutMasterIdLst>
  <p:sldIdLst>
    <p:sldId id="267" r:id="rId2"/>
    <p:sldId id="262" r:id="rId3"/>
    <p:sldId id="277" r:id="rId4"/>
    <p:sldId id="286" r:id="rId5"/>
    <p:sldId id="287" r:id="rId6"/>
    <p:sldId id="280" r:id="rId7"/>
    <p:sldId id="281" r:id="rId8"/>
    <p:sldId id="282" r:id="rId9"/>
    <p:sldId id="283" r:id="rId10"/>
    <p:sldId id="284" r:id="rId11"/>
    <p:sldId id="276" r:id="rId12"/>
    <p:sldId id="285" r:id="rId13"/>
    <p:sldId id="263" r:id="rId14"/>
  </p:sldIdLst>
  <p:sldSz cx="9361488" cy="6858000"/>
  <p:notesSz cx="6669088" cy="9928225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>
          <p15:clr>
            <a:srgbClr val="A4A3A4"/>
          </p15:clr>
        </p15:guide>
        <p15:guide id="2" orient="horz" pos="2296">
          <p15:clr>
            <a:srgbClr val="A4A3A4"/>
          </p15:clr>
        </p15:guide>
        <p15:guide id="3" orient="horz" pos="2387">
          <p15:clr>
            <a:srgbClr val="A4A3A4"/>
          </p15:clr>
        </p15:guide>
        <p15:guide id="4" orient="horz" pos="3884">
          <p15:clr>
            <a:srgbClr val="A4A3A4"/>
          </p15:clr>
        </p15:guide>
        <p15:guide id="5" pos="2906">
          <p15:clr>
            <a:srgbClr val="A4A3A4"/>
          </p15:clr>
        </p15:guide>
        <p15:guide id="6" pos="2991">
          <p15:clr>
            <a:srgbClr val="A4A3A4"/>
          </p15:clr>
        </p15:guide>
        <p15:guide id="7" pos="1491">
          <p15:clr>
            <a:srgbClr val="A4A3A4"/>
          </p15:clr>
        </p15:guide>
        <p15:guide id="8" pos="1578">
          <p15:clr>
            <a:srgbClr val="A4A3A4"/>
          </p15:clr>
        </p15:guide>
        <p15:guide id="9" pos="4406">
          <p15:clr>
            <a:srgbClr val="A4A3A4"/>
          </p15:clr>
        </p15:guide>
        <p15:guide id="10" pos="4320">
          <p15:clr>
            <a:srgbClr val="A4A3A4"/>
          </p15:clr>
        </p15:guide>
        <p15:guide id="11" pos="5735">
          <p15:clr>
            <a:srgbClr val="A4A3A4"/>
          </p15:clr>
        </p15:guide>
        <p15:guide id="12" pos="1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dobos" initials="b" lastIdx="4" clrIdx="0">
    <p:extLst>
      <p:ext uri="{19B8F6BF-5375-455C-9EA6-DF929625EA0E}">
        <p15:presenceInfo xmlns:p15="http://schemas.microsoft.com/office/powerpoint/2012/main" userId="bdobo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0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237" autoAdjust="0"/>
  </p:normalViewPr>
  <p:slideViewPr>
    <p:cSldViewPr>
      <p:cViewPr varScale="1">
        <p:scale>
          <a:sx n="85" d="100"/>
          <a:sy n="85" d="100"/>
        </p:scale>
        <p:origin x="1349" y="67"/>
      </p:cViewPr>
      <p:guideLst>
        <p:guide orient="horz" pos="799"/>
        <p:guide orient="horz" pos="2296"/>
        <p:guide orient="horz" pos="2387"/>
        <p:guide orient="horz" pos="3884"/>
        <p:guide pos="2906"/>
        <p:guide pos="2991"/>
        <p:guide pos="1491"/>
        <p:guide pos="1578"/>
        <p:guide pos="4406"/>
        <p:guide pos="4320"/>
        <p:guide pos="5735"/>
        <p:guide pos="1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3206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7D657-F76E-4000-9159-07F94C02F884}" type="datetimeFigureOut">
              <a:rPr lang="cs-CZ" smtClean="0"/>
              <a:t>30.7.2015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875D29-AB51-42FD-9B1C-15BAA4A4B64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9547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2ECFA-9217-4977-9421-A2AE06788043}" type="datetimeFigureOut">
              <a:rPr lang="hu-HU" smtClean="0"/>
              <a:pPr/>
              <a:t>2015.07.30.</a:t>
            </a:fld>
            <a:endParaRPr lang="hu-H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93750" y="744538"/>
            <a:ext cx="508158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88308-C116-41C4-B7A3-53ABA804FE74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1965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29983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9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7350211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13292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Kvůli strachu z plnění podmínek po celou vyžadovanou dobu nežádal o investiční dotaci z PRV</a:t>
            </a:r>
            <a:endParaRPr kumimoji="0" lang="en-GB" sz="1100" b="0" i="0" u="none" strike="noStrike" kern="1200" cap="none" spc="0" normalizeH="0" baseline="0" noProof="0" smtClean="0">
              <a:ln>
                <a:noFill/>
              </a:ln>
              <a:effectLst/>
              <a:uLnTx/>
              <a:uFillTx/>
              <a:latin typeface="Arial"/>
              <a:cs typeface="Arial" pitchFamily="34" charset="0"/>
            </a:endParaRPr>
          </a:p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692329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11887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38743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44299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3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76057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4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47056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5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54189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6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81183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7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0337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8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71759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\\fileserver\EU-TEL-CO\Advisory Projects\KPMG Czech Republic\097134_COG Czech RDP on-going and ex post\6_Working papers\6_7 First Interim report\Case_studies\Pictures\212_Anna Vanková\SAM_1514.JP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2564904"/>
            <a:ext cx="9361488" cy="4293096"/>
          </a:xfrm>
          <a:prstGeom prst="rect">
            <a:avLst/>
          </a:prstGeom>
          <a:noFill/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1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7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u-H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360264" y="2924944"/>
            <a:ext cx="259228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Případová studie 2014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3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6048895" y="476672"/>
            <a:ext cx="2689304" cy="103250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015" y="476672"/>
            <a:ext cx="1537786" cy="1033200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3978214" y="1639005"/>
            <a:ext cx="50775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1200" dirty="0" smtClean="0"/>
              <a:t>Evropský zemědělský fond pro rozvoj venkova: Evropa investuje do venkovských oblastí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899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68415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5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2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1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899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5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3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8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7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7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1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1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7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7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7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7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1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5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1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5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6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1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6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3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1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1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4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3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7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5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23"/>
          <p:cNvSpPr>
            <a:spLocks noChangeAspect="1" noEditPoints="1"/>
          </p:cNvSpPr>
          <p:nvPr/>
        </p:nvSpPr>
        <p:spPr bwMode="gray">
          <a:xfrm>
            <a:off x="1" y="1"/>
            <a:ext cx="9359988" cy="836712"/>
          </a:xfrm>
          <a:custGeom>
            <a:avLst/>
            <a:gdLst/>
            <a:ahLst/>
            <a:cxnLst>
              <a:cxn ang="0">
                <a:pos x="6239" y="0"/>
              </a:cxn>
              <a:cxn ang="0">
                <a:pos x="0" y="0"/>
              </a:cxn>
              <a:cxn ang="0">
                <a:pos x="0" y="663"/>
              </a:cxn>
              <a:cxn ang="0">
                <a:pos x="6067" y="663"/>
              </a:cxn>
              <a:cxn ang="0">
                <a:pos x="6239" y="0"/>
              </a:cxn>
              <a:cxn ang="0">
                <a:pos x="6239" y="0"/>
              </a:cxn>
              <a:cxn ang="0">
                <a:pos x="6239" y="0"/>
              </a:cxn>
            </a:cxnLst>
            <a:rect l="0" t="0" r="r" b="b"/>
            <a:pathLst>
              <a:path w="6239" h="663">
                <a:moveTo>
                  <a:pt x="6239" y="0"/>
                </a:moveTo>
                <a:lnTo>
                  <a:pt x="0" y="0"/>
                </a:lnTo>
                <a:lnTo>
                  <a:pt x="0" y="663"/>
                </a:lnTo>
                <a:lnTo>
                  <a:pt x="6067" y="663"/>
                </a:lnTo>
                <a:lnTo>
                  <a:pt x="6239" y="0"/>
                </a:lnTo>
                <a:close/>
                <a:moveTo>
                  <a:pt x="6239" y="0"/>
                </a:moveTo>
                <a:lnTo>
                  <a:pt x="6239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6" name="Text Placeholder 55"/>
          <p:cNvSpPr>
            <a:spLocks noGrp="1"/>
          </p:cNvSpPr>
          <p:nvPr>
            <p:ph type="body" idx="1"/>
          </p:nvPr>
        </p:nvSpPr>
        <p:spPr bwMode="gray">
          <a:xfrm>
            <a:off x="1944440" y="1052736"/>
            <a:ext cx="7159546" cy="48245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  <a:p>
            <a:pPr lvl="5"/>
            <a:r>
              <a:rPr lang="en-GB" dirty="0" smtClean="0"/>
              <a:t>Sixth level</a:t>
            </a:r>
          </a:p>
          <a:p>
            <a:pPr lvl="6"/>
            <a:r>
              <a:rPr lang="en-GB" dirty="0" smtClean="0"/>
              <a:t>Seventh level</a:t>
            </a:r>
          </a:p>
          <a:p>
            <a:pPr lvl="7"/>
            <a:r>
              <a:rPr lang="en-GB" dirty="0" smtClean="0"/>
              <a:t>Eighth level</a:t>
            </a:r>
          </a:p>
          <a:p>
            <a:pPr lvl="8"/>
            <a:r>
              <a:rPr lang="en-GB" dirty="0" smtClean="0"/>
              <a:t>Ninth level</a:t>
            </a:r>
            <a:endParaRPr lang="en-GB" dirty="0"/>
          </a:p>
        </p:txBody>
      </p:sp>
      <p:sp>
        <p:nvSpPr>
          <p:cNvPr id="55" name="Title Placeholder 54"/>
          <p:cNvSpPr>
            <a:spLocks noGrp="1"/>
          </p:cNvSpPr>
          <p:nvPr>
            <p:ph type="title"/>
          </p:nvPr>
        </p:nvSpPr>
        <p:spPr bwMode="gray">
          <a:xfrm>
            <a:off x="257503" y="116632"/>
            <a:ext cx="88464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gray">
          <a:xfrm flipV="1">
            <a:off x="216248" y="6091808"/>
            <a:ext cx="8904892" cy="1488"/>
          </a:xfrm>
          <a:prstGeom prst="line">
            <a:avLst/>
          </a:prstGeom>
          <a:noFill/>
          <a:ln w="3175">
            <a:solidFill>
              <a:srgbClr val="00338D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34" name="Rectangle 33"/>
          <p:cNvSpPr/>
          <p:nvPr/>
        </p:nvSpPr>
        <p:spPr bwMode="gray">
          <a:xfrm>
            <a:off x="8627872" y="6525344"/>
            <a:ext cx="475575" cy="20898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lIns="72000" tIns="72000" rIns="0" bIns="0"/>
          <a:lstStyle/>
          <a:p>
            <a:pPr algn="r">
              <a:spcBef>
                <a:spcPct val="40000"/>
              </a:spcBef>
              <a:defRPr/>
            </a:pPr>
            <a:fld id="{6BA71C0A-9F0F-41ED-AE97-DBF05B351E59}" type="slidenum">
              <a:rPr lang="en-GB" sz="900">
                <a:solidFill>
                  <a:srgbClr val="00338D"/>
                </a:solidFill>
                <a:latin typeface="Arial"/>
              </a:rPr>
              <a:pPr algn="r">
                <a:spcBef>
                  <a:spcPct val="40000"/>
                </a:spcBef>
                <a:defRPr/>
              </a:pPr>
              <a:t>‹#›</a:t>
            </a:fld>
            <a:endParaRPr lang="en-GB" sz="900" dirty="0">
              <a:solidFill>
                <a:srgbClr val="00338D"/>
              </a:solidFill>
              <a:latin typeface="Arial"/>
            </a:endParaRPr>
          </a:p>
        </p:txBody>
      </p:sp>
      <p:grpSp>
        <p:nvGrpSpPr>
          <p:cNvPr id="20" name="Group 19"/>
          <p:cNvGrpSpPr/>
          <p:nvPr/>
        </p:nvGrpSpPr>
        <p:grpSpPr bwMode="gray">
          <a:xfrm>
            <a:off x="1" y="1052736"/>
            <a:ext cx="9361487" cy="5328591"/>
            <a:chOff x="1" y="1052736"/>
            <a:chExt cx="9905999" cy="5328591"/>
          </a:xfrm>
          <a:noFill/>
        </p:grpSpPr>
        <p:sp>
          <p:nvSpPr>
            <p:cNvPr id="16" name="Rectangle 22"/>
            <p:cNvSpPr>
              <a:spLocks noChangeArrowheads="1"/>
            </p:cNvSpPr>
            <p:nvPr/>
          </p:nvSpPr>
          <p:spPr bwMode="gray">
            <a:xfrm>
              <a:off x="9633520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gray">
            <a:xfrm>
              <a:off x="1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gray">
            <a:xfrm rot="16200000">
              <a:off x="4845050" y="1124173"/>
              <a:ext cx="21590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gray">
            <a:xfrm rot="16200000">
              <a:off x="4844989" y="6236803"/>
              <a:ext cx="216023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</p:grpSp>
      <p:grpSp>
        <p:nvGrpSpPr>
          <p:cNvPr id="25" name="Group 24"/>
          <p:cNvGrpSpPr/>
          <p:nvPr userDrawn="1"/>
        </p:nvGrpSpPr>
        <p:grpSpPr bwMode="gray">
          <a:xfrm>
            <a:off x="144240" y="6060876"/>
            <a:ext cx="792088" cy="562711"/>
            <a:chOff x="175518" y="0"/>
            <a:chExt cx="963613" cy="695325"/>
          </a:xfrm>
        </p:grpSpPr>
        <p:sp>
          <p:nvSpPr>
            <p:cNvPr id="33" name="Freeform 6"/>
            <p:cNvSpPr>
              <a:spLocks noEditPoints="1"/>
            </p:cNvSpPr>
            <p:nvPr userDrawn="1"/>
          </p:nvSpPr>
          <p:spPr bwMode="gray">
            <a:xfrm>
              <a:off x="286643" y="215900"/>
              <a:ext cx="700088" cy="271463"/>
            </a:xfrm>
            <a:custGeom>
              <a:avLst/>
              <a:gdLst/>
              <a:ahLst/>
              <a:cxnLst>
                <a:cxn ang="0">
                  <a:pos x="6130" y="2584"/>
                </a:cxn>
                <a:cxn ang="0">
                  <a:pos x="6106" y="2594"/>
                </a:cxn>
                <a:cxn ang="0">
                  <a:pos x="5549" y="2661"/>
                </a:cxn>
                <a:cxn ang="0">
                  <a:pos x="5025" y="2423"/>
                </a:cxn>
                <a:cxn ang="0">
                  <a:pos x="4926" y="2101"/>
                </a:cxn>
                <a:cxn ang="0">
                  <a:pos x="4756" y="2101"/>
                </a:cxn>
                <a:cxn ang="0">
                  <a:pos x="4625" y="2625"/>
                </a:cxn>
                <a:cxn ang="0">
                  <a:pos x="4182" y="2625"/>
                </a:cxn>
                <a:cxn ang="0">
                  <a:pos x="4338" y="2101"/>
                </a:cxn>
                <a:cxn ang="0">
                  <a:pos x="4197" y="2101"/>
                </a:cxn>
                <a:cxn ang="0">
                  <a:pos x="3859" y="2625"/>
                </a:cxn>
                <a:cxn ang="0">
                  <a:pos x="3503" y="2625"/>
                </a:cxn>
                <a:cxn ang="0">
                  <a:pos x="3471" y="2101"/>
                </a:cxn>
                <a:cxn ang="0">
                  <a:pos x="3314" y="2101"/>
                </a:cxn>
                <a:cxn ang="0">
                  <a:pos x="3159" y="2625"/>
                </a:cxn>
                <a:cxn ang="0">
                  <a:pos x="2780" y="2625"/>
                </a:cxn>
                <a:cxn ang="0">
                  <a:pos x="2940" y="2101"/>
                </a:cxn>
                <a:cxn ang="0">
                  <a:pos x="2047" y="2101"/>
                </a:cxn>
                <a:cxn ang="0">
                  <a:pos x="2047" y="2093"/>
                </a:cxn>
                <a:cxn ang="0">
                  <a:pos x="1888" y="2626"/>
                </a:cxn>
                <a:cxn ang="0">
                  <a:pos x="1484" y="2626"/>
                </a:cxn>
                <a:cxn ang="0">
                  <a:pos x="1642" y="2101"/>
                </a:cxn>
                <a:cxn ang="0">
                  <a:pos x="1148" y="2101"/>
                </a:cxn>
                <a:cxn ang="0">
                  <a:pos x="1394" y="2626"/>
                </a:cxn>
                <a:cxn ang="0">
                  <a:pos x="927" y="2626"/>
                </a:cxn>
                <a:cxn ang="0">
                  <a:pos x="715" y="2101"/>
                </a:cxn>
                <a:cxn ang="0">
                  <a:pos x="588" y="2101"/>
                </a:cxn>
                <a:cxn ang="0">
                  <a:pos x="442" y="2583"/>
                </a:cxn>
                <a:cxn ang="0">
                  <a:pos x="434" y="2626"/>
                </a:cxn>
                <a:cxn ang="0">
                  <a:pos x="0" y="2626"/>
                </a:cxn>
                <a:cxn ang="0">
                  <a:pos x="397" y="1303"/>
                </a:cxn>
                <a:cxn ang="0">
                  <a:pos x="397" y="0"/>
                </a:cxn>
                <a:cxn ang="0">
                  <a:pos x="1888" y="0"/>
                </a:cxn>
                <a:cxn ang="0">
                  <a:pos x="1888" y="1287"/>
                </a:cxn>
                <a:cxn ang="0">
                  <a:pos x="1944" y="1098"/>
                </a:cxn>
                <a:cxn ang="0">
                  <a:pos x="2047" y="1098"/>
                </a:cxn>
                <a:cxn ang="0">
                  <a:pos x="2047" y="0"/>
                </a:cxn>
                <a:cxn ang="0">
                  <a:pos x="3534" y="0"/>
                </a:cxn>
                <a:cxn ang="0">
                  <a:pos x="3534" y="1098"/>
                </a:cxn>
                <a:cxn ang="0">
                  <a:pos x="3694" y="1098"/>
                </a:cxn>
                <a:cxn ang="0">
                  <a:pos x="3694" y="0"/>
                </a:cxn>
                <a:cxn ang="0">
                  <a:pos x="5180" y="0"/>
                </a:cxn>
                <a:cxn ang="0">
                  <a:pos x="5180" y="1388"/>
                </a:cxn>
                <a:cxn ang="0">
                  <a:pos x="5340" y="1222"/>
                </a:cxn>
                <a:cxn ang="0">
                  <a:pos x="5340" y="0"/>
                </a:cxn>
                <a:cxn ang="0">
                  <a:pos x="6827" y="0"/>
                </a:cxn>
                <a:cxn ang="0">
                  <a:pos x="6827" y="2101"/>
                </a:cxn>
                <a:cxn ang="0">
                  <a:pos x="6266" y="2101"/>
                </a:cxn>
                <a:cxn ang="0">
                  <a:pos x="6130" y="2584"/>
                </a:cxn>
                <a:cxn ang="0">
                  <a:pos x="5342" y="2101"/>
                </a:cxn>
                <a:cxn ang="0">
                  <a:pos x="5386" y="2264"/>
                </a:cxn>
                <a:cxn ang="0">
                  <a:pos x="5610" y="2349"/>
                </a:cxn>
                <a:cxn ang="0">
                  <a:pos x="5788" y="2330"/>
                </a:cxn>
                <a:cxn ang="0">
                  <a:pos x="5861" y="2101"/>
                </a:cxn>
                <a:cxn ang="0">
                  <a:pos x="5342" y="2101"/>
                </a:cxn>
              </a:cxnLst>
              <a:rect l="0" t="0" r="r" b="b"/>
              <a:pathLst>
                <a:path w="6827" h="2661">
                  <a:moveTo>
                    <a:pt x="6130" y="2584"/>
                  </a:moveTo>
                  <a:cubicBezTo>
                    <a:pt x="6106" y="2594"/>
                    <a:pt x="6106" y="2594"/>
                    <a:pt x="6106" y="2594"/>
                  </a:cubicBezTo>
                  <a:cubicBezTo>
                    <a:pt x="6010" y="2632"/>
                    <a:pt x="5728" y="2661"/>
                    <a:pt x="5549" y="2661"/>
                  </a:cubicBezTo>
                  <a:cubicBezTo>
                    <a:pt x="5381" y="2661"/>
                    <a:pt x="5156" y="2599"/>
                    <a:pt x="5025" y="2423"/>
                  </a:cubicBezTo>
                  <a:cubicBezTo>
                    <a:pt x="4975" y="2355"/>
                    <a:pt x="4927" y="2250"/>
                    <a:pt x="4926" y="2101"/>
                  </a:cubicBezTo>
                  <a:cubicBezTo>
                    <a:pt x="4756" y="2101"/>
                    <a:pt x="4756" y="2101"/>
                    <a:pt x="4756" y="2101"/>
                  </a:cubicBezTo>
                  <a:cubicBezTo>
                    <a:pt x="4625" y="2625"/>
                    <a:pt x="4625" y="2625"/>
                    <a:pt x="4625" y="2625"/>
                  </a:cubicBezTo>
                  <a:cubicBezTo>
                    <a:pt x="4182" y="2625"/>
                    <a:pt x="4182" y="2625"/>
                    <a:pt x="4182" y="2625"/>
                  </a:cubicBezTo>
                  <a:cubicBezTo>
                    <a:pt x="4338" y="2101"/>
                    <a:pt x="4338" y="2101"/>
                    <a:pt x="4338" y="2101"/>
                  </a:cubicBezTo>
                  <a:cubicBezTo>
                    <a:pt x="4197" y="2101"/>
                    <a:pt x="4197" y="2101"/>
                    <a:pt x="4197" y="2101"/>
                  </a:cubicBezTo>
                  <a:cubicBezTo>
                    <a:pt x="3859" y="2625"/>
                    <a:pt x="3859" y="2625"/>
                    <a:pt x="3859" y="2625"/>
                  </a:cubicBezTo>
                  <a:cubicBezTo>
                    <a:pt x="3503" y="2625"/>
                    <a:pt x="3503" y="2625"/>
                    <a:pt x="3503" y="2625"/>
                  </a:cubicBezTo>
                  <a:cubicBezTo>
                    <a:pt x="3471" y="2101"/>
                    <a:pt x="3471" y="2101"/>
                    <a:pt x="3471" y="2101"/>
                  </a:cubicBezTo>
                  <a:cubicBezTo>
                    <a:pt x="3314" y="2101"/>
                    <a:pt x="3314" y="2101"/>
                    <a:pt x="3314" y="2101"/>
                  </a:cubicBezTo>
                  <a:cubicBezTo>
                    <a:pt x="3159" y="2625"/>
                    <a:pt x="3159" y="2625"/>
                    <a:pt x="3159" y="2625"/>
                  </a:cubicBezTo>
                  <a:cubicBezTo>
                    <a:pt x="2780" y="2625"/>
                    <a:pt x="2780" y="2625"/>
                    <a:pt x="2780" y="2625"/>
                  </a:cubicBezTo>
                  <a:cubicBezTo>
                    <a:pt x="2940" y="2101"/>
                    <a:pt x="2940" y="2101"/>
                    <a:pt x="2940" y="2101"/>
                  </a:cubicBezTo>
                  <a:cubicBezTo>
                    <a:pt x="2047" y="2101"/>
                    <a:pt x="2047" y="2101"/>
                    <a:pt x="2047" y="2101"/>
                  </a:cubicBezTo>
                  <a:cubicBezTo>
                    <a:pt x="2047" y="2093"/>
                    <a:pt x="2047" y="2093"/>
                    <a:pt x="2047" y="2093"/>
                  </a:cubicBezTo>
                  <a:cubicBezTo>
                    <a:pt x="1888" y="2626"/>
                    <a:pt x="1888" y="2626"/>
                    <a:pt x="1888" y="2626"/>
                  </a:cubicBezTo>
                  <a:cubicBezTo>
                    <a:pt x="1484" y="2626"/>
                    <a:pt x="1484" y="2626"/>
                    <a:pt x="1484" y="2626"/>
                  </a:cubicBezTo>
                  <a:cubicBezTo>
                    <a:pt x="1642" y="2101"/>
                    <a:pt x="1642" y="2101"/>
                    <a:pt x="1642" y="2101"/>
                  </a:cubicBezTo>
                  <a:cubicBezTo>
                    <a:pt x="1148" y="2101"/>
                    <a:pt x="1148" y="2101"/>
                    <a:pt x="1148" y="2101"/>
                  </a:cubicBezTo>
                  <a:cubicBezTo>
                    <a:pt x="1394" y="2626"/>
                    <a:pt x="1394" y="2626"/>
                    <a:pt x="1394" y="2626"/>
                  </a:cubicBezTo>
                  <a:cubicBezTo>
                    <a:pt x="927" y="2626"/>
                    <a:pt x="927" y="2626"/>
                    <a:pt x="927" y="2626"/>
                  </a:cubicBezTo>
                  <a:cubicBezTo>
                    <a:pt x="715" y="2101"/>
                    <a:pt x="715" y="2101"/>
                    <a:pt x="715" y="2101"/>
                  </a:cubicBezTo>
                  <a:cubicBezTo>
                    <a:pt x="588" y="2101"/>
                    <a:pt x="588" y="2101"/>
                    <a:pt x="588" y="2101"/>
                  </a:cubicBezTo>
                  <a:cubicBezTo>
                    <a:pt x="509" y="2359"/>
                    <a:pt x="447" y="2567"/>
                    <a:pt x="442" y="2583"/>
                  </a:cubicBezTo>
                  <a:cubicBezTo>
                    <a:pt x="434" y="2626"/>
                    <a:pt x="434" y="2626"/>
                    <a:pt x="434" y="2626"/>
                  </a:cubicBezTo>
                  <a:cubicBezTo>
                    <a:pt x="0" y="2626"/>
                    <a:pt x="0" y="2626"/>
                    <a:pt x="0" y="2626"/>
                  </a:cubicBezTo>
                  <a:cubicBezTo>
                    <a:pt x="397" y="1303"/>
                    <a:pt x="397" y="1303"/>
                    <a:pt x="397" y="1303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1888" y="0"/>
                    <a:pt x="1888" y="0"/>
                    <a:pt x="1888" y="0"/>
                  </a:cubicBezTo>
                  <a:cubicBezTo>
                    <a:pt x="1888" y="1287"/>
                    <a:pt x="1888" y="1287"/>
                    <a:pt x="1888" y="1287"/>
                  </a:cubicBezTo>
                  <a:cubicBezTo>
                    <a:pt x="1944" y="1098"/>
                    <a:pt x="1944" y="1098"/>
                    <a:pt x="1944" y="1098"/>
                  </a:cubicBezTo>
                  <a:cubicBezTo>
                    <a:pt x="2047" y="1098"/>
                    <a:pt x="2047" y="1098"/>
                    <a:pt x="2047" y="1098"/>
                  </a:cubicBezTo>
                  <a:cubicBezTo>
                    <a:pt x="2047" y="0"/>
                    <a:pt x="2047" y="0"/>
                    <a:pt x="2047" y="0"/>
                  </a:cubicBezTo>
                  <a:cubicBezTo>
                    <a:pt x="3534" y="0"/>
                    <a:pt x="3534" y="0"/>
                    <a:pt x="3534" y="0"/>
                  </a:cubicBezTo>
                  <a:cubicBezTo>
                    <a:pt x="3534" y="1098"/>
                    <a:pt x="3534" y="1098"/>
                    <a:pt x="3534" y="1098"/>
                  </a:cubicBezTo>
                  <a:cubicBezTo>
                    <a:pt x="3694" y="1098"/>
                    <a:pt x="3694" y="1098"/>
                    <a:pt x="3694" y="1098"/>
                  </a:cubicBezTo>
                  <a:cubicBezTo>
                    <a:pt x="3694" y="0"/>
                    <a:pt x="3694" y="0"/>
                    <a:pt x="3694" y="0"/>
                  </a:cubicBezTo>
                  <a:cubicBezTo>
                    <a:pt x="5180" y="0"/>
                    <a:pt x="5180" y="0"/>
                    <a:pt x="5180" y="0"/>
                  </a:cubicBezTo>
                  <a:cubicBezTo>
                    <a:pt x="5180" y="1388"/>
                    <a:pt x="5180" y="1388"/>
                    <a:pt x="5180" y="1388"/>
                  </a:cubicBezTo>
                  <a:cubicBezTo>
                    <a:pt x="5231" y="1319"/>
                    <a:pt x="5285" y="1264"/>
                    <a:pt x="5340" y="1222"/>
                  </a:cubicBezTo>
                  <a:cubicBezTo>
                    <a:pt x="5340" y="0"/>
                    <a:pt x="5340" y="0"/>
                    <a:pt x="5340" y="0"/>
                  </a:cubicBezTo>
                  <a:cubicBezTo>
                    <a:pt x="6827" y="0"/>
                    <a:pt x="6827" y="0"/>
                    <a:pt x="6827" y="0"/>
                  </a:cubicBezTo>
                  <a:cubicBezTo>
                    <a:pt x="6827" y="2101"/>
                    <a:pt x="6827" y="2101"/>
                    <a:pt x="6827" y="2101"/>
                  </a:cubicBezTo>
                  <a:cubicBezTo>
                    <a:pt x="6266" y="2101"/>
                    <a:pt x="6266" y="2101"/>
                    <a:pt x="6266" y="2101"/>
                  </a:cubicBezTo>
                  <a:lnTo>
                    <a:pt x="6130" y="2584"/>
                  </a:lnTo>
                  <a:close/>
                  <a:moveTo>
                    <a:pt x="5342" y="2101"/>
                  </a:moveTo>
                  <a:cubicBezTo>
                    <a:pt x="5344" y="2169"/>
                    <a:pt x="5356" y="2226"/>
                    <a:pt x="5386" y="2264"/>
                  </a:cubicBezTo>
                  <a:cubicBezTo>
                    <a:pt x="5429" y="2321"/>
                    <a:pt x="5503" y="2349"/>
                    <a:pt x="5610" y="2349"/>
                  </a:cubicBezTo>
                  <a:cubicBezTo>
                    <a:pt x="5728" y="2349"/>
                    <a:pt x="5773" y="2336"/>
                    <a:pt x="5788" y="2330"/>
                  </a:cubicBezTo>
                  <a:cubicBezTo>
                    <a:pt x="5861" y="2101"/>
                    <a:pt x="5861" y="2101"/>
                    <a:pt x="5861" y="2101"/>
                  </a:cubicBezTo>
                  <a:lnTo>
                    <a:pt x="5342" y="2101"/>
                  </a:lnTo>
                  <a:close/>
                </a:path>
              </a:pathLst>
            </a:custGeom>
            <a:solidFill>
              <a:srgbClr val="0033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7"/>
            <p:cNvSpPr>
              <a:spLocks noEditPoints="1"/>
            </p:cNvSpPr>
            <p:nvPr userDrawn="1"/>
          </p:nvSpPr>
          <p:spPr bwMode="gray">
            <a:xfrm>
              <a:off x="294581" y="330200"/>
              <a:ext cx="650875" cy="152400"/>
            </a:xfrm>
            <a:custGeom>
              <a:avLst/>
              <a:gdLst/>
              <a:ahLst/>
              <a:cxnLst>
                <a:cxn ang="0">
                  <a:pos x="2581" y="459"/>
                </a:cxn>
                <a:cxn ang="0">
                  <a:pos x="2254" y="682"/>
                </a:cxn>
                <a:cxn ang="0">
                  <a:pos x="2000" y="681"/>
                </a:cxn>
                <a:cxn ang="0">
                  <a:pos x="2130" y="234"/>
                </a:cxn>
                <a:cxn ang="0">
                  <a:pos x="2581" y="459"/>
                </a:cxn>
                <a:cxn ang="0">
                  <a:pos x="749" y="30"/>
                </a:cxn>
                <a:cxn ang="0">
                  <a:pos x="427" y="30"/>
                </a:cxn>
                <a:cxn ang="0">
                  <a:pos x="0" y="1452"/>
                </a:cxn>
                <a:cxn ang="0">
                  <a:pos x="319" y="1452"/>
                </a:cxn>
                <a:cxn ang="0">
                  <a:pos x="749" y="30"/>
                </a:cxn>
                <a:cxn ang="0">
                  <a:pos x="1585" y="30"/>
                </a:cxn>
                <a:cxn ang="0">
                  <a:pos x="1194" y="30"/>
                </a:cxn>
                <a:cxn ang="0">
                  <a:pos x="571" y="658"/>
                </a:cxn>
                <a:cxn ang="0">
                  <a:pos x="571" y="657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892" y="1452"/>
                </a:cxn>
                <a:cxn ang="0">
                  <a:pos x="1239" y="1452"/>
                </a:cxn>
                <a:cxn ang="0">
                  <a:pos x="881" y="688"/>
                </a:cxn>
                <a:cxn ang="0">
                  <a:pos x="1585" y="30"/>
                </a:cxn>
                <a:cxn ang="0">
                  <a:pos x="2875" y="459"/>
                </a:cxn>
                <a:cxn ang="0">
                  <a:pos x="2275" y="30"/>
                </a:cxn>
                <a:cxn ang="0">
                  <a:pos x="1913" y="30"/>
                </a:cxn>
                <a:cxn ang="0">
                  <a:pos x="1484" y="1452"/>
                </a:cxn>
                <a:cxn ang="0">
                  <a:pos x="1777" y="1452"/>
                </a:cxn>
                <a:cxn ang="0">
                  <a:pos x="1945" y="890"/>
                </a:cxn>
                <a:cxn ang="0">
                  <a:pos x="2179" y="890"/>
                </a:cxn>
                <a:cxn ang="0">
                  <a:pos x="2875" y="459"/>
                </a:cxn>
                <a:cxn ang="0">
                  <a:pos x="4866" y="30"/>
                </a:cxn>
                <a:cxn ang="0">
                  <a:pos x="4400" y="30"/>
                </a:cxn>
                <a:cxn ang="0">
                  <a:pos x="3694" y="1259"/>
                </a:cxn>
                <a:cxn ang="0">
                  <a:pos x="3678" y="30"/>
                </a:cxn>
                <a:cxn ang="0">
                  <a:pos x="3216" y="30"/>
                </a:cxn>
                <a:cxn ang="0">
                  <a:pos x="2781" y="1451"/>
                </a:cxn>
                <a:cxn ang="0">
                  <a:pos x="3048" y="1451"/>
                </a:cxn>
                <a:cxn ang="0">
                  <a:pos x="3408" y="234"/>
                </a:cxn>
                <a:cxn ang="0">
                  <a:pos x="3482" y="1451"/>
                </a:cxn>
                <a:cxn ang="0">
                  <a:pos x="3758" y="1451"/>
                </a:cxn>
                <a:cxn ang="0">
                  <a:pos x="4544" y="234"/>
                </a:cxn>
                <a:cxn ang="0">
                  <a:pos x="4183" y="1451"/>
                </a:cxn>
                <a:cxn ang="0">
                  <a:pos x="4512" y="1451"/>
                </a:cxn>
                <a:cxn ang="0">
                  <a:pos x="4866" y="30"/>
                </a:cxn>
                <a:cxn ang="0">
                  <a:pos x="5792" y="0"/>
                </a:cxn>
                <a:cxn ang="0">
                  <a:pos x="4947" y="735"/>
                </a:cxn>
                <a:cxn ang="0">
                  <a:pos x="5478" y="1487"/>
                </a:cxn>
                <a:cxn ang="0">
                  <a:pos x="6015" y="1424"/>
                </a:cxn>
                <a:cxn ang="0">
                  <a:pos x="6217" y="706"/>
                </a:cxn>
                <a:cxn ang="0">
                  <a:pos x="5614" y="706"/>
                </a:cxn>
                <a:cxn ang="0">
                  <a:pos x="5547" y="920"/>
                </a:cxn>
                <a:cxn ang="0">
                  <a:pos x="5865" y="920"/>
                </a:cxn>
                <a:cxn ang="0">
                  <a:pos x="5766" y="1232"/>
                </a:cxn>
                <a:cxn ang="0">
                  <a:pos x="5540" y="1282"/>
                </a:cxn>
                <a:cxn ang="0">
                  <a:pos x="5254" y="727"/>
                </a:cxn>
                <a:cxn ang="0">
                  <a:pos x="5764" y="205"/>
                </a:cxn>
                <a:cxn ang="0">
                  <a:pos x="6001" y="451"/>
                </a:cxn>
                <a:cxn ang="0">
                  <a:pos x="5991" y="487"/>
                </a:cxn>
                <a:cxn ang="0">
                  <a:pos x="6284" y="487"/>
                </a:cxn>
                <a:cxn ang="0">
                  <a:pos x="5792" y="0"/>
                </a:cxn>
              </a:cxnLst>
              <a:rect l="0" t="0" r="r" b="b"/>
              <a:pathLst>
                <a:path w="6358" h="1487">
                  <a:moveTo>
                    <a:pt x="2581" y="459"/>
                  </a:moveTo>
                  <a:cubicBezTo>
                    <a:pt x="2533" y="604"/>
                    <a:pt x="2468" y="678"/>
                    <a:pt x="2254" y="682"/>
                  </a:cubicBezTo>
                  <a:cubicBezTo>
                    <a:pt x="2183" y="683"/>
                    <a:pt x="2106" y="681"/>
                    <a:pt x="2000" y="681"/>
                  </a:cubicBezTo>
                  <a:cubicBezTo>
                    <a:pt x="2130" y="234"/>
                    <a:pt x="2130" y="234"/>
                    <a:pt x="2130" y="234"/>
                  </a:cubicBezTo>
                  <a:cubicBezTo>
                    <a:pt x="2451" y="234"/>
                    <a:pt x="2665" y="208"/>
                    <a:pt x="2581" y="459"/>
                  </a:cubicBezTo>
                  <a:moveTo>
                    <a:pt x="749" y="30"/>
                  </a:moveTo>
                  <a:cubicBezTo>
                    <a:pt x="427" y="30"/>
                    <a:pt x="427" y="30"/>
                    <a:pt x="427" y="30"/>
                  </a:cubicBezTo>
                  <a:cubicBezTo>
                    <a:pt x="0" y="1452"/>
                    <a:pt x="0" y="1452"/>
                    <a:pt x="0" y="1452"/>
                  </a:cubicBezTo>
                  <a:cubicBezTo>
                    <a:pt x="319" y="1452"/>
                    <a:pt x="319" y="1452"/>
                    <a:pt x="319" y="1452"/>
                  </a:cubicBezTo>
                  <a:cubicBezTo>
                    <a:pt x="325" y="1422"/>
                    <a:pt x="749" y="30"/>
                    <a:pt x="749" y="30"/>
                  </a:cubicBezTo>
                  <a:moveTo>
                    <a:pt x="1585" y="30"/>
                  </a:moveTo>
                  <a:cubicBezTo>
                    <a:pt x="1194" y="30"/>
                    <a:pt x="1194" y="30"/>
                    <a:pt x="1194" y="30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7"/>
                    <a:pt x="571" y="657"/>
                    <a:pt x="571" y="657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892" y="1452"/>
                    <a:pt x="892" y="1452"/>
                    <a:pt x="892" y="1452"/>
                  </a:cubicBezTo>
                  <a:cubicBezTo>
                    <a:pt x="1239" y="1452"/>
                    <a:pt x="1239" y="1452"/>
                    <a:pt x="1239" y="1452"/>
                  </a:cubicBezTo>
                  <a:cubicBezTo>
                    <a:pt x="881" y="688"/>
                    <a:pt x="881" y="688"/>
                    <a:pt x="881" y="688"/>
                  </a:cubicBezTo>
                  <a:lnTo>
                    <a:pt x="1585" y="30"/>
                  </a:lnTo>
                  <a:close/>
                  <a:moveTo>
                    <a:pt x="2875" y="459"/>
                  </a:moveTo>
                  <a:cubicBezTo>
                    <a:pt x="2956" y="21"/>
                    <a:pt x="2603" y="26"/>
                    <a:pt x="2275" y="30"/>
                  </a:cubicBezTo>
                  <a:cubicBezTo>
                    <a:pt x="1913" y="30"/>
                    <a:pt x="1913" y="30"/>
                    <a:pt x="1913" y="30"/>
                  </a:cubicBezTo>
                  <a:cubicBezTo>
                    <a:pt x="1484" y="1452"/>
                    <a:pt x="1484" y="1452"/>
                    <a:pt x="1484" y="1452"/>
                  </a:cubicBezTo>
                  <a:cubicBezTo>
                    <a:pt x="1777" y="1452"/>
                    <a:pt x="1777" y="1452"/>
                    <a:pt x="1777" y="1452"/>
                  </a:cubicBezTo>
                  <a:cubicBezTo>
                    <a:pt x="1945" y="890"/>
                    <a:pt x="1945" y="890"/>
                    <a:pt x="1945" y="890"/>
                  </a:cubicBezTo>
                  <a:cubicBezTo>
                    <a:pt x="2179" y="890"/>
                    <a:pt x="2179" y="890"/>
                    <a:pt x="2179" y="890"/>
                  </a:cubicBezTo>
                  <a:cubicBezTo>
                    <a:pt x="2633" y="890"/>
                    <a:pt x="2833" y="689"/>
                    <a:pt x="2875" y="459"/>
                  </a:cubicBezTo>
                  <a:moveTo>
                    <a:pt x="4866" y="30"/>
                  </a:moveTo>
                  <a:cubicBezTo>
                    <a:pt x="4400" y="30"/>
                    <a:pt x="4400" y="30"/>
                    <a:pt x="4400" y="30"/>
                  </a:cubicBezTo>
                  <a:cubicBezTo>
                    <a:pt x="3832" y="817"/>
                    <a:pt x="3694" y="1259"/>
                    <a:pt x="3694" y="1259"/>
                  </a:cubicBezTo>
                  <a:cubicBezTo>
                    <a:pt x="3749" y="759"/>
                    <a:pt x="3678" y="30"/>
                    <a:pt x="3678" y="30"/>
                  </a:cubicBezTo>
                  <a:cubicBezTo>
                    <a:pt x="3216" y="30"/>
                    <a:pt x="3216" y="30"/>
                    <a:pt x="3216" y="30"/>
                  </a:cubicBezTo>
                  <a:cubicBezTo>
                    <a:pt x="2781" y="1451"/>
                    <a:pt x="2781" y="1451"/>
                    <a:pt x="2781" y="1451"/>
                  </a:cubicBezTo>
                  <a:cubicBezTo>
                    <a:pt x="3048" y="1451"/>
                    <a:pt x="3048" y="1451"/>
                    <a:pt x="3048" y="1451"/>
                  </a:cubicBezTo>
                  <a:cubicBezTo>
                    <a:pt x="3408" y="234"/>
                    <a:pt x="3408" y="234"/>
                    <a:pt x="3408" y="234"/>
                  </a:cubicBezTo>
                  <a:cubicBezTo>
                    <a:pt x="3482" y="1451"/>
                    <a:pt x="3482" y="1451"/>
                    <a:pt x="3482" y="1451"/>
                  </a:cubicBezTo>
                  <a:cubicBezTo>
                    <a:pt x="3758" y="1451"/>
                    <a:pt x="3758" y="1451"/>
                    <a:pt x="3758" y="1451"/>
                  </a:cubicBezTo>
                  <a:cubicBezTo>
                    <a:pt x="4544" y="234"/>
                    <a:pt x="4544" y="234"/>
                    <a:pt x="4544" y="234"/>
                  </a:cubicBezTo>
                  <a:cubicBezTo>
                    <a:pt x="4183" y="1451"/>
                    <a:pt x="4183" y="1451"/>
                    <a:pt x="4183" y="1451"/>
                  </a:cubicBezTo>
                  <a:cubicBezTo>
                    <a:pt x="4512" y="1451"/>
                    <a:pt x="4512" y="1451"/>
                    <a:pt x="4512" y="1451"/>
                  </a:cubicBezTo>
                  <a:lnTo>
                    <a:pt x="4866" y="30"/>
                  </a:lnTo>
                  <a:close/>
                  <a:moveTo>
                    <a:pt x="5792" y="0"/>
                  </a:moveTo>
                  <a:cubicBezTo>
                    <a:pt x="5506" y="0"/>
                    <a:pt x="5151" y="64"/>
                    <a:pt x="4947" y="735"/>
                  </a:cubicBezTo>
                  <a:cubicBezTo>
                    <a:pt x="4777" y="1296"/>
                    <a:pt x="5191" y="1487"/>
                    <a:pt x="5478" y="1487"/>
                  </a:cubicBezTo>
                  <a:cubicBezTo>
                    <a:pt x="5667" y="1487"/>
                    <a:pt x="5935" y="1455"/>
                    <a:pt x="6015" y="1424"/>
                  </a:cubicBezTo>
                  <a:cubicBezTo>
                    <a:pt x="6217" y="706"/>
                    <a:pt x="6217" y="706"/>
                    <a:pt x="6217" y="706"/>
                  </a:cubicBezTo>
                  <a:cubicBezTo>
                    <a:pt x="5614" y="706"/>
                    <a:pt x="5614" y="706"/>
                    <a:pt x="5614" y="706"/>
                  </a:cubicBezTo>
                  <a:cubicBezTo>
                    <a:pt x="5547" y="920"/>
                    <a:pt x="5547" y="920"/>
                    <a:pt x="5547" y="920"/>
                  </a:cubicBezTo>
                  <a:cubicBezTo>
                    <a:pt x="5865" y="920"/>
                    <a:pt x="5865" y="920"/>
                    <a:pt x="5865" y="920"/>
                  </a:cubicBezTo>
                  <a:cubicBezTo>
                    <a:pt x="5766" y="1232"/>
                    <a:pt x="5766" y="1232"/>
                    <a:pt x="5766" y="1232"/>
                  </a:cubicBezTo>
                  <a:cubicBezTo>
                    <a:pt x="5766" y="1232"/>
                    <a:pt x="5779" y="1281"/>
                    <a:pt x="5540" y="1282"/>
                  </a:cubicBezTo>
                  <a:cubicBezTo>
                    <a:pt x="5238" y="1283"/>
                    <a:pt x="5155" y="1072"/>
                    <a:pt x="5254" y="727"/>
                  </a:cubicBezTo>
                  <a:cubicBezTo>
                    <a:pt x="5346" y="407"/>
                    <a:pt x="5493" y="192"/>
                    <a:pt x="5764" y="205"/>
                  </a:cubicBezTo>
                  <a:cubicBezTo>
                    <a:pt x="5947" y="214"/>
                    <a:pt x="6052" y="282"/>
                    <a:pt x="6001" y="451"/>
                  </a:cubicBezTo>
                  <a:cubicBezTo>
                    <a:pt x="5998" y="463"/>
                    <a:pt x="5996" y="477"/>
                    <a:pt x="5991" y="487"/>
                  </a:cubicBezTo>
                  <a:cubicBezTo>
                    <a:pt x="6284" y="487"/>
                    <a:pt x="6284" y="487"/>
                    <a:pt x="6284" y="487"/>
                  </a:cubicBezTo>
                  <a:cubicBezTo>
                    <a:pt x="6358" y="270"/>
                    <a:pt x="6210" y="0"/>
                    <a:pt x="579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8"/>
            <p:cNvSpPr>
              <a:spLocks noEditPoints="1"/>
            </p:cNvSpPr>
            <p:nvPr userDrawn="1"/>
          </p:nvSpPr>
          <p:spPr bwMode="gray">
            <a:xfrm>
              <a:off x="175518" y="0"/>
              <a:ext cx="963613" cy="695325"/>
            </a:xfrm>
            <a:custGeom>
              <a:avLst/>
              <a:gdLst/>
              <a:ahLst/>
              <a:cxnLst>
                <a:cxn ang="0">
                  <a:pos x="607" y="136"/>
                </a:cxn>
                <a:cxn ang="0">
                  <a:pos x="511" y="136"/>
                </a:cxn>
                <a:cxn ang="0">
                  <a:pos x="511" y="0"/>
                </a:cxn>
                <a:cxn ang="0">
                  <a:pos x="607" y="0"/>
                </a:cxn>
                <a:cxn ang="0">
                  <a:pos x="607" y="136"/>
                </a:cxn>
                <a:cxn ang="0">
                  <a:pos x="607" y="302"/>
                </a:cxn>
                <a:cxn ang="0">
                  <a:pos x="511" y="302"/>
                </a:cxn>
                <a:cxn ang="0">
                  <a:pos x="511" y="438"/>
                </a:cxn>
                <a:cxn ang="0">
                  <a:pos x="607" y="438"/>
                </a:cxn>
                <a:cxn ang="0">
                  <a:pos x="607" y="302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96" y="136"/>
                </a:cxn>
                <a:cxn ang="0">
                  <a:pos x="96" y="0"/>
                </a:cxn>
                <a:cxn ang="0">
                  <a:pos x="96" y="302"/>
                </a:cxn>
                <a:cxn ang="0">
                  <a:pos x="0" y="302"/>
                </a:cxn>
                <a:cxn ang="0">
                  <a:pos x="0" y="438"/>
                </a:cxn>
                <a:cxn ang="0">
                  <a:pos x="96" y="438"/>
                </a:cxn>
                <a:cxn ang="0">
                  <a:pos x="96" y="302"/>
                </a:cxn>
              </a:cxnLst>
              <a:rect l="0" t="0" r="r" b="b"/>
              <a:pathLst>
                <a:path w="607" h="438">
                  <a:moveTo>
                    <a:pt x="607" y="136"/>
                  </a:moveTo>
                  <a:lnTo>
                    <a:pt x="511" y="136"/>
                  </a:lnTo>
                  <a:lnTo>
                    <a:pt x="511" y="0"/>
                  </a:lnTo>
                  <a:lnTo>
                    <a:pt x="607" y="0"/>
                  </a:lnTo>
                  <a:lnTo>
                    <a:pt x="607" y="136"/>
                  </a:lnTo>
                  <a:close/>
                  <a:moveTo>
                    <a:pt x="607" y="302"/>
                  </a:moveTo>
                  <a:lnTo>
                    <a:pt x="511" y="302"/>
                  </a:lnTo>
                  <a:lnTo>
                    <a:pt x="511" y="438"/>
                  </a:lnTo>
                  <a:lnTo>
                    <a:pt x="607" y="438"/>
                  </a:lnTo>
                  <a:lnTo>
                    <a:pt x="607" y="302"/>
                  </a:lnTo>
                  <a:close/>
                  <a:moveTo>
                    <a:pt x="96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36"/>
                  </a:lnTo>
                  <a:lnTo>
                    <a:pt x="96" y="0"/>
                  </a:lnTo>
                  <a:close/>
                  <a:moveTo>
                    <a:pt x="96" y="302"/>
                  </a:moveTo>
                  <a:lnTo>
                    <a:pt x="0" y="302"/>
                  </a:lnTo>
                  <a:lnTo>
                    <a:pt x="0" y="438"/>
                  </a:lnTo>
                  <a:lnTo>
                    <a:pt x="96" y="438"/>
                  </a:lnTo>
                  <a:lnTo>
                    <a:pt x="96" y="30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9" cstate="screen"/>
          <a:stretch>
            <a:fillRect/>
          </a:stretch>
        </p:blipFill>
        <p:spPr>
          <a:xfrm>
            <a:off x="8008361" y="6134853"/>
            <a:ext cx="1006677" cy="386492"/>
          </a:xfrm>
          <a:prstGeom prst="rect">
            <a:avLst/>
          </a:prstGeom>
        </p:spPr>
      </p:pic>
      <p:sp>
        <p:nvSpPr>
          <p:cNvPr id="22" name="Text Box 8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gray">
          <a:xfrm>
            <a:off x="257502" y="6525344"/>
            <a:ext cx="8574284" cy="2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72000" rIns="0" bIns="0">
            <a:spAutoFit/>
          </a:bodyPr>
          <a:lstStyle/>
          <a:p>
            <a:pPr algn="l">
              <a:spcBef>
                <a:spcPct val="40000"/>
              </a:spcBef>
            </a:pPr>
            <a:r>
              <a:rPr lang="en-US" sz="600" smtClean="0">
                <a:solidFill>
                  <a:srgbClr val="00338D"/>
                </a:solidFill>
                <a:latin typeface="Arial"/>
              </a:rPr>
              <a:t>© 2014 KPMG Česká republika, s.r.o.,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sz="600" dirty="0">
              <a:solidFill>
                <a:srgbClr val="00338D"/>
              </a:solidFill>
              <a:latin typeface="Arial"/>
            </a:endParaRPr>
          </a:p>
        </p:txBody>
      </p:sp>
      <p:pic>
        <p:nvPicPr>
          <p:cNvPr id="26" name="Picture 25" descr="eu-flag-clip-art.jpg"/>
          <p:cNvPicPr>
            <a:picLocks noChangeAspect="1"/>
          </p:cNvPicPr>
          <p:nvPr userDrawn="1"/>
        </p:nvPicPr>
        <p:blipFill>
          <a:blip r:embed="rId20" cstate="screen"/>
          <a:stretch>
            <a:fillRect/>
          </a:stretch>
        </p:blipFill>
        <p:spPr>
          <a:xfrm>
            <a:off x="5544840" y="6232303"/>
            <a:ext cx="361474" cy="259200"/>
          </a:xfrm>
          <a:prstGeom prst="rect">
            <a:avLst/>
          </a:prstGeom>
        </p:spPr>
      </p:pic>
      <p:sp>
        <p:nvSpPr>
          <p:cNvPr id="27" name="TextBox 26"/>
          <p:cNvSpPr txBox="1"/>
          <p:nvPr userDrawn="1"/>
        </p:nvSpPr>
        <p:spPr>
          <a:xfrm>
            <a:off x="3409817" y="6238793"/>
            <a:ext cx="21602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Průběžné a ex-post hodnocení</a:t>
            </a:r>
            <a:r>
              <a:rPr lang="cs-CZ" sz="800" b="0" kern="1200" baseline="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 Programu rozvoje venkova ČR </a:t>
            </a:r>
            <a:r>
              <a:rPr lang="en-GB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2007-2013</a:t>
            </a:r>
            <a:endParaRPr lang="hu-HU" sz="800" b="0" kern="1200" dirty="0" smtClean="0">
              <a:solidFill>
                <a:srgbClr val="00338D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1" cstate="screen"/>
          <a:stretch>
            <a:fillRect/>
          </a:stretch>
        </p:blipFill>
        <p:spPr>
          <a:xfrm>
            <a:off x="3105745" y="6232303"/>
            <a:ext cx="350863" cy="259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5" r:id="rId2"/>
    <p:sldLayoutId id="2147483776" r:id="rId3"/>
    <p:sldLayoutId id="2147483791" r:id="rId4"/>
    <p:sldLayoutId id="2147483792" r:id="rId5"/>
    <p:sldLayoutId id="2147483793" r:id="rId6"/>
    <p:sldLayoutId id="2147483785" r:id="rId7"/>
    <p:sldLayoutId id="2147483794" r:id="rId8"/>
    <p:sldLayoutId id="2147483777" r:id="rId9"/>
    <p:sldLayoutId id="2147483778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784" r:id="rId16"/>
  </p:sldLayoutIdLst>
  <p:txStyles>
    <p:titleStyle>
      <a:lvl1pPr algn="l" defTabSz="914400" rtl="0" eaLnBrk="1" latinLnBrk="0" hangingPunct="1">
        <a:spcBef>
          <a:spcPct val="0"/>
        </a:spcBef>
        <a:buNone/>
        <a:defRPr lang="en-GB" sz="1800" b="1" kern="1200" noProof="0" dirty="0">
          <a:solidFill>
            <a:schemeClr val="bg1"/>
          </a:solidFill>
          <a:latin typeface="Arial"/>
          <a:ea typeface="+mj-ea"/>
          <a:cs typeface="+mj-cs"/>
        </a:defRPr>
      </a:lvl1pPr>
      <a:lvl2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2pPr>
      <a:lvl3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3pPr>
      <a:lvl4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4pPr>
      <a:lvl5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5pPr>
      <a:lvl6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6pPr>
      <a:lvl7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7pPr>
      <a:lvl8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8pPr>
      <a:lvl9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1" kern="1200" noProof="0" dirty="0" smtClean="0">
          <a:solidFill>
            <a:srgbClr val="00338D"/>
          </a:solidFill>
          <a:latin typeface="Arial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2pPr>
      <a:lvl3pPr marL="1778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3pPr>
      <a:lvl4pPr marL="3556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4pPr>
      <a:lvl5pPr marL="534988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b="0" kern="1200" baseline="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5pPr>
      <a:lvl6pPr marL="720725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6pPr>
      <a:lvl7pPr marL="895350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baseline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7pPr>
      <a:lvl8pPr marL="1081088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+mn-cs"/>
        </a:defRPr>
      </a:lvl8pPr>
      <a:lvl9pPr marL="1255713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553" y="980166"/>
            <a:ext cx="2987039" cy="1584176"/>
          </a:xfrm>
        </p:spPr>
        <p:txBody>
          <a:bodyPr>
            <a:normAutofit/>
          </a:bodyPr>
          <a:lstStyle/>
          <a:p>
            <a:r>
              <a:rPr lang="hu-HU" dirty="0"/>
              <a:t>Platby za přírodní znevýhodnění - </a:t>
            </a: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>Anna Va</a:t>
            </a:r>
            <a:r>
              <a:rPr lang="hu-HU" dirty="0" smtClean="0">
                <a:latin typeface="Arial" panose="020B0604020202020204" pitchFamily="34" charset="0"/>
                <a:cs typeface="Arial" panose="020B0604020202020204" pitchFamily="34" charset="0"/>
              </a:rPr>
              <a:t>ň</a:t>
            </a:r>
            <a:r>
              <a:rPr lang="hu-HU" dirty="0" smtClean="0"/>
              <a:t>ková</a:t>
            </a:r>
            <a:br>
              <a:rPr lang="hu-HU" dirty="0" smtClean="0"/>
            </a:br>
            <a:r>
              <a:rPr lang="en-GB" b="0" dirty="0" smtClean="0"/>
              <a:t>(</a:t>
            </a:r>
            <a:r>
              <a:rPr lang="hu-HU" b="0" dirty="0" smtClean="0"/>
              <a:t>212 – II.1.1)</a:t>
            </a:r>
            <a:endParaRPr lang="en-GB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Indikátory</a:t>
            </a:r>
            <a:endParaRPr lang="cs-CZ" dirty="0"/>
          </a:p>
        </p:txBody>
      </p:sp>
      <p:graphicFrame>
        <p:nvGraphicFramePr>
          <p:cNvPr id="7" name="Group 16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72353134"/>
              </p:ext>
            </p:extLst>
          </p:nvPr>
        </p:nvGraphicFramePr>
        <p:xfrm>
          <a:off x="422275" y="1022348"/>
          <a:ext cx="8681711" cy="3978252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522496"/>
                <a:gridCol w="3384045"/>
                <a:gridCol w="2160240"/>
                <a:gridCol w="1614930"/>
              </a:tblGrid>
              <a:tr h="297426">
                <a:tc gridSpan="4"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Dosažené cílové hodnoty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</a:tr>
              <a:tr h="29742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indikátoru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Indikátor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Dosažený stav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Změna oproti 2011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Celková plocha spadající pod LFA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59,60 ha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Počet kusů býků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a krav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68 ks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Počet zaměstnanců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 FTE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Výsledku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Oblast s úspěšným hospodařením s půdou přispívající ke: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zlepšení biodiversity</a:t>
                      </a:r>
                      <a:endParaRPr lang="cs-CZ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zvýšení kvality vody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zmírnění změny klimatu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zvýšení kvality půdy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zamezení marginalizaci</a:t>
                      </a:r>
                      <a:r>
                        <a:rPr lang="hu-HU" sz="10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a opouštění půdy</a:t>
                      </a:r>
                      <a:endParaRPr lang="hu-HU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1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endParaRPr lang="cs-CZ" sz="1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7800" marR="0" lvl="1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Pozitivní vliv - mírné zlepšení</a:t>
                      </a:r>
                    </a:p>
                    <a:p>
                      <a:pPr marL="177800" marR="0" lvl="1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Pozitivní vliv - mírné zlepšení</a:t>
                      </a:r>
                    </a:p>
                    <a:p>
                      <a:pPr marL="177800" marR="0" lvl="1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Neutrální vliv</a:t>
                      </a:r>
                    </a:p>
                    <a:p>
                      <a:pPr marL="177800" marR="0" lvl="1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Pozitivní vliv – značné zlepšení</a:t>
                      </a:r>
                    </a:p>
                    <a:p>
                      <a:pPr marL="177800" marR="0" lvl="1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Pozitivní vliv – značné zlepšení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Zmírnění poklesu biologické rozmanitosti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Neutrální vliv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Zlepšení kvality vody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Pozitivní vliv - mírné zlepšení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Down Arrow 7"/>
          <p:cNvSpPr/>
          <p:nvPr/>
        </p:nvSpPr>
        <p:spPr>
          <a:xfrm rot="16200000">
            <a:off x="8245140" y="1736812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9" name="Down Arrow 8"/>
          <p:cNvSpPr/>
          <p:nvPr/>
        </p:nvSpPr>
        <p:spPr>
          <a:xfrm rot="13849774">
            <a:off x="8223932" y="2114723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0" name="Down Arrow 9"/>
          <p:cNvSpPr/>
          <p:nvPr/>
        </p:nvSpPr>
        <p:spPr>
          <a:xfrm rot="16200000">
            <a:off x="8245140" y="2546351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1" name="Down Arrow 10"/>
          <p:cNvSpPr/>
          <p:nvPr/>
        </p:nvSpPr>
        <p:spPr>
          <a:xfrm rot="16200000">
            <a:off x="8245140" y="3479943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2" name="Down Arrow 11"/>
          <p:cNvSpPr/>
          <p:nvPr/>
        </p:nvSpPr>
        <p:spPr>
          <a:xfrm rot="13849774">
            <a:off x="8223932" y="3011203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3" name="Down Arrow 12"/>
          <p:cNvSpPr/>
          <p:nvPr/>
        </p:nvSpPr>
        <p:spPr>
          <a:xfrm rot="13849774">
            <a:off x="8234286" y="3266738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4" name="Down Arrow 13"/>
          <p:cNvSpPr/>
          <p:nvPr/>
        </p:nvSpPr>
        <p:spPr>
          <a:xfrm rot="10800000">
            <a:off x="8209135" y="3728669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5" name="Down Arrow 14"/>
          <p:cNvSpPr/>
          <p:nvPr/>
        </p:nvSpPr>
        <p:spPr>
          <a:xfrm rot="10800000">
            <a:off x="8204693" y="3984204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6" name="Down Arrow 15"/>
          <p:cNvSpPr/>
          <p:nvPr/>
        </p:nvSpPr>
        <p:spPr>
          <a:xfrm rot="16200000">
            <a:off x="8222025" y="4304612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7" name="Down Arrow 16"/>
          <p:cNvSpPr/>
          <p:nvPr/>
        </p:nvSpPr>
        <p:spPr>
          <a:xfrm rot="13849774">
            <a:off x="8215884" y="4678496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2789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Naplnění cílů</a:t>
            </a:r>
            <a:endParaRPr lang="cs-CZ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6248" y="1052736"/>
            <a:ext cx="2737494" cy="431800"/>
          </a:xfrm>
          <a:prstGeom prst="rect">
            <a:avLst/>
          </a:prstGeom>
          <a:solidFill>
            <a:srgbClr val="7AB800"/>
          </a:solidFill>
          <a:ln w="6350" algn="ctr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Cíle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14267" y="4845458"/>
            <a:ext cx="2737494" cy="108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Zachování počtu pracovních úvazků</a:t>
            </a:r>
            <a:endParaRPr lang="cs-CZ" sz="900" dirty="0"/>
          </a:p>
        </p:txBody>
      </p:sp>
      <p:sp>
        <p:nvSpPr>
          <p:cNvPr id="6" name="AutoShape 24"/>
          <p:cNvSpPr>
            <a:spLocks noChangeArrowheads="1"/>
          </p:cNvSpPr>
          <p:nvPr/>
        </p:nvSpPr>
        <p:spPr bwMode="auto">
          <a:xfrm>
            <a:off x="6045447" y="5618462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" name="Rectangle 42"/>
          <p:cNvSpPr>
            <a:spLocks noChangeArrowheads="1"/>
          </p:cNvSpPr>
          <p:nvPr/>
        </p:nvSpPr>
        <p:spPr bwMode="auto">
          <a:xfrm>
            <a:off x="3240584" y="1052736"/>
            <a:ext cx="2736899" cy="431800"/>
          </a:xfrm>
          <a:prstGeom prst="rect">
            <a:avLst/>
          </a:prstGeom>
          <a:solidFill>
            <a:srgbClr val="EBB700"/>
          </a:solidFill>
          <a:ln w="6350" algn="ctr">
            <a:solidFill>
              <a:srgbClr val="EBB7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Výsledky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8" name="Rectangle 43"/>
          <p:cNvSpPr>
            <a:spLocks noChangeArrowheads="1"/>
          </p:cNvSpPr>
          <p:nvPr/>
        </p:nvSpPr>
        <p:spPr bwMode="auto">
          <a:xfrm>
            <a:off x="6264820" y="1052736"/>
            <a:ext cx="2736404" cy="431800"/>
          </a:xfrm>
          <a:prstGeom prst="rect">
            <a:avLst/>
          </a:prstGeom>
          <a:solidFill>
            <a:srgbClr val="BE0027"/>
          </a:solidFill>
          <a:ln w="6350" algn="ctr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Dopady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9" name="Rectangle 44"/>
          <p:cNvSpPr>
            <a:spLocks noChangeArrowheads="1"/>
          </p:cNvSpPr>
          <p:nvPr/>
        </p:nvSpPr>
        <p:spPr bwMode="auto">
          <a:xfrm>
            <a:off x="214267" y="2876472"/>
            <a:ext cx="2737494" cy="180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50000"/>
              </a:lnSpc>
            </a:pPr>
            <a:r>
              <a:rPr lang="cs-CZ" sz="900" dirty="0" smtClean="0"/>
              <a:t>Zachování úrovně příjmů</a:t>
            </a:r>
            <a:endParaRPr lang="cs-CZ" sz="900" dirty="0"/>
          </a:p>
        </p:txBody>
      </p:sp>
      <p:sp>
        <p:nvSpPr>
          <p:cNvPr id="11" name="Rectangle 55"/>
          <p:cNvSpPr>
            <a:spLocks noChangeArrowheads="1"/>
          </p:cNvSpPr>
          <p:nvPr/>
        </p:nvSpPr>
        <p:spPr bwMode="auto">
          <a:xfrm>
            <a:off x="6264820" y="2240800"/>
            <a:ext cx="2736404" cy="468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/>
              <a:t>Zlepšení životního prostředí a krajiny</a:t>
            </a:r>
          </a:p>
        </p:txBody>
      </p:sp>
      <p:sp>
        <p:nvSpPr>
          <p:cNvPr id="31" name="Rectangle 55"/>
          <p:cNvSpPr>
            <a:spLocks noChangeArrowheads="1"/>
          </p:cNvSpPr>
          <p:nvPr/>
        </p:nvSpPr>
        <p:spPr bwMode="auto">
          <a:xfrm>
            <a:off x="6264820" y="1628800"/>
            <a:ext cx="2736404" cy="468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/>
              <a:t>Zvýšení počtu skotu a ostatních hospodářských zvířat na travních porostech</a:t>
            </a:r>
          </a:p>
        </p:txBody>
      </p:sp>
      <p:sp>
        <p:nvSpPr>
          <p:cNvPr id="35" name="Rectangle 55"/>
          <p:cNvSpPr>
            <a:spLocks noChangeArrowheads="1"/>
          </p:cNvSpPr>
          <p:nvPr/>
        </p:nvSpPr>
        <p:spPr bwMode="auto">
          <a:xfrm>
            <a:off x="6264522" y="5455900"/>
            <a:ext cx="2736404" cy="468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/>
              <a:t>Zachování pracovních míst ve venkovských oblastech</a:t>
            </a:r>
          </a:p>
        </p:txBody>
      </p:sp>
      <p:sp>
        <p:nvSpPr>
          <p:cNvPr id="41" name="Rectangle 65"/>
          <p:cNvSpPr>
            <a:spLocks noChangeArrowheads="1"/>
          </p:cNvSpPr>
          <p:nvPr/>
        </p:nvSpPr>
        <p:spPr bwMode="auto">
          <a:xfrm>
            <a:off x="3239990" y="3848472"/>
            <a:ext cx="2736899" cy="828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Zachovaná úroveň příjmů (1,25 milionů Kč v roce 2013)</a:t>
            </a:r>
            <a:endParaRPr lang="cs-CZ" sz="900" dirty="0"/>
          </a:p>
        </p:txBody>
      </p:sp>
      <p:sp>
        <p:nvSpPr>
          <p:cNvPr id="43" name="Rectangle 65"/>
          <p:cNvSpPr>
            <a:spLocks noChangeArrowheads="1"/>
          </p:cNvSpPr>
          <p:nvPr/>
        </p:nvSpPr>
        <p:spPr bwMode="auto">
          <a:xfrm>
            <a:off x="216248" y="1628800"/>
            <a:ext cx="2736899" cy="108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Zajistit pokračování zemědělské činnosti v dané oblasti (LFA)</a:t>
            </a:r>
            <a:endParaRPr lang="cs-CZ" sz="900" dirty="0"/>
          </a:p>
        </p:txBody>
      </p:sp>
      <p:sp>
        <p:nvSpPr>
          <p:cNvPr id="45" name="Rectangle 65"/>
          <p:cNvSpPr>
            <a:spLocks noChangeArrowheads="1"/>
          </p:cNvSpPr>
          <p:nvPr/>
        </p:nvSpPr>
        <p:spPr bwMode="auto">
          <a:xfrm>
            <a:off x="3239841" y="2876228"/>
            <a:ext cx="2736899" cy="828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/>
              <a:t>Dostupné vlastní finanční prostředky na investice do nových strojů</a:t>
            </a:r>
            <a:endParaRPr lang="cs-CZ" sz="900" dirty="0">
              <a:solidFill>
                <a:srgbClr val="FF0000"/>
              </a:solidFill>
            </a:endParaRPr>
          </a:p>
        </p:txBody>
      </p:sp>
      <p:sp>
        <p:nvSpPr>
          <p:cNvPr id="48" name="Rectangle 65"/>
          <p:cNvSpPr>
            <a:spLocks noChangeArrowheads="1"/>
          </p:cNvSpPr>
          <p:nvPr/>
        </p:nvSpPr>
        <p:spPr bwMode="auto">
          <a:xfrm>
            <a:off x="3239692" y="4843900"/>
            <a:ext cx="2736899" cy="108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900" dirty="0" smtClean="0"/>
              <a:t>Zachovaný počet pracovních úvazků (3 rodinní příslušníci)</a:t>
            </a:r>
            <a:endParaRPr lang="cs-CZ" sz="900" dirty="0"/>
          </a:p>
        </p:txBody>
      </p:sp>
      <p:sp>
        <p:nvSpPr>
          <p:cNvPr id="50" name="Rectangle 55"/>
          <p:cNvSpPr>
            <a:spLocks noChangeArrowheads="1"/>
          </p:cNvSpPr>
          <p:nvPr/>
        </p:nvSpPr>
        <p:spPr bwMode="auto">
          <a:xfrm>
            <a:off x="6264522" y="3848472"/>
            <a:ext cx="2736404" cy="144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/>
              <a:t>Stabilizace venkovského obyvatelstva v dané oblasti</a:t>
            </a:r>
          </a:p>
        </p:txBody>
      </p:sp>
      <p:sp>
        <p:nvSpPr>
          <p:cNvPr id="61" name="AutoShape 62"/>
          <p:cNvSpPr>
            <a:spLocks noChangeArrowheads="1"/>
          </p:cNvSpPr>
          <p:nvPr/>
        </p:nvSpPr>
        <p:spPr bwMode="auto">
          <a:xfrm>
            <a:off x="6045448" y="1789377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3" name="AutoShape 62"/>
          <p:cNvSpPr>
            <a:spLocks noChangeArrowheads="1"/>
          </p:cNvSpPr>
          <p:nvPr/>
        </p:nvSpPr>
        <p:spPr bwMode="auto">
          <a:xfrm>
            <a:off x="6048896" y="2403362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4" name="AutoShape 62"/>
          <p:cNvSpPr>
            <a:spLocks noChangeArrowheads="1"/>
          </p:cNvSpPr>
          <p:nvPr/>
        </p:nvSpPr>
        <p:spPr bwMode="auto">
          <a:xfrm>
            <a:off x="6045447" y="3218790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5" name="AutoShape 62"/>
          <p:cNvSpPr>
            <a:spLocks noChangeArrowheads="1"/>
          </p:cNvSpPr>
          <p:nvPr/>
        </p:nvSpPr>
        <p:spPr bwMode="auto">
          <a:xfrm>
            <a:off x="6045446" y="4199563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8" name="Rectangle 65"/>
          <p:cNvSpPr>
            <a:spLocks noChangeArrowheads="1"/>
          </p:cNvSpPr>
          <p:nvPr/>
        </p:nvSpPr>
        <p:spPr bwMode="auto">
          <a:xfrm>
            <a:off x="3240584" y="1628800"/>
            <a:ext cx="2736899" cy="108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Možnost pokračovat v zemědělské činnosti</a:t>
            </a:r>
            <a:endParaRPr lang="cs-CZ" sz="900" dirty="0"/>
          </a:p>
        </p:txBody>
      </p:sp>
      <p:sp>
        <p:nvSpPr>
          <p:cNvPr id="69" name="AutoShape 24"/>
          <p:cNvSpPr>
            <a:spLocks noChangeArrowheads="1"/>
          </p:cNvSpPr>
          <p:nvPr/>
        </p:nvSpPr>
        <p:spPr bwMode="auto">
          <a:xfrm>
            <a:off x="3027067" y="5312462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3" name="AutoShape 62"/>
          <p:cNvSpPr>
            <a:spLocks noChangeArrowheads="1"/>
          </p:cNvSpPr>
          <p:nvPr/>
        </p:nvSpPr>
        <p:spPr bwMode="auto">
          <a:xfrm>
            <a:off x="3024560" y="2097925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5" name="AutoShape 62"/>
          <p:cNvSpPr>
            <a:spLocks noChangeArrowheads="1"/>
          </p:cNvSpPr>
          <p:nvPr/>
        </p:nvSpPr>
        <p:spPr bwMode="auto">
          <a:xfrm>
            <a:off x="3024560" y="3218789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7" name="AutoShape 62"/>
          <p:cNvSpPr>
            <a:spLocks noChangeArrowheads="1"/>
          </p:cNvSpPr>
          <p:nvPr/>
        </p:nvSpPr>
        <p:spPr bwMode="auto">
          <a:xfrm>
            <a:off x="3017393" y="4195387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37" name="Rectangle 55"/>
          <p:cNvSpPr>
            <a:spLocks noChangeArrowheads="1"/>
          </p:cNvSpPr>
          <p:nvPr/>
        </p:nvSpPr>
        <p:spPr bwMode="auto">
          <a:xfrm>
            <a:off x="6264820" y="2876228"/>
            <a:ext cx="2736404" cy="828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Účast na rozvoji </a:t>
            </a:r>
            <a:r>
              <a:rPr lang="cs-CZ" sz="900" dirty="0"/>
              <a:t>zemědělské činnosti</a:t>
            </a:r>
          </a:p>
        </p:txBody>
      </p:sp>
      <p:sp>
        <p:nvSpPr>
          <p:cNvPr id="38" name="AutoShape 62"/>
          <p:cNvSpPr>
            <a:spLocks noChangeArrowheads="1"/>
          </p:cNvSpPr>
          <p:nvPr/>
        </p:nvSpPr>
        <p:spPr bwMode="auto">
          <a:xfrm>
            <a:off x="6045446" y="499493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Zkušenosti</a:t>
            </a:r>
            <a:endParaRPr lang="en-GB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448271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/>
              <a:t>Pozitivní </a:t>
            </a:r>
            <a:r>
              <a:rPr lang="cs-CZ" sz="1000" b="1" dirty="0" smtClean="0"/>
              <a:t>zkušenosti</a:t>
            </a:r>
            <a:endParaRPr lang="en-GB" sz="1000" b="1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3861048"/>
            <a:ext cx="1584325" cy="2088232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/>
              <a:t>Negativní </a:t>
            </a:r>
            <a:r>
              <a:rPr lang="cs-CZ" sz="1000" b="1" dirty="0" smtClean="0"/>
              <a:t>zkušenosti</a:t>
            </a:r>
            <a:endParaRPr lang="en-GB" sz="1000" b="1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44440" y="1052736"/>
            <a:ext cx="3384376" cy="288032"/>
          </a:xfrm>
          <a:prstGeom prst="rect">
            <a:avLst/>
          </a:prstGeom>
          <a:solidFill>
            <a:srgbClr val="7AB800"/>
          </a:solidFill>
          <a:ln w="6350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 +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H="1">
            <a:off x="1944439" y="1052736"/>
            <a:ext cx="0" cy="2448271"/>
          </a:xfrm>
          <a:prstGeom prst="line">
            <a:avLst/>
          </a:prstGeom>
          <a:noFill/>
          <a:ln w="6350">
            <a:solidFill>
              <a:srgbClr val="7AB8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944440" y="3861048"/>
            <a:ext cx="3384376" cy="288032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– 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H="1">
            <a:off x="1942852" y="4149080"/>
            <a:ext cx="0" cy="1801093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88456" y="1484784"/>
            <a:ext cx="3168352" cy="2016224"/>
          </a:xfrm>
        </p:spPr>
        <p:txBody>
          <a:bodyPr>
            <a:noAutofit/>
          </a:bodyPr>
          <a:lstStyle/>
          <a:p>
            <a:pPr lvl="2">
              <a:lnSpc>
                <a:spcPct val="130000"/>
              </a:lnSpc>
            </a:pPr>
            <a:r>
              <a:rPr lang="cs-CZ" dirty="0" smtClean="0"/>
              <a:t>Málo administrativy, podání žádosti od dotaci je jednoduché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Získání </a:t>
            </a:r>
            <a:r>
              <a:rPr lang="cs-CZ" dirty="0"/>
              <a:t>finančních prostředků na </a:t>
            </a:r>
            <a:r>
              <a:rPr lang="cs-CZ" dirty="0" smtClean="0"/>
              <a:t>opravu stávajícího majetku pro podnikání a možnost nákupu nové technologie</a:t>
            </a:r>
            <a:endParaRPr lang="cs-CZ" dirty="0"/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gray">
          <a:xfrm>
            <a:off x="2088456" y="4293096"/>
            <a:ext cx="3096344" cy="165618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Změna </a:t>
            </a:r>
            <a:r>
              <a:rPr lang="cs-CZ" sz="1100" dirty="0">
                <a:cs typeface="Arial" pitchFamily="34" charset="0"/>
              </a:rPr>
              <a:t>pravidel týkajících se tohoto opatření (např. </a:t>
            </a:r>
            <a:r>
              <a:rPr lang="cs-CZ" sz="1100" dirty="0" smtClean="0">
                <a:cs typeface="Arial" pitchFamily="34" charset="0"/>
              </a:rPr>
              <a:t>změna </a:t>
            </a:r>
            <a:r>
              <a:rPr lang="cs-CZ" sz="1100" dirty="0">
                <a:cs typeface="Arial" pitchFamily="34" charset="0"/>
              </a:rPr>
              <a:t>minimální hodnoty intenzity chovu býložravců na hektar</a:t>
            </a:r>
            <a:r>
              <a:rPr lang="cs-CZ" sz="1100" dirty="0" smtClean="0">
                <a:cs typeface="Arial" pitchFamily="34" charset="0"/>
              </a:rPr>
              <a:t>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603900" y="1052734"/>
            <a:ext cx="3384376" cy="489654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rgbClr val="FF0000"/>
                </a:solidFill>
              </a:rPr>
              <a:t>Picture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\\fileserver\EU-TEL-CO\Advisory Projects\KPMG Czech Republic\097134_COG Czech RDP on-going and ex post\6_Working papers\6_7 First Interim report\Case_studies\Pictures\212_Anna Vanková\SAM_148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44840" y="1052736"/>
            <a:ext cx="3456784" cy="48965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6735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75943" y="3846241"/>
            <a:ext cx="3792745" cy="1584176"/>
          </a:xfrm>
        </p:spPr>
        <p:txBody>
          <a:bodyPr anchor="b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© 2014 KPMG </a:t>
            </a:r>
            <a:r>
              <a:rPr lang="en-US" dirty="0" err="1"/>
              <a:t>Česká</a:t>
            </a:r>
            <a:r>
              <a:rPr lang="en-US" dirty="0"/>
              <a:t> </a:t>
            </a:r>
            <a:r>
              <a:rPr lang="en-US" dirty="0" err="1"/>
              <a:t>republika</a:t>
            </a:r>
            <a:r>
              <a:rPr lang="en-US" dirty="0"/>
              <a:t>, </a:t>
            </a:r>
            <a:r>
              <a:rPr lang="en-US" dirty="0" err="1"/>
              <a:t>s.r.o</a:t>
            </a:r>
            <a:r>
              <a:rPr lang="en-US" dirty="0"/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 dirty="0"/>
              <a:t>The KPMG name, logo and ‘cutting through complexity’ are registered trademarks or trademarks of KPMG International Cooperative (KPMG International).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\\fileserver\EU-TEL-CO\Advisory Projects\KPMG Czech Republic\097134_COG Czech RDP on-going and ex post\6_Working papers\6_7 First Interim report\Case_studies\Pictures\212_Anna Vanková\SAM_151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952552" y="2492896"/>
            <a:ext cx="3384376" cy="1916499"/>
          </a:xfrm>
          <a:prstGeom prst="rect">
            <a:avLst/>
          </a:prstGeom>
          <a:noFill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49" y="1000118"/>
            <a:ext cx="2255027" cy="1296000"/>
          </a:xfrm>
          <a:prstGeom prst="rect">
            <a:avLst/>
          </a:prstGeom>
        </p:spPr>
      </p:pic>
      <p:sp>
        <p:nvSpPr>
          <p:cNvPr id="27" name="Rectangle 377"/>
          <p:cNvSpPr>
            <a:spLocks noChangeArrowheads="1"/>
          </p:cNvSpPr>
          <p:nvPr/>
        </p:nvSpPr>
        <p:spPr bwMode="auto">
          <a:xfrm>
            <a:off x="7128347" y="4783732"/>
            <a:ext cx="1800225" cy="1241501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Možnost pokračovat v zemědělské činnosti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Zachovaná úroveň příjmů (1,25 milionů Kč v roce 2013)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Zachovaný počet pracovních úvazků (3 rodinní příslušníci)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Dostupné vlastní finanční prostředky na investice do nových strojů</a:t>
            </a:r>
            <a:endParaRPr lang="cs-CZ" sz="700" dirty="0">
              <a:solidFill>
                <a:srgbClr val="FF0000"/>
              </a:solidFill>
            </a:endParaRPr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auto">
          <a:xfrm rot="16200000">
            <a:off x="2268216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7" name="AutoShape 37"/>
          <p:cNvSpPr>
            <a:spLocks noChangeArrowheads="1"/>
          </p:cNvSpPr>
          <p:nvPr/>
        </p:nvSpPr>
        <p:spPr bwMode="auto">
          <a:xfrm rot="16200000">
            <a:off x="3600775" y="5232921"/>
            <a:ext cx="215900" cy="21619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8" name="AutoShape 38"/>
          <p:cNvSpPr>
            <a:spLocks noChangeArrowheads="1"/>
          </p:cNvSpPr>
          <p:nvPr/>
        </p:nvSpPr>
        <p:spPr bwMode="auto">
          <a:xfrm rot="16200000">
            <a:off x="4789166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9" name="AutoShape 40"/>
          <p:cNvSpPr>
            <a:spLocks noChangeArrowheads="1"/>
          </p:cNvSpPr>
          <p:nvPr/>
        </p:nvSpPr>
        <p:spPr bwMode="auto">
          <a:xfrm rot="10800000">
            <a:off x="7921575" y="4428033"/>
            <a:ext cx="215900" cy="144463"/>
          </a:xfrm>
          <a:prstGeom prst="downArrow">
            <a:avLst>
              <a:gd name="adj1" fmla="val 100000"/>
              <a:gd name="adj2" fmla="val 19259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3816822" y="4801270"/>
            <a:ext cx="936625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</a:pPr>
            <a:r>
              <a:rPr lang="cs-CZ" sz="700" b="1" dirty="0" smtClean="0"/>
              <a:t>2011 – 2013</a:t>
            </a:r>
          </a:p>
          <a:p>
            <a:pPr>
              <a:lnSpc>
                <a:spcPct val="130000"/>
              </a:lnSpc>
            </a:pPr>
            <a:r>
              <a:rPr lang="cs-CZ" sz="700" dirty="0" smtClean="0"/>
              <a:t>(první dotace obdržena v roce 2011)</a:t>
            </a:r>
          </a:p>
          <a:p>
            <a:pPr marL="85725" indent="-85725">
              <a:lnSpc>
                <a:spcPct val="130000"/>
              </a:lnSpc>
            </a:pPr>
            <a:endParaRPr lang="cs-CZ" sz="700" dirty="0" smtClean="0"/>
          </a:p>
          <a:p>
            <a:pPr marL="92075" indent="-920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cs-CZ" sz="700" dirty="0" smtClean="0"/>
              <a:t>Žádost o podporu je podávána každý rok</a:t>
            </a:r>
            <a:endParaRPr lang="cs-CZ" sz="700" dirty="0"/>
          </a:p>
        </p:txBody>
      </p:sp>
      <p:sp>
        <p:nvSpPr>
          <p:cNvPr id="13" name="AutoShape 56"/>
          <p:cNvSpPr>
            <a:spLocks noChangeArrowheads="1"/>
          </p:cNvSpPr>
          <p:nvPr/>
        </p:nvSpPr>
        <p:spPr bwMode="auto">
          <a:xfrm rot="16200000">
            <a:off x="6876729" y="5197351"/>
            <a:ext cx="215900" cy="28733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5040785" y="4801270"/>
            <a:ext cx="1800225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68 býků a krav; 59,53 hektarů obhospodařované zemědělské půdy</a:t>
            </a:r>
          </a:p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Pastviny jsou spásány, nebo sečeny minimálně dvakrát ročně</a:t>
            </a:r>
            <a:endParaRPr lang="cs-CZ" sz="700" dirty="0"/>
          </a:p>
        </p:txBody>
      </p:sp>
      <p:sp>
        <p:nvSpPr>
          <p:cNvPr id="22" name="Rectangle 364"/>
          <p:cNvSpPr>
            <a:spLocks noChangeArrowheads="1"/>
          </p:cNvSpPr>
          <p:nvPr/>
        </p:nvSpPr>
        <p:spPr bwMode="auto">
          <a:xfrm>
            <a:off x="3816822" y="4585370"/>
            <a:ext cx="9366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Realizace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3" name="Rectangle 365"/>
          <p:cNvSpPr>
            <a:spLocks noChangeArrowheads="1"/>
          </p:cNvSpPr>
          <p:nvPr/>
        </p:nvSpPr>
        <p:spPr bwMode="auto">
          <a:xfrm>
            <a:off x="5040785" y="4585370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Výstupy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4" name="Rectangle 374"/>
          <p:cNvSpPr>
            <a:spLocks noChangeArrowheads="1"/>
          </p:cNvSpPr>
          <p:nvPr/>
        </p:nvSpPr>
        <p:spPr bwMode="auto">
          <a:xfrm>
            <a:off x="7128347" y="2785145"/>
            <a:ext cx="1800225" cy="1642888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Stabilizace venkovského obyvatelstva v dané oblasti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Zachování pracovních míst ve venkovských oblastech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Zvýšení počtu </a:t>
            </a:r>
            <a:r>
              <a:rPr lang="cs-CZ" sz="700" dirty="0"/>
              <a:t>skotu a ostatních hospodářských zvířat </a:t>
            </a:r>
            <a:r>
              <a:rPr lang="cs-CZ" sz="700" dirty="0" smtClean="0"/>
              <a:t>na travních porostech</a:t>
            </a:r>
            <a:endParaRPr lang="cs-CZ" sz="700" dirty="0"/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Zlepšení životního prostředí a </a:t>
            </a:r>
            <a:r>
              <a:rPr lang="cs-CZ" sz="700" dirty="0" smtClean="0"/>
              <a:t>krajiny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Účast na rozvoji </a:t>
            </a:r>
            <a:r>
              <a:rPr lang="cs-CZ" sz="700" dirty="0"/>
              <a:t>zemědělské činnosti</a:t>
            </a:r>
          </a:p>
        </p:txBody>
      </p:sp>
      <p:sp>
        <p:nvSpPr>
          <p:cNvPr id="25" name="Rectangle 375"/>
          <p:cNvSpPr>
            <a:spLocks noChangeArrowheads="1"/>
          </p:cNvSpPr>
          <p:nvPr/>
        </p:nvSpPr>
        <p:spPr bwMode="auto">
          <a:xfrm>
            <a:off x="7128347" y="2569245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Dopady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6" name="Rectangle 376"/>
          <p:cNvSpPr>
            <a:spLocks noChangeArrowheads="1"/>
          </p:cNvSpPr>
          <p:nvPr/>
        </p:nvSpPr>
        <p:spPr bwMode="auto">
          <a:xfrm>
            <a:off x="7128347" y="4581252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Výsledky</a:t>
            </a:r>
            <a:endParaRPr lang="cs-CZ" sz="700" b="1" dirty="0">
              <a:solidFill>
                <a:schemeClr val="bg1"/>
              </a:solidFill>
            </a:endParaRPr>
          </a:p>
        </p:txBody>
      </p:sp>
      <p:graphicFrame>
        <p:nvGraphicFramePr>
          <p:cNvPr id="29" name="Group 35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66897710"/>
              </p:ext>
            </p:extLst>
          </p:nvPr>
        </p:nvGraphicFramePr>
        <p:xfrm>
          <a:off x="2952553" y="1139258"/>
          <a:ext cx="3357613" cy="1129726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357613"/>
              </a:tblGrid>
              <a:tr h="293662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Opatření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lang="hu-HU" sz="800" dirty="0" smtClean="0">
                          <a:solidFill>
                            <a:schemeClr val="tx1"/>
                          </a:solidFill>
                        </a:rPr>
                        <a:t>Platby za přírodní znevýhodnění </a:t>
                      </a:r>
                      <a:r>
                        <a:rPr kumimoji="0" lang="hu-H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(211 – II.1.1)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anchor="b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19375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Příjemce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hu-HU" sz="800" dirty="0" smtClean="0"/>
                        <a:t>Anna Va</a:t>
                      </a:r>
                      <a:r>
                        <a:rPr lang="hu-HU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ň</a:t>
                      </a:r>
                      <a:r>
                        <a:rPr lang="hu-HU" sz="800" dirty="0" smtClean="0"/>
                        <a:t>ková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19375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Počet zaměstnanců 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2014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 FTE </a:t>
                      </a:r>
                      <a:r>
                        <a:rPr kumimoji="0" lang="cs-CZ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cs-CZ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rodinní</a:t>
                      </a:r>
                      <a:r>
                        <a:rPr kumimoji="0" lang="en-GB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cs-CZ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členové</a:t>
                      </a:r>
                      <a:r>
                        <a:rPr kumimoji="0" lang="en-GB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en-GB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19375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Roční obrat 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2013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1,25 milionů Kč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</a:tbl>
          </a:graphicData>
        </a:graphic>
      </p:graphicFrame>
      <p:sp>
        <p:nvSpPr>
          <p:cNvPr id="50" name="Title 4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Shrnutí</a:t>
            </a:r>
            <a:endParaRPr lang="cs-CZ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432272" y="2785146"/>
            <a:ext cx="1800225" cy="1081876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Nízká produktivita a nízká úroveň příjmů související s přírodním znevýhodněním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Nestabilní příjem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Potřeba podpory k udržení počtu skotu a dalších hospodářských zvířat na travních porostech</a:t>
            </a:r>
          </a:p>
        </p:txBody>
      </p:sp>
      <p:sp>
        <p:nvSpPr>
          <p:cNvPr id="36" name="AutoShape 57"/>
          <p:cNvSpPr>
            <a:spLocks noChangeArrowheads="1"/>
          </p:cNvSpPr>
          <p:nvPr/>
        </p:nvSpPr>
        <p:spPr bwMode="auto">
          <a:xfrm>
            <a:off x="1224013" y="3873748"/>
            <a:ext cx="215900" cy="214313"/>
          </a:xfrm>
          <a:prstGeom prst="downArrow">
            <a:avLst>
              <a:gd name="adj1" fmla="val 100000"/>
              <a:gd name="adj2" fmla="val 32046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37" name="Rectangle 358"/>
          <p:cNvSpPr>
            <a:spLocks noChangeArrowheads="1"/>
          </p:cNvSpPr>
          <p:nvPr/>
        </p:nvSpPr>
        <p:spPr bwMode="auto">
          <a:xfrm>
            <a:off x="432272" y="2569245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Potřeby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38" name="Rectangle 360"/>
          <p:cNvSpPr>
            <a:spLocks noChangeArrowheads="1"/>
          </p:cNvSpPr>
          <p:nvPr/>
        </p:nvSpPr>
        <p:spPr bwMode="auto">
          <a:xfrm>
            <a:off x="432272" y="4357544"/>
            <a:ext cx="1800225" cy="1059996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Přispět k zemědělskému využívání půdy ve znevýhodněných oblastech (LFA)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Zajištění stabilních příjmů pro zemědělce působících v oblastech s přírodním znevýhodněním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Podpořit chov skotu na travních porostech</a:t>
            </a:r>
          </a:p>
        </p:txBody>
      </p:sp>
      <p:sp>
        <p:nvSpPr>
          <p:cNvPr id="40" name="Rectangle 362"/>
          <p:cNvSpPr>
            <a:spLocks noChangeArrowheads="1"/>
          </p:cNvSpPr>
          <p:nvPr/>
        </p:nvSpPr>
        <p:spPr bwMode="auto">
          <a:xfrm>
            <a:off x="432272" y="5417540"/>
            <a:ext cx="1800225" cy="607691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Zajistit pokračování zemědělské činnosti v dané oblasti (LFA)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Zachování úrovně příjmů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Zachování počtu pracovních úvazků</a:t>
            </a:r>
            <a:endParaRPr lang="cs-CZ" sz="700" dirty="0"/>
          </a:p>
        </p:txBody>
      </p:sp>
      <p:sp>
        <p:nvSpPr>
          <p:cNvPr id="41" name="Rectangle 363"/>
          <p:cNvSpPr>
            <a:spLocks noChangeArrowheads="1"/>
          </p:cNvSpPr>
          <p:nvPr/>
        </p:nvSpPr>
        <p:spPr bwMode="auto">
          <a:xfrm>
            <a:off x="432272" y="4149204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Cíle opatření</a:t>
            </a:r>
            <a:endParaRPr lang="cs-CZ" sz="700" b="1" dirty="0">
              <a:solidFill>
                <a:schemeClr val="bg1"/>
              </a:solidFill>
            </a:endParaRPr>
          </a:p>
        </p:txBody>
      </p:sp>
      <p:cxnSp>
        <p:nvCxnSpPr>
          <p:cNvPr id="35" name="Shape 69"/>
          <p:cNvCxnSpPr>
            <a:stCxn id="43" idx="4"/>
            <a:endCxn id="28" idx="1"/>
          </p:cNvCxnSpPr>
          <p:nvPr/>
        </p:nvCxnSpPr>
        <p:spPr>
          <a:xfrm rot="5400000" flipH="1" flipV="1">
            <a:off x="1922184" y="1087630"/>
            <a:ext cx="1094978" cy="953058"/>
          </a:xfrm>
          <a:prstGeom prst="bentConnector4">
            <a:avLst>
              <a:gd name="adj1" fmla="val 99746"/>
              <a:gd name="adj2" fmla="val 51889"/>
            </a:avLst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1957140" y="2039640"/>
            <a:ext cx="72008" cy="72008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8" name="Rectangle 67"/>
          <p:cNvSpPr>
            <a:spLocks noChangeArrowheads="1"/>
          </p:cNvSpPr>
          <p:nvPr/>
        </p:nvSpPr>
        <p:spPr bwMode="auto">
          <a:xfrm>
            <a:off x="2946202" y="908720"/>
            <a:ext cx="864270" cy="215899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Suchov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33" name="Rectangle 14"/>
          <p:cNvSpPr>
            <a:spLocks noChangeArrowheads="1"/>
          </p:cNvSpPr>
          <p:nvPr/>
        </p:nvSpPr>
        <p:spPr bwMode="auto">
          <a:xfrm>
            <a:off x="2521422" y="4725144"/>
            <a:ext cx="1079203" cy="1300089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>
              <a:lnSpc>
                <a:spcPct val="150000"/>
              </a:lnSpc>
            </a:pPr>
            <a:r>
              <a:rPr lang="cs-CZ" sz="700" b="1" dirty="0" smtClean="0"/>
              <a:t>Podpora z PRV</a:t>
            </a:r>
          </a:p>
          <a:p>
            <a:pPr>
              <a:lnSpc>
                <a:spcPct val="150000"/>
              </a:lnSpc>
            </a:pPr>
            <a:r>
              <a:rPr lang="cs-CZ" sz="700" dirty="0" smtClean="0"/>
              <a:t>(platba na plochu)</a:t>
            </a:r>
          </a:p>
          <a:p>
            <a:pPr marL="93663">
              <a:lnSpc>
                <a:spcPct val="150000"/>
              </a:lnSpc>
            </a:pPr>
            <a:r>
              <a:rPr lang="cs-CZ" sz="600" dirty="0" smtClean="0"/>
              <a:t>170 258 Kč (2011)</a:t>
            </a:r>
          </a:p>
          <a:p>
            <a:pPr marL="93663">
              <a:lnSpc>
                <a:spcPct val="150000"/>
              </a:lnSpc>
            </a:pPr>
            <a:r>
              <a:rPr lang="cs-CZ" sz="600" dirty="0" smtClean="0"/>
              <a:t>173 087 Kč (2012)</a:t>
            </a:r>
          </a:p>
          <a:p>
            <a:pPr marL="93663">
              <a:lnSpc>
                <a:spcPct val="150000"/>
              </a:lnSpc>
            </a:pPr>
            <a:r>
              <a:rPr lang="cs-CZ" sz="600" dirty="0" smtClean="0"/>
              <a:t>171 341 Kč (2013)</a:t>
            </a:r>
          </a:p>
          <a:p>
            <a:pPr marL="93663">
              <a:lnSpc>
                <a:spcPct val="150000"/>
              </a:lnSpc>
            </a:pPr>
            <a:endParaRPr lang="cs-CZ" sz="600" dirty="0" smtClean="0"/>
          </a:p>
          <a:p>
            <a:pPr marL="93663">
              <a:lnSpc>
                <a:spcPct val="150000"/>
              </a:lnSpc>
            </a:pPr>
            <a:endParaRPr lang="cs-CZ" sz="600" dirty="0"/>
          </a:p>
        </p:txBody>
      </p:sp>
      <p:sp>
        <p:nvSpPr>
          <p:cNvPr id="17" name="Rectangle 359"/>
          <p:cNvSpPr>
            <a:spLocks noChangeArrowheads="1"/>
          </p:cNvSpPr>
          <p:nvPr/>
        </p:nvSpPr>
        <p:spPr bwMode="auto">
          <a:xfrm>
            <a:off x="2521422" y="4585370"/>
            <a:ext cx="1079204" cy="211782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Výplata plateb v letech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128" y="979794"/>
            <a:ext cx="3570459" cy="205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Profil příjemce</a:t>
            </a:r>
            <a:endParaRPr lang="en-GB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80467" y="1052736"/>
            <a:ext cx="1584325" cy="4896543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pt-BR" sz="1050" b="1" dirty="0"/>
              <a:t>Anna Vaňková </a:t>
            </a:r>
            <a:endParaRPr lang="hu-HU" sz="105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50" b="1" dirty="0" smtClean="0"/>
              <a:t>Lokalita</a:t>
            </a:r>
            <a:r>
              <a:rPr lang="en-GB" sz="1050" b="1" dirty="0" smtClean="0"/>
              <a:t/>
            </a:r>
            <a:br>
              <a:rPr lang="en-GB" sz="1050" b="1" dirty="0" smtClean="0"/>
            </a:br>
            <a:r>
              <a:rPr lang="hu-HU" sz="1050" dirty="0" err="1"/>
              <a:t>Suchov</a:t>
            </a:r>
            <a:endParaRPr lang="hu-HU" sz="1050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50" b="1" dirty="0"/>
              <a:t>Zaměstnanci</a:t>
            </a:r>
            <a:r>
              <a:rPr lang="en-GB" sz="1050" b="1" dirty="0"/>
              <a:t> (</a:t>
            </a:r>
            <a:r>
              <a:rPr lang="hu-HU" sz="1050" b="1" dirty="0"/>
              <a:t>2014</a:t>
            </a:r>
            <a:r>
              <a:rPr lang="en-GB" sz="1050" b="1" dirty="0"/>
              <a:t>)</a:t>
            </a:r>
            <a:br>
              <a:rPr lang="en-GB" sz="1050" b="1" dirty="0"/>
            </a:br>
            <a:r>
              <a:rPr lang="cs-CZ" sz="1050" dirty="0" smtClean="0"/>
              <a:t>3 FTE</a:t>
            </a:r>
            <a:endParaRPr lang="en-GB" sz="1050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defRPr/>
            </a:pPr>
            <a:r>
              <a:rPr lang="cs-CZ" sz="1050" b="1" dirty="0"/>
              <a:t>Obrat </a:t>
            </a:r>
            <a:r>
              <a:rPr lang="en-GB" sz="1050" b="1" dirty="0"/>
              <a:t>(</a:t>
            </a:r>
            <a:r>
              <a:rPr lang="hu-HU" sz="1050" b="1" dirty="0" smtClean="0"/>
              <a:t>2013</a:t>
            </a:r>
            <a:r>
              <a:rPr lang="en-GB" sz="1050" b="1" dirty="0" smtClean="0"/>
              <a:t>)</a:t>
            </a:r>
            <a:br>
              <a:rPr lang="en-GB" sz="1050" b="1" dirty="0" smtClean="0"/>
            </a:br>
            <a:r>
              <a:rPr lang="cs-CZ" sz="1050" dirty="0" smtClean="0"/>
              <a:t>1,25 milionů Kč</a:t>
            </a:r>
            <a:endParaRPr lang="cs-CZ" sz="1050" dirty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50" b="1" dirty="0"/>
              <a:t>Hlavní činnost</a:t>
            </a:r>
            <a:endParaRPr lang="hu-HU" sz="1050" b="1" dirty="0"/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50" dirty="0"/>
              <a:t>Rostlinná výroba          – výroba </a:t>
            </a:r>
            <a:r>
              <a:rPr lang="cs-CZ" sz="1050" dirty="0" smtClean="0"/>
              <a:t>objemných krmiv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50" dirty="0"/>
              <a:t>Živočišná výroba          –  </a:t>
            </a:r>
            <a:r>
              <a:rPr lang="cs-CZ" sz="1050" dirty="0" smtClean="0"/>
              <a:t>chov býků a krav</a:t>
            </a:r>
            <a:endParaRPr lang="cs-CZ" sz="1050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50" b="1" dirty="0" smtClean="0"/>
              <a:t>Hlavní </a:t>
            </a:r>
            <a:r>
              <a:rPr lang="cs-CZ" sz="1050" b="1" dirty="0"/>
              <a:t>produkce</a:t>
            </a:r>
            <a:endParaRPr lang="en-GB" sz="1050" b="1" dirty="0"/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hu-HU" sz="1050" dirty="0"/>
              <a:t>krmivo, hovězí </a:t>
            </a:r>
            <a:r>
              <a:rPr lang="hu-HU" sz="1050" dirty="0" smtClean="0"/>
              <a:t>maso</a:t>
            </a:r>
            <a:endParaRPr lang="hu-HU" sz="1050" dirty="0"/>
          </a:p>
        </p:txBody>
      </p:sp>
      <p:sp>
        <p:nvSpPr>
          <p:cNvPr id="9" name="Rectangle 67"/>
          <p:cNvSpPr>
            <a:spLocks noChangeArrowheads="1"/>
          </p:cNvSpPr>
          <p:nvPr/>
        </p:nvSpPr>
        <p:spPr bwMode="auto">
          <a:xfrm>
            <a:off x="5688856" y="1047800"/>
            <a:ext cx="864096" cy="216023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hu-HU" sz="900" b="1" dirty="0" err="1">
                <a:solidFill>
                  <a:schemeClr val="bg1"/>
                </a:solidFill>
              </a:rPr>
              <a:t>Suchov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30128" y="3284984"/>
            <a:ext cx="3456384" cy="1944216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cs-CZ" dirty="0"/>
              <a:t>Základní informace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Začátek zemědělského podnikání v roce 1991</a:t>
            </a:r>
          </a:p>
          <a:p>
            <a:pPr lvl="2">
              <a:spcBef>
                <a:spcPts val="300"/>
              </a:spcBef>
            </a:pPr>
            <a:r>
              <a:rPr lang="cs-CZ" dirty="0"/>
              <a:t>P</a:t>
            </a:r>
            <a:r>
              <a:rPr lang="cs-CZ" dirty="0" smtClean="0"/>
              <a:t>řed 10 lety ještě na stejných pozemcích pěstoval obilí, avšak půda má malou bonitu – malý výnos</a:t>
            </a:r>
          </a:p>
          <a:p>
            <a:pPr lvl="2">
              <a:spcBef>
                <a:spcPts val="300"/>
              </a:spcBef>
            </a:pPr>
            <a:endParaRPr lang="cs-CZ" dirty="0"/>
          </a:p>
          <a:p>
            <a:pPr>
              <a:spcBef>
                <a:spcPts val="300"/>
              </a:spcBef>
            </a:pPr>
            <a:r>
              <a:rPr lang="cs-CZ" dirty="0"/>
              <a:t>Současný vývoj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Nyní má jen travní porosty (už nemá ornou půdu)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Do </a:t>
            </a:r>
            <a:r>
              <a:rPr lang="cs-CZ" dirty="0"/>
              <a:t>roku 2011 pracoval sám, od roku 2011 společně s dcerami (celkem 3 rodinní zaměstnanci)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V </a:t>
            </a:r>
            <a:r>
              <a:rPr lang="cs-CZ" dirty="0"/>
              <a:t>posledních letech </a:t>
            </a:r>
            <a:r>
              <a:rPr lang="cs-CZ" dirty="0" smtClean="0"/>
              <a:t>byl zakoupen nový traktor a opravena střecha stodoly (vše z dotací PRV – investičních a neinvestičních)</a:t>
            </a:r>
            <a:endParaRPr lang="cs-CZ" dirty="0"/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gray">
          <a:xfrm>
            <a:off x="5688856" y="1412776"/>
            <a:ext cx="3456384" cy="44644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>
              <a:spcBef>
                <a:spcPts val="300"/>
              </a:spcBef>
              <a:defRPr/>
            </a:pPr>
            <a:endParaRPr lang="cs-CZ" sz="1100" b="1" dirty="0">
              <a:solidFill>
                <a:srgbClr val="00338D"/>
              </a:solidFill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endParaRPr lang="cs-CZ" sz="1100" b="1" dirty="0">
              <a:solidFill>
                <a:srgbClr val="00338D"/>
              </a:solidFill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Konkurence</a:t>
            </a:r>
            <a:endParaRPr lang="en-GB" sz="1100" b="1" dirty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100" dirty="0">
                <a:cs typeface="Arial" pitchFamily="34" charset="0"/>
              </a:rPr>
              <a:t>Neexistence lokální konkurence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100" dirty="0" smtClean="0">
                <a:cs typeface="Arial" pitchFamily="34" charset="0"/>
              </a:rPr>
              <a:t>Konkurence ze zahraničí (velmi nízké ceny)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en-GB" sz="1100" dirty="0"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Hlavní dodavatelé</a:t>
            </a:r>
            <a:endParaRPr lang="en-GB" sz="1100" b="1" dirty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100" dirty="0" smtClean="0">
                <a:cs typeface="Arial" pitchFamily="34" charset="0"/>
              </a:rPr>
              <a:t>Dodavatelé obilí z Německa (výměna za hnůj)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100" dirty="0" smtClean="0">
                <a:cs typeface="Arial" pitchFamily="34" charset="0"/>
              </a:rPr>
              <a:t>Hektor (technika - traktor)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100" dirty="0" smtClean="0">
                <a:cs typeface="Arial" pitchFamily="34" charset="0"/>
              </a:rPr>
              <a:t>Lokální drobní podnikatelé (stavba střechy stodoly)</a:t>
            </a:r>
            <a:endParaRPr lang="hu-HU" sz="1100" dirty="0"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hu-HU" sz="1100" dirty="0"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Hlavní odběratelé</a:t>
            </a:r>
            <a:endParaRPr lang="en-GB" sz="1100" b="1" dirty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Pan Zahrádka (už 9 let), </a:t>
            </a:r>
            <a:r>
              <a:rPr lang="cs-CZ" sz="1100" dirty="0">
                <a:cs typeface="Arial" pitchFamily="34" charset="0"/>
              </a:rPr>
              <a:t>Masný závod </a:t>
            </a:r>
            <a:r>
              <a:rPr lang="cs-CZ" sz="1100" dirty="0" smtClean="0">
                <a:cs typeface="Arial" pitchFamily="34" charset="0"/>
              </a:rPr>
              <a:t>Hovorany – odběr dobytka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Drobní odběratelé sena (pro koně a králíky)</a:t>
            </a:r>
            <a:endParaRPr lang="en-GB" sz="1100" dirty="0">
              <a:cs typeface="Arial" pitchFamily="34" charset="0"/>
            </a:endParaRPr>
          </a:p>
          <a:p>
            <a:pPr marR="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endParaRPr lang="hu-HU" sz="1100" b="1" dirty="0">
              <a:solidFill>
                <a:srgbClr val="00338D"/>
              </a:solidFill>
              <a:cs typeface="Arial" pitchFamily="34" charset="0"/>
            </a:endParaRPr>
          </a:p>
          <a:p>
            <a:pPr marR="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r>
              <a:rPr lang="hu-HU" sz="1100" b="1" dirty="0">
                <a:solidFill>
                  <a:srgbClr val="00338D"/>
                </a:solidFill>
                <a:cs typeface="Arial" pitchFamily="34" charset="0"/>
              </a:rPr>
              <a:t>Ostatní</a:t>
            </a:r>
          </a:p>
          <a:p>
            <a:pPr marL="177800" marR="0" lvl="2" indent="-17780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cs typeface="Arial" pitchFamily="34" charset="0"/>
              </a:rPr>
              <a:t>Dříve pěstoval obilí, ale po zvýšení minimálních dobytčích jednotek na 1 hektar se zvýšila potřeba sena jako krmiva pro dobytek, a tak má nyní jen travní porosty</a:t>
            </a:r>
            <a:endParaRPr lang="cs-CZ" sz="1100" dirty="0">
              <a:cs typeface="Arial" pitchFamily="34" charset="0"/>
            </a:endParaRPr>
          </a:p>
        </p:txBody>
      </p:sp>
      <p:cxnSp>
        <p:nvCxnSpPr>
          <p:cNvPr id="14" name="Shape 69"/>
          <p:cNvCxnSpPr>
            <a:stCxn id="13" idx="0"/>
            <a:endCxn id="9" idx="1"/>
          </p:cNvCxnSpPr>
          <p:nvPr/>
        </p:nvCxnSpPr>
        <p:spPr>
          <a:xfrm rot="5400000" flipH="1" flipV="1">
            <a:off x="4485483" y="1433539"/>
            <a:ext cx="1481100" cy="925646"/>
          </a:xfrm>
          <a:prstGeom prst="bentConnector2">
            <a:avLst/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4709210" y="2636912"/>
            <a:ext cx="108000" cy="108000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85442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503" y="78532"/>
            <a:ext cx="8846483" cy="648072"/>
          </a:xfrm>
        </p:spPr>
        <p:txBody>
          <a:bodyPr/>
          <a:lstStyle/>
          <a:p>
            <a:r>
              <a:rPr lang="cs-CZ" dirty="0" smtClean="0"/>
              <a:t>Základní potřeby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1124744"/>
            <a:ext cx="7159546" cy="4752528"/>
          </a:xfrm>
        </p:spPr>
        <p:txBody>
          <a:bodyPr rIns="72000">
            <a:normAutofit/>
          </a:bodyPr>
          <a:lstStyle/>
          <a:p>
            <a:pPr lvl="2"/>
            <a:r>
              <a:rPr lang="cs-CZ" dirty="0" smtClean="0"/>
              <a:t>Finanční kompenzace za ztráty související s přírodním znevýhodněním (konkrétně za vysokou nadmořskou výšku)</a:t>
            </a:r>
          </a:p>
          <a:p>
            <a:pPr lvl="2"/>
            <a:r>
              <a:rPr lang="cs-CZ" dirty="0" smtClean="0"/>
              <a:t>Pravidelné spásání nebo seče 2x do roka (využití posečeného materiálu jako krmivo pro dobytek)</a:t>
            </a:r>
          </a:p>
          <a:p>
            <a:pPr lvl="2"/>
            <a:endParaRPr lang="cs-CZ" dirty="0" smtClean="0"/>
          </a:p>
          <a:p>
            <a:pPr lvl="2"/>
            <a:endParaRPr lang="cs-CZ" dirty="0" smtClean="0"/>
          </a:p>
          <a:p>
            <a:pPr lvl="2"/>
            <a:r>
              <a:rPr lang="cs-CZ" dirty="0" smtClean="0"/>
              <a:t>Pravidelné získávání dopředu známé výše finančních prostředků</a:t>
            </a:r>
          </a:p>
          <a:p>
            <a:pPr lvl="2"/>
            <a:r>
              <a:rPr lang="cs-CZ" dirty="0" smtClean="0"/>
              <a:t>Získání prostředků na financování oprav (budov a strojů) a investic do nových strojů</a:t>
            </a:r>
          </a:p>
          <a:p>
            <a:pPr lvl="2"/>
            <a:endParaRPr lang="cs-CZ" dirty="0" smtClean="0"/>
          </a:p>
          <a:p>
            <a:pPr lvl="2"/>
            <a:endParaRPr lang="cs-CZ" dirty="0" smtClean="0"/>
          </a:p>
          <a:p>
            <a:pPr lvl="2"/>
            <a:r>
              <a:rPr lang="cs-CZ" dirty="0" smtClean="0"/>
              <a:t>Získání finančních prostředků, které umožní chov skotu a dalších hospodářských zvířat na odlehlých travních porostech</a:t>
            </a:r>
            <a:endParaRPr lang="cs-CZ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54289" y="1052736"/>
            <a:ext cx="1584325" cy="2808312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72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Nízká produktivita a nízká úroveň příjmů související s přírodním znevýhodněním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4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Nestabilní příjem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Potřeba podpory k udržení skotu a dalších hospodářských zvířat na travních porostech</a:t>
            </a:r>
            <a:endParaRPr lang="cs-CZ" sz="1000" b="1" dirty="0"/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auto">
          <a:xfrm>
            <a:off x="216248" y="2060848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cs-CZ" dirty="0"/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>
            <a:off x="254289" y="2924944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0699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503" y="78532"/>
            <a:ext cx="8846483" cy="648072"/>
          </a:xfrm>
        </p:spPr>
        <p:txBody>
          <a:bodyPr/>
          <a:lstStyle/>
          <a:p>
            <a:r>
              <a:rPr lang="cs-CZ" dirty="0" smtClean="0"/>
              <a:t>Cíle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20504" y="1556792"/>
            <a:ext cx="6583482" cy="1440160"/>
          </a:xfrm>
        </p:spPr>
        <p:txBody>
          <a:bodyPr>
            <a:normAutofit/>
          </a:bodyPr>
          <a:lstStyle/>
          <a:p>
            <a:r>
              <a:rPr lang="cs-CZ" dirty="0" smtClean="0"/>
              <a:t>Přispění k zemědělskému využívání půdy ve znevýhodněných oblastech (LFA)</a:t>
            </a:r>
          </a:p>
          <a:p>
            <a:pPr lvl="2">
              <a:defRPr/>
            </a:pPr>
            <a:r>
              <a:rPr lang="cs-CZ" dirty="0" smtClean="0"/>
              <a:t>Platba na plochu jako kompenzace nižších zisků plynoucích z hospodaření v LFA</a:t>
            </a:r>
          </a:p>
          <a:p>
            <a:pPr marL="0" lvl="2" indent="0">
              <a:buNone/>
              <a:defRPr/>
            </a:pPr>
            <a:r>
              <a:rPr lang="cs-CZ" b="1" dirty="0" smtClean="0">
                <a:solidFill>
                  <a:srgbClr val="00338D"/>
                </a:solidFill>
              </a:rPr>
              <a:t>Zajištění stabilních příjmů pro zemědělce působících v oblastech s přírodním znevýhodněním</a:t>
            </a:r>
          </a:p>
          <a:p>
            <a:pPr lvl="2">
              <a:defRPr/>
            </a:pPr>
            <a:r>
              <a:rPr lang="cs-CZ" dirty="0" smtClean="0"/>
              <a:t>Pravidelné platby za 1 ha travního porostu</a:t>
            </a:r>
          </a:p>
          <a:p>
            <a:pPr marL="0" lvl="2" indent="0">
              <a:buNone/>
              <a:defRPr/>
            </a:pPr>
            <a:r>
              <a:rPr lang="cs-CZ" b="1" dirty="0" smtClean="0">
                <a:solidFill>
                  <a:srgbClr val="00338D"/>
                </a:solidFill>
              </a:rPr>
              <a:t>Podpora chovu skotu na travních porostech</a:t>
            </a:r>
          </a:p>
          <a:p>
            <a:pPr lvl="2">
              <a:defRPr/>
            </a:pPr>
            <a:r>
              <a:rPr lang="cs-CZ" dirty="0" smtClean="0"/>
              <a:t>Podmínky pro získání podpory obsahují minimální intenzitu chovu býložravců na travním porostu</a:t>
            </a:r>
            <a:endParaRPr lang="cs-CZ" dirty="0"/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blackWhite">
          <a:xfrm>
            <a:off x="2523822" y="3052938"/>
            <a:ext cx="6621417" cy="358775"/>
          </a:xfrm>
          <a:prstGeom prst="rect">
            <a:avLst/>
          </a:prstGeom>
          <a:solidFill>
            <a:srgbClr val="0C2D83"/>
          </a:solidFill>
          <a:ln w="3175">
            <a:solidFill>
              <a:srgbClr val="0C2D83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Cíle</a:t>
            </a:r>
            <a:endParaRPr lang="cs-CZ" sz="900" b="1" dirty="0">
              <a:solidFill>
                <a:srgbClr val="FFFFFF"/>
              </a:solidFill>
            </a:endParaRPr>
          </a:p>
        </p:txBody>
      </p:sp>
      <p:sp>
        <p:nvSpPr>
          <p:cNvPr id="5" name="Rectangle 46"/>
          <p:cNvSpPr>
            <a:spLocks noChangeArrowheads="1"/>
          </p:cNvSpPr>
          <p:nvPr/>
        </p:nvSpPr>
        <p:spPr bwMode="blackWhite">
          <a:xfrm>
            <a:off x="2523822" y="1052736"/>
            <a:ext cx="6621417" cy="358775"/>
          </a:xfrm>
          <a:prstGeom prst="rect">
            <a:avLst/>
          </a:prstGeom>
          <a:solidFill>
            <a:srgbClr val="8AA5CB"/>
          </a:solidFill>
          <a:ln w="3175">
            <a:solidFill>
              <a:srgbClr val="8AA5C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Rozvojové cíle opatření</a:t>
            </a:r>
            <a:endParaRPr lang="cs-CZ" sz="900" b="1" dirty="0">
              <a:solidFill>
                <a:srgbClr val="FFFFFF"/>
              </a:solidFill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2520504" y="3501008"/>
            <a:ext cx="6583482" cy="252028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Zajištění pokračování zemědělské činnosti v dané oblasti (LFA)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/>
              <a:t>pravidelné platby kompenzující ztráty plynoucí z nemožnosti na daném území, pěstovat ostatní, více ziskové plodiny (např. obilí)</a:t>
            </a:r>
            <a:endParaRPr lang="cs-CZ" sz="1100" dirty="0" smtClean="0">
              <a:solidFill>
                <a:srgbClr val="FF0000"/>
              </a:solidFill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100" dirty="0" smtClean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Zachování úrovně příjmů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Zajištění pravidelných, dopředu </a:t>
            </a:r>
            <a:r>
              <a:rPr lang="cs-CZ" sz="1100" dirty="0" err="1" smtClean="0">
                <a:cs typeface="Arial" pitchFamily="34" charset="0"/>
              </a:rPr>
              <a:t>predikovatelných</a:t>
            </a:r>
            <a:r>
              <a:rPr lang="cs-CZ" sz="1100" dirty="0" smtClean="0">
                <a:cs typeface="Arial" pitchFamily="34" charset="0"/>
              </a:rPr>
              <a:t> stabilních příjmů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100" dirty="0" smtClean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Zachování počtu pracovních úvazků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prostřednictvím pravidelných plateb zajistit dostatečné cash </a:t>
            </a:r>
            <a:r>
              <a:rPr lang="cs-CZ" sz="1100" dirty="0" err="1" smtClean="0">
                <a:cs typeface="Arial" pitchFamily="34" charset="0"/>
              </a:rPr>
              <a:t>flow</a:t>
            </a:r>
            <a:r>
              <a:rPr lang="cs-CZ" sz="1100" dirty="0" smtClean="0">
                <a:cs typeface="Arial" pitchFamily="34" charset="0"/>
              </a:rPr>
              <a:t> na vyplacení mezd</a:t>
            </a:r>
            <a:endParaRPr lang="cs-CZ" sz="1100" dirty="0">
              <a:cs typeface="Arial" pitchFamily="34" charset="0"/>
            </a:endParaRPr>
          </a:p>
        </p:txBody>
      </p:sp>
      <p:sp>
        <p:nvSpPr>
          <p:cNvPr id="8" name="AutoShape 47"/>
          <p:cNvSpPr>
            <a:spLocks noChangeArrowheads="1"/>
          </p:cNvSpPr>
          <p:nvPr/>
        </p:nvSpPr>
        <p:spPr bwMode="auto">
          <a:xfrm>
            <a:off x="216247" y="1455420"/>
            <a:ext cx="2088000" cy="893460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Nízká úroda a z toho plynoucí nízké a nestabilní příjmy</a:t>
            </a:r>
            <a:endParaRPr lang="cs-CZ" sz="1000" b="1" dirty="0"/>
          </a:p>
        </p:txBody>
      </p:sp>
      <p:sp>
        <p:nvSpPr>
          <p:cNvPr id="13" name="AutoShape 47"/>
          <p:cNvSpPr>
            <a:spLocks noChangeArrowheads="1"/>
          </p:cNvSpPr>
          <p:nvPr/>
        </p:nvSpPr>
        <p:spPr bwMode="auto">
          <a:xfrm>
            <a:off x="209755" y="5111102"/>
            <a:ext cx="2088232" cy="702000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Nestabilní příjem</a:t>
            </a:r>
            <a:endParaRPr lang="cs-CZ" sz="1000" b="1" dirty="0"/>
          </a:p>
        </p:txBody>
      </p:sp>
      <p:sp>
        <p:nvSpPr>
          <p:cNvPr id="15" name="AutoShape 47"/>
          <p:cNvSpPr>
            <a:spLocks noChangeArrowheads="1"/>
          </p:cNvSpPr>
          <p:nvPr/>
        </p:nvSpPr>
        <p:spPr bwMode="auto">
          <a:xfrm>
            <a:off x="216248" y="2420888"/>
            <a:ext cx="2088232" cy="568148"/>
          </a:xfrm>
          <a:prstGeom prst="homePlate">
            <a:avLst>
              <a:gd name="adj" fmla="val 41064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Snižování počtu kusů skotu na travních porostech</a:t>
            </a:r>
            <a:endParaRPr lang="cs-CZ" sz="1000" b="1" dirty="0"/>
          </a:p>
        </p:txBody>
      </p:sp>
      <p:sp>
        <p:nvSpPr>
          <p:cNvPr id="16" name="AutoShape 47"/>
          <p:cNvSpPr>
            <a:spLocks noChangeArrowheads="1"/>
          </p:cNvSpPr>
          <p:nvPr/>
        </p:nvSpPr>
        <p:spPr bwMode="auto">
          <a:xfrm>
            <a:off x="216248" y="3519010"/>
            <a:ext cx="2088232" cy="702078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Zachování skotu a dalších hospodářských zvířat na travních porostech</a:t>
            </a:r>
            <a:endParaRPr lang="cs-CZ" sz="1000" b="1" dirty="0"/>
          </a:p>
        </p:txBody>
      </p:sp>
      <p:sp>
        <p:nvSpPr>
          <p:cNvPr id="19" name="AutoShape 47"/>
          <p:cNvSpPr>
            <a:spLocks noChangeArrowheads="1"/>
          </p:cNvSpPr>
          <p:nvPr/>
        </p:nvSpPr>
        <p:spPr bwMode="auto">
          <a:xfrm>
            <a:off x="216247" y="4319014"/>
            <a:ext cx="2088232" cy="702000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Nízká produktivita a nízká úroveň příjmů související s LFA</a:t>
            </a:r>
            <a:endParaRPr lang="cs-CZ" sz="1000" b="1" dirty="0"/>
          </a:p>
        </p:txBody>
      </p:sp>
    </p:spTree>
    <p:extLst>
      <p:ext uri="{BB962C8B-B14F-4D97-AF65-F5344CB8AC3E}">
        <p14:creationId xmlns:p14="http://schemas.microsoft.com/office/powerpoint/2010/main" val="295408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fileserver\EU-TEL-CO\Advisory Projects\KPMG Czech Republic\097134_COG Czech RDP on-going and ex post\6_Working papers\6_7 First Interim report\Case_studies\Pictures\212_Anna Vanková\SAM_1516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6248" y="954015"/>
            <a:ext cx="2376264" cy="162889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Harmonogram podávání žádostí o platbu</a:t>
            </a: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5150" y="2708920"/>
            <a:ext cx="1584325" cy="3240360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b="1" dirty="0" smtClean="0"/>
              <a:t>Výplata plateb v letech</a:t>
            </a:r>
          </a:p>
          <a:p>
            <a:pPr marL="171450" indent="-171450"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tabLst>
                <a:tab pos="285750" algn="l"/>
              </a:tabLst>
            </a:pPr>
            <a:r>
              <a:rPr lang="cs-CZ" sz="1000" dirty="0" smtClean="0"/>
              <a:t>2011 – 2013 (platba na plochu)</a:t>
            </a:r>
          </a:p>
          <a:p>
            <a:pPr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dirty="0" smtClean="0"/>
              <a:t>170 258 Kč (2011)</a:t>
            </a:r>
          </a:p>
          <a:p>
            <a:pPr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dirty="0" smtClean="0"/>
              <a:t>173 087 Kč (2012)</a:t>
            </a:r>
          </a:p>
          <a:p>
            <a:pPr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dirty="0" smtClean="0"/>
              <a:t>171 341 Kč (2013)</a:t>
            </a:r>
          </a:p>
          <a:p>
            <a:pPr marL="171450" indent="-171450"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tabLst>
                <a:tab pos="285750" algn="l"/>
              </a:tabLst>
            </a:pPr>
            <a:r>
              <a:rPr lang="cs-CZ" sz="1000" dirty="0" smtClean="0"/>
              <a:t>Žádost o podporu je podávána každý rok</a:t>
            </a:r>
            <a:endParaRPr lang="cs-CZ" sz="1000" dirty="0"/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2924944"/>
            <a:ext cx="7159546" cy="3024336"/>
          </a:xfrm>
        </p:spPr>
        <p:txBody>
          <a:bodyPr>
            <a:normAutofit/>
          </a:bodyPr>
          <a:lstStyle/>
          <a:p>
            <a:r>
              <a:rPr lang="cs-CZ" dirty="0" smtClean="0"/>
              <a:t>Žádost o platbu</a:t>
            </a:r>
          </a:p>
          <a:p>
            <a:pPr lvl="2"/>
            <a:r>
              <a:rPr lang="cs-CZ" dirty="0" smtClean="0"/>
              <a:t>Žádost o platbu podává příjemce každoročně</a:t>
            </a:r>
          </a:p>
          <a:p>
            <a:pPr lvl="2">
              <a:spcAft>
                <a:spcPts val="800"/>
              </a:spcAft>
            </a:pPr>
            <a:r>
              <a:rPr lang="cs-CZ" dirty="0" smtClean="0"/>
              <a:t>O první platbu bylo žádáno v roce 2011</a:t>
            </a:r>
          </a:p>
          <a:p>
            <a:pPr lvl="2"/>
            <a:r>
              <a:rPr lang="cs-CZ" dirty="0" smtClean="0"/>
              <a:t>Příjemce žádá v rámci opatření II.1.1 (212) Platby za přírodní znevýhodnění poskytované v horských oblastech a platby poskytované v jiných znevýhodněných oblastech (LFA)</a:t>
            </a:r>
          </a:p>
          <a:p>
            <a:pPr lvl="3"/>
            <a:r>
              <a:rPr lang="cs-CZ" dirty="0" smtClean="0"/>
              <a:t>pozemky Anny Vaňkové spadají do ostatních oblastí</a:t>
            </a:r>
          </a:p>
          <a:p>
            <a:pPr lvl="3"/>
            <a:endParaRPr lang="cs-CZ" dirty="0" smtClean="0"/>
          </a:p>
          <a:p>
            <a:r>
              <a:rPr lang="cs-CZ" dirty="0" smtClean="0"/>
              <a:t>Finanční implementace</a:t>
            </a:r>
          </a:p>
          <a:p>
            <a:pPr lvl="2"/>
            <a:r>
              <a:rPr lang="cs-CZ" dirty="0" smtClean="0"/>
              <a:t>Platby přicházely jednou ročně, vždy na podzim</a:t>
            </a:r>
          </a:p>
          <a:p>
            <a:pPr lvl="2"/>
            <a:r>
              <a:rPr lang="cs-CZ" dirty="0" smtClean="0"/>
              <a:t>V současné době přichází platba nadvakrát – na podzim a na jaře, vždy včas</a:t>
            </a:r>
          </a:p>
          <a:p>
            <a:pPr lvl="2"/>
            <a:endParaRPr lang="cs-CZ" dirty="0"/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3676948" y="1196752"/>
            <a:ext cx="5256584" cy="517525"/>
          </a:xfrm>
          <a:prstGeom prst="homePlate">
            <a:avLst>
              <a:gd name="adj" fmla="val 28077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3761270" y="1327878"/>
            <a:ext cx="4884230" cy="1"/>
          </a:xfrm>
          <a:prstGeom prst="line">
            <a:avLst/>
          </a:prstGeom>
          <a:noFill/>
          <a:ln w="12699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6197228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6773292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1" name="Rectangle 30"/>
          <p:cNvSpPr>
            <a:spLocks noChangeArrowheads="1"/>
          </p:cNvSpPr>
          <p:nvPr/>
        </p:nvSpPr>
        <p:spPr bwMode="auto">
          <a:xfrm>
            <a:off x="6087969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2011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6664033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2012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3783713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2007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5045100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3892972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20" name="Rectangle 30"/>
          <p:cNvSpPr>
            <a:spLocks noChangeArrowheads="1"/>
          </p:cNvSpPr>
          <p:nvPr/>
        </p:nvSpPr>
        <p:spPr bwMode="auto">
          <a:xfrm>
            <a:off x="4935841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2009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4359777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2008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4469036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24" name="Rectangle 30"/>
          <p:cNvSpPr>
            <a:spLocks noChangeArrowheads="1"/>
          </p:cNvSpPr>
          <p:nvPr/>
        </p:nvSpPr>
        <p:spPr bwMode="auto">
          <a:xfrm>
            <a:off x="5511905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2010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>
            <a:off x="5621164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36" name="Line 10"/>
          <p:cNvSpPr>
            <a:spLocks noChangeShapeType="1"/>
          </p:cNvSpPr>
          <p:nvPr/>
        </p:nvSpPr>
        <p:spPr bwMode="auto">
          <a:xfrm>
            <a:off x="7349356" y="128781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37" name="Rectangle 30"/>
          <p:cNvSpPr>
            <a:spLocks noChangeArrowheads="1"/>
          </p:cNvSpPr>
          <p:nvPr/>
        </p:nvSpPr>
        <p:spPr bwMode="auto">
          <a:xfrm>
            <a:off x="7240097" y="141004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2013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7925420" y="1281593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39" name="Rectangle 30"/>
          <p:cNvSpPr>
            <a:spLocks noChangeArrowheads="1"/>
          </p:cNvSpPr>
          <p:nvPr/>
        </p:nvSpPr>
        <p:spPr bwMode="auto">
          <a:xfrm>
            <a:off x="7816161" y="1413356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2014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>
            <a:off x="8501484" y="1281593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41" name="Rectangle 30"/>
          <p:cNvSpPr>
            <a:spLocks noChangeArrowheads="1"/>
          </p:cNvSpPr>
          <p:nvPr/>
        </p:nvSpPr>
        <p:spPr bwMode="auto">
          <a:xfrm>
            <a:off x="8392225" y="1413356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2015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44" name="Text Box 24"/>
          <p:cNvSpPr txBox="1">
            <a:spLocks noChangeArrowheads="1"/>
          </p:cNvSpPr>
          <p:nvPr/>
        </p:nvSpPr>
        <p:spPr bwMode="auto">
          <a:xfrm>
            <a:off x="7375114" y="2016825"/>
            <a:ext cx="762014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algn="ctr" defTabSz="762000">
              <a:lnSpc>
                <a:spcPct val="130000"/>
              </a:lnSpc>
            </a:pPr>
            <a:r>
              <a:rPr lang="cs-CZ" sz="700" b="1" dirty="0" smtClean="0"/>
              <a:t>Poslední platba</a:t>
            </a:r>
            <a:endParaRPr lang="cs-CZ" sz="900" dirty="0"/>
          </a:p>
        </p:txBody>
      </p:sp>
      <p:cxnSp>
        <p:nvCxnSpPr>
          <p:cNvPr id="45" name="Straight Connector 44"/>
          <p:cNvCxnSpPr/>
          <p:nvPr/>
        </p:nvCxnSpPr>
        <p:spPr>
          <a:xfrm>
            <a:off x="6194832" y="1888849"/>
            <a:ext cx="1174321" cy="0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Line 25"/>
          <p:cNvSpPr>
            <a:spLocks noChangeShapeType="1"/>
          </p:cNvSpPr>
          <p:nvPr/>
        </p:nvSpPr>
        <p:spPr bwMode="auto">
          <a:xfrm flipV="1">
            <a:off x="7369886" y="1738168"/>
            <a:ext cx="0" cy="28575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48" name="Line 25"/>
          <p:cNvSpPr>
            <a:spLocks noChangeShapeType="1"/>
          </p:cNvSpPr>
          <p:nvPr/>
        </p:nvSpPr>
        <p:spPr bwMode="auto">
          <a:xfrm flipV="1">
            <a:off x="6194832" y="1745973"/>
            <a:ext cx="0" cy="28800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49" name="Line 25"/>
          <p:cNvSpPr>
            <a:spLocks noChangeShapeType="1"/>
          </p:cNvSpPr>
          <p:nvPr/>
        </p:nvSpPr>
        <p:spPr bwMode="auto">
          <a:xfrm flipV="1">
            <a:off x="6768500" y="1745974"/>
            <a:ext cx="0" cy="142875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50" name="Text Box 24"/>
          <p:cNvSpPr txBox="1">
            <a:spLocks noChangeArrowheads="1"/>
          </p:cNvSpPr>
          <p:nvPr/>
        </p:nvSpPr>
        <p:spPr bwMode="auto">
          <a:xfrm>
            <a:off x="6330502" y="2022501"/>
            <a:ext cx="909595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algn="ctr" defTabSz="762000">
              <a:lnSpc>
                <a:spcPct val="130000"/>
              </a:lnSpc>
            </a:pPr>
            <a:r>
              <a:rPr lang="cs-CZ" sz="700" b="1" dirty="0" smtClean="0"/>
              <a:t>Celkem vyplaceno </a:t>
            </a:r>
            <a:br>
              <a:rPr lang="cs-CZ" sz="700" b="1" dirty="0" smtClean="0"/>
            </a:br>
            <a:r>
              <a:rPr lang="cs-CZ" sz="700" b="1" dirty="0" smtClean="0"/>
              <a:t>514 686 Kč</a:t>
            </a:r>
            <a:endParaRPr lang="cs-CZ" sz="900" dirty="0"/>
          </a:p>
        </p:txBody>
      </p:sp>
      <p:sp>
        <p:nvSpPr>
          <p:cNvPr id="53" name="Text Box 24"/>
          <p:cNvSpPr txBox="1">
            <a:spLocks noChangeArrowheads="1"/>
          </p:cNvSpPr>
          <p:nvPr/>
        </p:nvSpPr>
        <p:spPr bwMode="auto">
          <a:xfrm>
            <a:off x="5430898" y="2019556"/>
            <a:ext cx="762014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algn="ctr" defTabSz="762000">
              <a:lnSpc>
                <a:spcPct val="130000"/>
              </a:lnSpc>
            </a:pPr>
            <a:r>
              <a:rPr lang="cs-CZ" sz="700" b="1" dirty="0" smtClean="0"/>
              <a:t>První platba</a:t>
            </a:r>
            <a:endParaRPr lang="cs-CZ" sz="900" dirty="0"/>
          </a:p>
        </p:txBody>
      </p:sp>
    </p:spTree>
    <p:extLst>
      <p:ext uri="{BB962C8B-B14F-4D97-AF65-F5344CB8AC3E}">
        <p14:creationId xmlns:p14="http://schemas.microsoft.com/office/powerpoint/2010/main" val="84531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>
            <a:stCxn id="10" idx="0"/>
          </p:cNvCxnSpPr>
          <p:nvPr/>
        </p:nvCxnSpPr>
        <p:spPr>
          <a:xfrm flipH="1">
            <a:off x="3528616" y="2420888"/>
            <a:ext cx="893" cy="648072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Line 25"/>
          <p:cNvSpPr>
            <a:spLocks noChangeShapeType="1"/>
          </p:cNvSpPr>
          <p:nvPr/>
        </p:nvSpPr>
        <p:spPr bwMode="auto">
          <a:xfrm flipH="1">
            <a:off x="3240584" y="1484784"/>
            <a:ext cx="1656184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pic>
        <p:nvPicPr>
          <p:cNvPr id="3075" name="Picture 3" descr="\\fileserver\EU-TEL-CO\Advisory Projects\KPMG Czech Republic\097134_COG Czech RDP on-going and ex post\6_Working papers\6_7 First Interim report\Case_studies\Pictures\212_Anna Vanková\SAM_150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52752" y="1124744"/>
            <a:ext cx="4320480" cy="4752528"/>
          </a:xfrm>
          <a:prstGeom prst="rect">
            <a:avLst/>
          </a:prstGeom>
          <a:noFill/>
        </p:spPr>
      </p:pic>
      <p:pic>
        <p:nvPicPr>
          <p:cNvPr id="16" name="Picture 2" descr="\\fileserver\EU-TEL-CO\Advisory Projects\KPMG Czech Republic\097134_COG Czech RDP on-going and ex post\6_Working papers\6_7 First Interim report\Case_studies\Pictures\212_Anna Vanková\SAM_1507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6248" y="2744924"/>
            <a:ext cx="4176464" cy="313234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Výstupy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6248" y="1052736"/>
            <a:ext cx="4248472" cy="1512168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hu-HU" dirty="0" smtClean="0"/>
              <a:t>Zachování zemědělské činnosti </a:t>
            </a:r>
            <a:r>
              <a:rPr lang="hu-HU" dirty="0"/>
              <a:t>v </a:t>
            </a:r>
            <a:r>
              <a:rPr lang="hu-HU" dirty="0" smtClean="0"/>
              <a:t>přírodně znevýhodněné oblasti </a:t>
            </a:r>
            <a:endParaRPr lang="en-GB" dirty="0" smtClean="0"/>
          </a:p>
          <a:p>
            <a:pPr lvl="2">
              <a:lnSpc>
                <a:spcPct val="150000"/>
              </a:lnSpc>
            </a:pPr>
            <a:r>
              <a:rPr lang="hu-HU" dirty="0" smtClean="0"/>
              <a:t>Udržování travních porostů (</a:t>
            </a:r>
            <a:r>
              <a:rPr lang="hu-HU" dirty="0" smtClean="0">
                <a:solidFill>
                  <a:srgbClr val="B21107"/>
                </a:solidFill>
              </a:rPr>
              <a:t>sečení </a:t>
            </a:r>
            <a:r>
              <a:rPr lang="hu-HU" dirty="0" smtClean="0"/>
              <a:t>a sběr trávy)</a:t>
            </a:r>
          </a:p>
          <a:p>
            <a:pPr lvl="3">
              <a:lnSpc>
                <a:spcPct val="150000"/>
              </a:lnSpc>
            </a:pPr>
            <a:r>
              <a:rPr lang="hu-HU" dirty="0" smtClean="0"/>
              <a:t>Sečení trávy</a:t>
            </a:r>
          </a:p>
          <a:p>
            <a:pPr lvl="3">
              <a:lnSpc>
                <a:spcPct val="150000"/>
              </a:lnSpc>
            </a:pPr>
            <a:r>
              <a:rPr lang="hu-HU" dirty="0" smtClean="0"/>
              <a:t>Sběr a skladování trávy</a:t>
            </a:r>
          </a:p>
          <a:p>
            <a:pPr lvl="3">
              <a:lnSpc>
                <a:spcPct val="150000"/>
              </a:lnSpc>
            </a:pPr>
            <a:r>
              <a:rPr lang="hu-HU" dirty="0" smtClean="0"/>
              <a:t>Využití </a:t>
            </a:r>
            <a:r>
              <a:rPr lang="hu-HU" dirty="0" smtClean="0">
                <a:solidFill>
                  <a:srgbClr val="B21107"/>
                </a:solidFill>
              </a:rPr>
              <a:t>trávy </a:t>
            </a:r>
            <a:r>
              <a:rPr lang="hu-HU" dirty="0" smtClean="0"/>
              <a:t>jako krmivo</a:t>
            </a:r>
          </a:p>
          <a:p>
            <a:pPr lvl="2">
              <a:lnSpc>
                <a:spcPct val="150000"/>
              </a:lnSpc>
            </a:pPr>
            <a:endParaRPr lang="hu-HU" dirty="0" smtClean="0"/>
          </a:p>
          <a:p>
            <a:pPr lvl="2">
              <a:lnSpc>
                <a:spcPct val="150000"/>
              </a:lnSpc>
            </a:pPr>
            <a:endParaRPr lang="en-GB" dirty="0"/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 flipH="1">
            <a:off x="3240584" y="2420888"/>
            <a:ext cx="288925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309207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Výsledky a dopady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980728"/>
            <a:ext cx="7272808" cy="2376264"/>
          </a:xfrm>
        </p:spPr>
        <p:txBody>
          <a:bodyPr anchor="ctr" anchorCtr="0">
            <a:noAutofit/>
          </a:bodyPr>
          <a:lstStyle/>
          <a:p>
            <a:pPr lvl="2">
              <a:spcBef>
                <a:spcPts val="400"/>
              </a:spcBef>
            </a:pPr>
            <a:r>
              <a:rPr lang="cs-CZ" sz="1050" b="1" dirty="0" smtClean="0"/>
              <a:t>Možnost pokračovat v zemědělské činnosti:</a:t>
            </a:r>
            <a:r>
              <a:rPr lang="cs-CZ" sz="1050" dirty="0" smtClean="0"/>
              <a:t> pravidelné platby kompenzují ztráty plynoucí z nemožnosti na daném území, které má vyšší nadmořskou výšku a horší dostupnost, pěstovat ostatní, více ziskové plodiny (např. obilí).</a:t>
            </a:r>
          </a:p>
          <a:p>
            <a:pPr lvl="2">
              <a:spcBef>
                <a:spcPts val="400"/>
              </a:spcBef>
            </a:pPr>
            <a:r>
              <a:rPr lang="cs-CZ" sz="1050" b="1" dirty="0" smtClean="0"/>
              <a:t>Zachovaná úroveň příjmů: </a:t>
            </a:r>
            <a:r>
              <a:rPr lang="cs-CZ" sz="1050" dirty="0" smtClean="0"/>
              <a:t>prostřednictvím plateb je příjemce schopen předvídat minimální výši příjmů dostatečně dopředu. Získává tak pravidelně každoročně dodatečné finanční prostředky za zachování travních porostů a skotu v dané oblasti.</a:t>
            </a:r>
          </a:p>
          <a:p>
            <a:pPr lvl="2">
              <a:spcBef>
                <a:spcPts val="400"/>
              </a:spcBef>
            </a:pPr>
            <a:r>
              <a:rPr lang="cs-CZ" sz="1050" b="1" dirty="0" smtClean="0"/>
              <a:t>Zachovaný počet pracovních úvazků: </a:t>
            </a:r>
            <a:r>
              <a:rPr lang="cs-CZ" sz="1050" dirty="0" smtClean="0"/>
              <a:t>podpora napomohla k zachování živočišné výroby (bez dotací by se příjemce dobytku zbavil). Prostřednictvím pravidelných ročních plateb je příjemce schopen odhadnout roční cash </a:t>
            </a:r>
            <a:r>
              <a:rPr lang="cs-CZ" sz="1050" dirty="0" err="1" smtClean="0"/>
              <a:t>flow</a:t>
            </a:r>
            <a:r>
              <a:rPr lang="cs-CZ" sz="1050" dirty="0" smtClean="0"/>
              <a:t> a tak zajistit dostatečné prostředky na výplatu mezd všech tří rodinných pracovníků.</a:t>
            </a:r>
          </a:p>
          <a:p>
            <a:pPr lvl="2">
              <a:spcBef>
                <a:spcPts val="400"/>
              </a:spcBef>
            </a:pPr>
            <a:r>
              <a:rPr lang="cs-CZ" sz="1050" b="1" dirty="0" smtClean="0"/>
              <a:t>Dostupné vlastní finanční prostředky na investice do nových strojů: </a:t>
            </a:r>
            <a:r>
              <a:rPr lang="cs-CZ" sz="1050" dirty="0" smtClean="0"/>
              <a:t>prostřednictvím plateb získává příjemce možnost opravit majetek určený pro podnikání (např. oprava střechy stodoly) a investovat do nových strojů (pozn. v poslední době byly zakoupeny nové traktory a další stroje).</a:t>
            </a:r>
          </a:p>
          <a:p>
            <a:pPr marL="0" lvl="2" indent="0">
              <a:spcBef>
                <a:spcPts val="400"/>
              </a:spcBef>
              <a:buNone/>
            </a:pPr>
            <a:endParaRPr lang="cs-CZ" sz="1050" dirty="0" smtClean="0">
              <a:solidFill>
                <a:srgbClr val="FF0000"/>
              </a:solidFill>
            </a:endParaRP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088231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Výsledky</a:t>
            </a: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3284984"/>
            <a:ext cx="1584325" cy="2664296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Dopady</a:t>
            </a:r>
            <a:endParaRPr lang="cs-CZ" sz="1000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gray">
          <a:xfrm>
            <a:off x="1944440" y="3717032"/>
            <a:ext cx="7159546" cy="223224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1100" b="1" i="0" u="none" strike="noStrike" kern="1200" cap="none" spc="0" normalizeH="0" baseline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1944440" y="3284984"/>
            <a:ext cx="7159546" cy="266429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>
                <a:cs typeface="Arial" pitchFamily="34" charset="0"/>
              </a:rPr>
              <a:t>Stabilizace venkovského obyvatelstva v dané oblasti: </a:t>
            </a:r>
            <a:r>
              <a:rPr lang="cs-CZ" sz="1050" dirty="0">
                <a:cs typeface="Arial" pitchFamily="34" charset="0"/>
              </a:rPr>
              <a:t>zajištěním práce </a:t>
            </a:r>
            <a:r>
              <a:rPr lang="cs-CZ" sz="1050" dirty="0" smtClean="0">
                <a:cs typeface="Arial" pitchFamily="34" charset="0"/>
              </a:rPr>
              <a:t>pro rodinné příslušníky v odlehlé venkovské oblasti </a:t>
            </a:r>
            <a:r>
              <a:rPr lang="cs-CZ" sz="1050" dirty="0">
                <a:cs typeface="Arial" pitchFamily="34" charset="0"/>
              </a:rPr>
              <a:t>s méně příznivými podmínkami k provozování zemědělské činnosti došlo ke stabilizaci venkovského obyvatelstva v dané oblasti.</a:t>
            </a:r>
          </a:p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Zachování </a:t>
            </a:r>
            <a:r>
              <a:rPr lang="cs-CZ" sz="1050" b="1" dirty="0">
                <a:cs typeface="Arial" pitchFamily="34" charset="0"/>
              </a:rPr>
              <a:t>pracovních míst ve venkovských oblastech:</a:t>
            </a:r>
            <a:r>
              <a:rPr lang="cs-CZ" sz="1050" dirty="0">
                <a:cs typeface="Arial" pitchFamily="34" charset="0"/>
              </a:rPr>
              <a:t> </a:t>
            </a:r>
            <a:r>
              <a:rPr lang="cs-CZ" sz="1050" dirty="0"/>
              <a:t>udržení živočišné výroby </a:t>
            </a:r>
            <a:r>
              <a:rPr lang="cs-CZ" sz="1050" dirty="0" smtClean="0"/>
              <a:t>napomohlo </a:t>
            </a:r>
            <a:r>
              <a:rPr lang="cs-CZ" sz="1050" dirty="0"/>
              <a:t>k </a:t>
            </a:r>
            <a:r>
              <a:rPr lang="cs-CZ" sz="1050" dirty="0">
                <a:cs typeface="Arial" pitchFamily="34" charset="0"/>
              </a:rPr>
              <a:t>zajištění dostatku práce pro </a:t>
            </a:r>
            <a:r>
              <a:rPr lang="cs-CZ" sz="1050" dirty="0" smtClean="0">
                <a:cs typeface="Arial" pitchFamily="34" charset="0"/>
              </a:rPr>
              <a:t>všechny své </a:t>
            </a:r>
            <a:r>
              <a:rPr lang="cs-CZ" sz="1050" dirty="0">
                <a:cs typeface="Arial" pitchFamily="34" charset="0"/>
              </a:rPr>
              <a:t>zaměstnance, a tak k zachování pracovních míst </a:t>
            </a:r>
            <a:r>
              <a:rPr lang="cs-CZ" sz="1050" dirty="0" smtClean="0">
                <a:cs typeface="Arial" pitchFamily="34" charset="0"/>
              </a:rPr>
              <a:t>zemědělce.</a:t>
            </a:r>
            <a:endParaRPr lang="cs-CZ" sz="1050" dirty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Zvýšení počtu </a:t>
            </a:r>
            <a:r>
              <a:rPr lang="cs-CZ" sz="1050" b="1" dirty="0">
                <a:cs typeface="Arial" pitchFamily="34" charset="0"/>
              </a:rPr>
              <a:t>skotu a ostatních hospodářských zvířat </a:t>
            </a:r>
            <a:r>
              <a:rPr lang="cs-CZ" sz="1050" b="1" dirty="0" smtClean="0">
                <a:cs typeface="Arial" pitchFamily="34" charset="0"/>
              </a:rPr>
              <a:t>na travních porostech: </a:t>
            </a:r>
            <a:r>
              <a:rPr lang="cs-CZ" sz="1050" dirty="0" smtClean="0"/>
              <a:t>aby příjemce splnil podmínky vztahující </a:t>
            </a:r>
            <a:r>
              <a:rPr lang="cs-CZ" sz="1050" dirty="0"/>
              <a:t>se k poskytnutí pravidelných plateb </a:t>
            </a:r>
            <a:r>
              <a:rPr lang="cs-CZ" sz="1050" dirty="0" smtClean="0"/>
              <a:t>navýšil na svých travních porostech počet chovaných býků a krav. </a:t>
            </a:r>
            <a:r>
              <a:rPr lang="cs-CZ" sz="1050" dirty="0"/>
              <a:t>Bez prostředků plynoucích z PRV (konkrétně za LFA a Agro-</a:t>
            </a:r>
            <a:r>
              <a:rPr lang="cs-CZ" sz="1050" dirty="0" err="1"/>
              <a:t>envi</a:t>
            </a:r>
            <a:r>
              <a:rPr lang="cs-CZ" sz="1050" dirty="0"/>
              <a:t>) </a:t>
            </a:r>
            <a:r>
              <a:rPr lang="cs-CZ" sz="1050" dirty="0" smtClean="0"/>
              <a:t>by příjemce </a:t>
            </a:r>
            <a:r>
              <a:rPr lang="cs-CZ" sz="1050" dirty="0"/>
              <a:t>neměl </a:t>
            </a:r>
            <a:r>
              <a:rPr lang="cs-CZ" sz="1050" dirty="0" smtClean="0"/>
              <a:t>dobytek čím krmit, </a:t>
            </a:r>
            <a:r>
              <a:rPr lang="cs-CZ" sz="1050" dirty="0"/>
              <a:t>a tak by se </a:t>
            </a:r>
            <a:r>
              <a:rPr lang="cs-CZ" sz="1050" dirty="0" smtClean="0"/>
              <a:t>ho musel zbavit.</a:t>
            </a:r>
            <a:endParaRPr lang="cs-CZ" sz="1050" dirty="0"/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/>
              <a:t>Zlepšení </a:t>
            </a:r>
            <a:r>
              <a:rPr lang="cs-CZ" sz="1050" b="1" dirty="0"/>
              <a:t>životního prostředí a krajiny: </a:t>
            </a:r>
            <a:r>
              <a:rPr lang="cs-CZ" sz="1050" dirty="0"/>
              <a:t>dodržování pravidel (hlavně požadavků ekologického zemědělství) došlo během posledních </a:t>
            </a:r>
            <a:r>
              <a:rPr lang="cs-CZ" sz="1050" dirty="0" smtClean="0"/>
              <a:t>let </a:t>
            </a:r>
            <a:r>
              <a:rPr lang="cs-CZ" sz="1050" dirty="0"/>
              <a:t>ke znatelnému zlepšení </a:t>
            </a:r>
            <a:r>
              <a:rPr lang="cs-CZ" sz="1050" dirty="0" smtClean="0"/>
              <a:t>jednotlivých složek </a:t>
            </a:r>
            <a:r>
              <a:rPr lang="cs-CZ" sz="1050" dirty="0"/>
              <a:t>životního </a:t>
            </a:r>
            <a:r>
              <a:rPr lang="cs-CZ" sz="1050" dirty="0" smtClean="0"/>
              <a:t>prostředí (hlavně půdy).</a:t>
            </a:r>
            <a:endParaRPr lang="cs-CZ" sz="1050" dirty="0"/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/>
              <a:t>Účast na rozvoji </a:t>
            </a:r>
            <a:r>
              <a:rPr lang="cs-CZ" sz="1050" b="1" dirty="0"/>
              <a:t>zemědělské činnosti: </a:t>
            </a:r>
            <a:r>
              <a:rPr lang="cs-CZ" sz="1050" dirty="0"/>
              <a:t>poskytnutím </a:t>
            </a:r>
            <a:r>
              <a:rPr lang="cs-CZ" sz="1050" dirty="0" smtClean="0"/>
              <a:t>prostředků (nejen za LFA, ale také za Agro-</a:t>
            </a:r>
            <a:r>
              <a:rPr lang="cs-CZ" sz="1050" dirty="0" err="1" smtClean="0"/>
              <a:t>envi</a:t>
            </a:r>
            <a:r>
              <a:rPr lang="cs-CZ" sz="1050" dirty="0" smtClean="0"/>
              <a:t> </a:t>
            </a:r>
            <a:r>
              <a:rPr lang="cs-CZ" sz="1050" dirty="0"/>
              <a:t>a </a:t>
            </a:r>
            <a:r>
              <a:rPr lang="cs-CZ" sz="1050" dirty="0" smtClean="0"/>
              <a:t>za zahájení </a:t>
            </a:r>
            <a:r>
              <a:rPr lang="cs-CZ" sz="1050" dirty="0"/>
              <a:t>činnosti mladých </a:t>
            </a:r>
            <a:r>
              <a:rPr lang="cs-CZ" sz="1050" dirty="0" smtClean="0"/>
              <a:t>zemědělců) došlo </a:t>
            </a:r>
            <a:r>
              <a:rPr lang="cs-CZ" sz="1050" dirty="0"/>
              <a:t>k nákupu nových zemědělských </a:t>
            </a:r>
            <a:r>
              <a:rPr lang="cs-CZ" sz="1050" dirty="0" smtClean="0"/>
              <a:t>technologií (např. traktoru), </a:t>
            </a:r>
            <a:r>
              <a:rPr lang="cs-CZ" sz="1050" dirty="0"/>
              <a:t>které umožňují rozvíjet zemědělskou činnost</a:t>
            </a:r>
            <a:r>
              <a:rPr lang="cs-CZ" sz="1050" dirty="0" smtClean="0"/>
              <a:t>.</a:t>
            </a:r>
            <a:endParaRPr lang="cs-CZ" sz="1050" dirty="0"/>
          </a:p>
        </p:txBody>
      </p:sp>
    </p:spTree>
    <p:extLst>
      <p:ext uri="{BB962C8B-B14F-4D97-AF65-F5344CB8AC3E}">
        <p14:creationId xmlns:p14="http://schemas.microsoft.com/office/powerpoint/2010/main" val="333925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Mrtvá váha a multiplikační efekt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1556792"/>
            <a:ext cx="7159546" cy="1296144"/>
          </a:xfrm>
        </p:spPr>
        <p:txBody>
          <a:bodyPr>
            <a:noAutofit/>
          </a:bodyPr>
          <a:lstStyle/>
          <a:p>
            <a:r>
              <a:rPr lang="cs-CZ" dirty="0"/>
              <a:t>Efekt mrtvé váhy</a:t>
            </a:r>
            <a:endParaRPr lang="en-GB" dirty="0"/>
          </a:p>
          <a:p>
            <a:pPr lvl="2"/>
            <a:r>
              <a:rPr lang="cs-CZ" dirty="0"/>
              <a:t>Platba na plochu slouží jako kompenzace nižších zisků plynoucích z hospodaření v méně příznivých oblastech (LFA)</a:t>
            </a:r>
          </a:p>
          <a:p>
            <a:pPr lvl="2"/>
            <a:r>
              <a:rPr lang="cs-CZ" dirty="0"/>
              <a:t>Bez finanční podpory plynoucí za </a:t>
            </a:r>
            <a:r>
              <a:rPr lang="cs-CZ" dirty="0" smtClean="0"/>
              <a:t>hospodaření </a:t>
            </a:r>
            <a:r>
              <a:rPr lang="cs-CZ" dirty="0"/>
              <a:t>v méně příznivých oblastech </a:t>
            </a:r>
            <a:r>
              <a:rPr lang="cs-CZ" dirty="0" smtClean="0"/>
              <a:t>a za Agro-</a:t>
            </a:r>
            <a:r>
              <a:rPr lang="cs-CZ" dirty="0" err="1" smtClean="0"/>
              <a:t>envi</a:t>
            </a:r>
            <a:r>
              <a:rPr lang="cs-CZ" dirty="0" smtClean="0"/>
              <a:t> opatření by příjemce neměl </a:t>
            </a:r>
            <a:r>
              <a:rPr lang="cs-CZ" dirty="0"/>
              <a:t>prostředky na </a:t>
            </a:r>
            <a:r>
              <a:rPr lang="cs-CZ" dirty="0" smtClean="0"/>
              <a:t>krmivo pro dobytek, a tak by se ho musel zbavil</a:t>
            </a:r>
          </a:p>
          <a:p>
            <a:pPr lvl="2"/>
            <a:r>
              <a:rPr lang="cs-CZ" dirty="0" smtClean="0"/>
              <a:t>Bez PRV by pro příjemce bylo složité opravit střechu stodoly a pořídit nový traktor, možná by uvažoval o úvěru</a:t>
            </a:r>
          </a:p>
          <a:p>
            <a:pPr lvl="2"/>
            <a:r>
              <a:rPr lang="cs-CZ" dirty="0" smtClean="0"/>
              <a:t>Efekt </a:t>
            </a:r>
            <a:r>
              <a:rPr lang="cs-CZ" dirty="0"/>
              <a:t>mrtvé váhy lze vyhodnotit jako střední</a:t>
            </a:r>
          </a:p>
        </p:txBody>
      </p:sp>
      <p:sp>
        <p:nvSpPr>
          <p:cNvPr id="5" name="Oval 4"/>
          <p:cNvSpPr/>
          <p:nvPr/>
        </p:nvSpPr>
        <p:spPr>
          <a:xfrm>
            <a:off x="1223145" y="4077122"/>
            <a:ext cx="288925" cy="288925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0" name="Equal 9"/>
          <p:cNvSpPr/>
          <p:nvPr/>
        </p:nvSpPr>
        <p:spPr>
          <a:xfrm>
            <a:off x="864320" y="2061667"/>
            <a:ext cx="215900" cy="287337"/>
          </a:xfrm>
          <a:prstGeom prst="mathEqual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>
              <a:solidFill>
                <a:schemeClr val="tx1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 rot="16200000">
            <a:off x="935807" y="4221584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2" name="Down Arrow 11"/>
          <p:cNvSpPr/>
          <p:nvPr/>
        </p:nvSpPr>
        <p:spPr>
          <a:xfrm rot="16200000">
            <a:off x="935807" y="4508922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3" name="Down Arrow 12"/>
          <p:cNvSpPr/>
          <p:nvPr/>
        </p:nvSpPr>
        <p:spPr>
          <a:xfrm rot="16200000">
            <a:off x="935807" y="4797847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4" name="Oval 13"/>
          <p:cNvSpPr/>
          <p:nvPr/>
        </p:nvSpPr>
        <p:spPr>
          <a:xfrm>
            <a:off x="1223145" y="4437484"/>
            <a:ext cx="288925" cy="287338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1223145" y="4797847"/>
            <a:ext cx="288925" cy="287337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5012" y="1797492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4320" y="3933106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gray">
          <a:xfrm>
            <a:off x="1944440" y="3861048"/>
            <a:ext cx="7159546" cy="14401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Multiplikační efekt</a:t>
            </a:r>
            <a:endParaRPr lang="hu-HU" sz="1100" dirty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/>
              <a:t>Spíše druhotné dopady – zlepšení </a:t>
            </a:r>
            <a:r>
              <a:rPr lang="cs-CZ" sz="1100" dirty="0" smtClean="0"/>
              <a:t>ziskovosti příjemce, </a:t>
            </a:r>
            <a:r>
              <a:rPr lang="cs-CZ" sz="1100" dirty="0"/>
              <a:t>zlepšení životního prostředí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/>
              <a:t>Zachováním počtu pracovních úvazků v dané oblasti nedochází k úbytku příjmů ostatním subjektům podnikajícím v ostatních službách</a:t>
            </a:r>
            <a:endParaRPr lang="hu-HU" sz="1100" dirty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>
                <a:cs typeface="Arial" pitchFamily="34" charset="0"/>
              </a:rPr>
              <a:t>Celkově však k většímu multiplikačnímu efektu nedochází, takže jeho přínos je hodnocen jako nízký</a:t>
            </a:r>
            <a:endParaRPr lang="en-GB" sz="1100" dirty="0">
              <a:cs typeface="Arial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53954" y="4202872"/>
            <a:ext cx="828000" cy="828000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850" b="1" dirty="0" smtClean="0"/>
              <a:t>Podpořeno z PRV</a:t>
            </a:r>
            <a:endParaRPr lang="en-GB" sz="850" b="1" dirty="0"/>
          </a:p>
        </p:txBody>
      </p:sp>
      <p:sp>
        <p:nvSpPr>
          <p:cNvPr id="20" name="Oval 19"/>
          <p:cNvSpPr/>
          <p:nvPr/>
        </p:nvSpPr>
        <p:spPr>
          <a:xfrm>
            <a:off x="1080344" y="1822745"/>
            <a:ext cx="720725" cy="719137"/>
          </a:xfrm>
          <a:prstGeom prst="ellipse">
            <a:avLst/>
          </a:prstGeom>
          <a:solidFill>
            <a:srgbClr val="EBB7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850" b="1" dirty="0" smtClean="0"/>
              <a:t>Bez </a:t>
            </a:r>
            <a:r>
              <a:rPr lang="cs-CZ" sz="850" b="1" dirty="0"/>
              <a:t>podpory PRV</a:t>
            </a:r>
            <a:endParaRPr lang="en-GB" sz="850" b="1" dirty="0"/>
          </a:p>
        </p:txBody>
      </p:sp>
      <p:sp>
        <p:nvSpPr>
          <p:cNvPr id="21" name="Oval 20"/>
          <p:cNvSpPr/>
          <p:nvPr/>
        </p:nvSpPr>
        <p:spPr>
          <a:xfrm>
            <a:off x="128078" y="1822744"/>
            <a:ext cx="720725" cy="719137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850" b="1" dirty="0" smtClean="0"/>
              <a:t>S </a:t>
            </a:r>
            <a:r>
              <a:rPr lang="cs-CZ" sz="850" b="1" dirty="0"/>
              <a:t>podporou PRV</a:t>
            </a:r>
            <a:endParaRPr lang="en-GB" sz="850" b="1" dirty="0"/>
          </a:p>
        </p:txBody>
      </p:sp>
    </p:spTree>
    <p:extLst>
      <p:ext uri="{BB962C8B-B14F-4D97-AF65-F5344CB8AC3E}">
        <p14:creationId xmlns:p14="http://schemas.microsoft.com/office/powerpoint/2010/main" val="216171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EDBY" val="Global PowerPoint Toolbar"/>
  <p:tag name="TOOLBARVERSION" val="4.03"/>
  <p:tag name="TYPE" val="FullPage"/>
  <p:tag name="KEYWORD" val="FULL-PAGE"/>
  <p:tag name="TEMPLATEVERSION" val="19/11/2010 19:49: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513,8066"/>
  <p:tag name="ADV_LEFT" val="20,27575"/>
  <p:tag name="ADV_HEIGHT" val="12,99496"/>
  <p:tag name="ADV_WIDTH" val="675,1405"/>
  <p:tag name="ADV_COPYRIGH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heme/theme1.xml><?xml version="1.0" encoding="utf-8"?>
<a:theme xmlns:a="http://schemas.openxmlformats.org/drawingml/2006/main" name="CREATE TALKBOOK A4">
  <a:themeElements>
    <a:clrScheme name="KPMG Colours">
      <a:dk1>
        <a:srgbClr val="000000"/>
      </a:dk1>
      <a:lt1>
        <a:srgbClr val="FFFFFF"/>
      </a:lt1>
      <a:dk2>
        <a:srgbClr val="007C92"/>
      </a:dk2>
      <a:lt2>
        <a:srgbClr val="747678"/>
      </a:lt2>
      <a:accent1>
        <a:srgbClr val="8E258D"/>
      </a:accent1>
      <a:accent2>
        <a:srgbClr val="A79E70"/>
      </a:accent2>
      <a:accent3>
        <a:srgbClr val="7AB800"/>
      </a:accent3>
      <a:accent4>
        <a:srgbClr val="00338D"/>
      </a:accent4>
      <a:accent5>
        <a:srgbClr val="C84E00"/>
      </a:accent5>
      <a:accent6>
        <a:srgbClr val="EBB700"/>
      </a:accent6>
      <a:hlink>
        <a:srgbClr val="007C92"/>
      </a:hlink>
      <a:folHlink>
        <a:srgbClr val="8E258D"/>
      </a:folHlink>
    </a:clrScheme>
    <a:fontScheme name="KPMG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PMG Theme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635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747678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000" dirty="0" err="1" smtClean="0"/>
        </a:defPPr>
      </a:lstStyle>
    </a:txDef>
  </a:objectDefaults>
  <a:extraClrSchemeLst>
    <a:extraClrScheme>
      <a:clrScheme name="KPMG Colours">
        <a:dk1>
          <a:srgbClr val="000000"/>
        </a:dk1>
        <a:lt1>
          <a:srgbClr val="FFFFFF"/>
        </a:lt1>
        <a:dk2>
          <a:srgbClr val="007C92"/>
        </a:dk2>
        <a:lt2>
          <a:srgbClr val="747678"/>
        </a:lt2>
        <a:accent1>
          <a:srgbClr val="8E258D"/>
        </a:accent1>
        <a:accent2>
          <a:srgbClr val="A79E70"/>
        </a:accent2>
        <a:accent3>
          <a:srgbClr val="7AB800"/>
        </a:accent3>
        <a:accent4>
          <a:srgbClr val="00338D"/>
        </a:accent4>
        <a:accent5>
          <a:srgbClr val="C84E00"/>
        </a:accent5>
        <a:accent6>
          <a:srgbClr val="EBB700"/>
        </a:accent6>
        <a:hlink>
          <a:srgbClr val="007C92"/>
        </a:hlink>
        <a:folHlink>
          <a:srgbClr val="8E258D"/>
        </a:folHlink>
      </a:clrScheme>
    </a:extraClrScheme>
  </a:extraClrSchemeLst>
  <a:custClrLst>
    <a:custClr name="Turquoise 100%">
      <a:srgbClr val="007C92"/>
    </a:custClr>
    <a:custClr name="Deep Purple 100%">
      <a:srgbClr val="8E258D"/>
    </a:custClr>
    <a:custClr name="Tan 100%">
      <a:srgbClr val="A79E70"/>
    </a:custClr>
    <a:custClr name="Bright Green 100%">
      <a:srgbClr val="7AB800"/>
    </a:custClr>
    <a:custClr name="Deep Blue 100%">
      <a:srgbClr val="00338D"/>
    </a:custClr>
    <a:custClr name="Orange 100%">
      <a:srgbClr val="C84E00"/>
    </a:custClr>
    <a:custClr name="Bright Yellow 100%">
      <a:srgbClr val="EBB700"/>
    </a:custClr>
    <a:custClr name="Powder Blue 100%">
      <a:srgbClr val="98C6EA"/>
    </a:custClr>
    <a:custClr name="Gray 100%">
      <a:srgbClr val="747678"/>
    </a:custClr>
    <a:custClr name="Red 100%">
      <a:srgbClr val="9E3039"/>
    </a:custClr>
    <a:custClr name="Turquoise 75%">
      <a:srgbClr val="409DAD"/>
    </a:custClr>
    <a:custClr name="Deep Purple 75%">
      <a:srgbClr val="AA5CAA"/>
    </a:custClr>
    <a:custClr name="Tan 75%">
      <a:srgbClr val="BDB694"/>
    </a:custClr>
    <a:custClr name="Bright Green 75%">
      <a:srgbClr val="9BCA40"/>
    </a:custClr>
    <a:custClr name="Deep Blue 75%">
      <a:srgbClr val="4066AA"/>
    </a:custClr>
    <a:custClr name="Orange 75%">
      <a:srgbClr val="D67A40"/>
    </a:custClr>
    <a:custClr name="Bright Yellow 75%">
      <a:srgbClr val="F0C940"/>
    </a:custClr>
    <a:custClr name="Powder Blue 75%">
      <a:srgbClr val="B2D4EF"/>
    </a:custClr>
    <a:custClr name="Gray 75%">
      <a:srgbClr val="97989A"/>
    </a:custClr>
    <a:custClr name="Red 75%">
      <a:srgbClr val="B6646B"/>
    </a:custClr>
    <a:custClr name="Turquoise 50%">
      <a:srgbClr val="80BEC9"/>
    </a:custClr>
    <a:custClr name="Deep Purple 50%">
      <a:srgbClr val="C792C6"/>
    </a:custClr>
    <a:custClr name="Tan 50%">
      <a:srgbClr val="D3CFB8"/>
    </a:custClr>
    <a:custClr name="Bright Green 50%">
      <a:srgbClr val="BDDC80"/>
    </a:custClr>
    <a:custClr name="Deep Blue 50%">
      <a:srgbClr val="8099C6"/>
    </a:custClr>
    <a:custClr name="Orange 50%">
      <a:srgbClr val="E3A780"/>
    </a:custClr>
    <a:custClr name="Bright Yellow 50%">
      <a:srgbClr val="F5DB7E"/>
    </a:custClr>
    <a:custClr name="Powder Blue 50%">
      <a:srgbClr val="CCE3F4"/>
    </a:custClr>
    <a:custClr name="Gray 50%">
      <a:srgbClr val="BABBBC"/>
    </a:custClr>
    <a:custClr name="Red 50%">
      <a:srgbClr val="CF989C"/>
    </a:custClr>
    <a:custClr name="Turquoise 25%">
      <a:srgbClr val="BFDEE4"/>
    </a:custClr>
    <a:custClr name="Deep Purple 25%">
      <a:srgbClr val="E3C9E3"/>
    </a:custClr>
    <a:custClr name="Tan 25%">
      <a:srgbClr val="E9E7DB"/>
    </a:custClr>
    <a:custClr name="Bright Green 25%">
      <a:srgbClr val="DEEDBF"/>
    </a:custClr>
    <a:custClr name="Deep Blue 25%">
      <a:srgbClr val="BFCCE3"/>
    </a:custClr>
    <a:custClr name="Orange 25%">
      <a:srgbClr val="F1D3BF"/>
    </a:custClr>
    <a:custClr name="Bright Yellow 25%">
      <a:srgbClr val="FAEDBF"/>
    </a:custClr>
    <a:custClr name="Powder Blue 25%">
      <a:srgbClr val="E5F1FA"/>
    </a:custClr>
    <a:custClr name="Gray 25%">
      <a:srgbClr val="DCDDDD"/>
    </a:custClr>
    <a:custClr name="Red 25%">
      <a:srgbClr val="E7CBCE"/>
    </a:custClr>
    <a:custClr name="Turquoise 10%">
      <a:srgbClr val="E5F2F4"/>
    </a:custClr>
    <a:custClr name="Deep Purple 10%">
      <a:srgbClr val="F3E9F3"/>
    </a:custClr>
    <a:custClr name="Tan 10%">
      <a:srgbClr val="F6F5F0"/>
    </a:custClr>
    <a:custClr name="Bright Green 10%">
      <a:srgbClr val="F1F8E5"/>
    </a:custClr>
    <a:custClr name="Deep Blue 10%">
      <a:srgbClr val="E5EAF3"/>
    </a:custClr>
    <a:custClr name="Orange 10%">
      <a:srgbClr val="F9EDE5"/>
    </a:custClr>
    <a:custClr name="Bright Yellow 10%">
      <a:srgbClr val="FDF8E5"/>
    </a:custClr>
    <a:custClr name="Powder Blue 10%">
      <a:srgbClr val="F4F9FD"/>
    </a:custClr>
    <a:custClr name="Gray 10%">
      <a:srgbClr val="F1F1F1"/>
    </a:custClr>
    <a:custClr name="Red 10%">
      <a:srgbClr val="F5EAEB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4631</TotalTime>
  <Words>1680</Words>
  <Application>Microsoft Office PowerPoint</Application>
  <PresentationFormat>Custom</PresentationFormat>
  <Paragraphs>270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Wingdings</vt:lpstr>
      <vt:lpstr>CREATE TALKBOOK A4</vt:lpstr>
      <vt:lpstr>Platby za přírodní znevýhodnění -  Anna Vaňková (212 – II.1.1)</vt:lpstr>
      <vt:lpstr>Shrnutí</vt:lpstr>
      <vt:lpstr>Profil příjemce</vt:lpstr>
      <vt:lpstr>Základní potřeby</vt:lpstr>
      <vt:lpstr>Cíle</vt:lpstr>
      <vt:lpstr>Harmonogram podávání žádostí o platbu</vt:lpstr>
      <vt:lpstr>Výstupy</vt:lpstr>
      <vt:lpstr>Výsledky a dopady</vt:lpstr>
      <vt:lpstr>Mrtvá váha a multiplikační efekt</vt:lpstr>
      <vt:lpstr>Indikátory</vt:lpstr>
      <vt:lpstr>Naplnění cílů</vt:lpstr>
      <vt:lpstr>Zkušenosti</vt:lpstr>
      <vt:lpstr>PowerPoint Presentation</vt:lpstr>
    </vt:vector>
  </TitlesOfParts>
  <Company>KPMG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 for the ongoing and ex-post evaluation of RDP 2007-2013 of the Czech Republic</dc:title>
  <dc:creator>KPMG Advisory Ltd., Hungary</dc:creator>
  <cp:lastModifiedBy>Filkuka, Jan</cp:lastModifiedBy>
  <cp:revision>389</cp:revision>
  <dcterms:created xsi:type="dcterms:W3CDTF">2010-10-28T16:39:49Z</dcterms:created>
  <dcterms:modified xsi:type="dcterms:W3CDTF">2015-07-30T16:30:49Z</dcterms:modified>
</cp:coreProperties>
</file>