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5"/>
  </p:notesMasterIdLst>
  <p:sldIdLst>
    <p:sldId id="267" r:id="rId2"/>
    <p:sldId id="262" r:id="rId3"/>
    <p:sldId id="279" r:id="rId4"/>
    <p:sldId id="280" r:id="rId5"/>
    <p:sldId id="281" r:id="rId6"/>
    <p:sldId id="272" r:id="rId7"/>
    <p:sldId id="273" r:id="rId8"/>
    <p:sldId id="274" r:id="rId9"/>
    <p:sldId id="282" r:id="rId10"/>
    <p:sldId id="283" r:id="rId11"/>
    <p:sldId id="276" r:id="rId12"/>
    <p:sldId id="277" r:id="rId13"/>
    <p:sldId id="263" r:id="rId14"/>
  </p:sldIdLst>
  <p:sldSz cx="9361488" cy="6858000"/>
  <p:notesSz cx="6669088" cy="9928225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2906">
          <p15:clr>
            <a:srgbClr val="A4A3A4"/>
          </p15:clr>
        </p15:guide>
        <p15:guide id="6" pos="2991">
          <p15:clr>
            <a:srgbClr val="A4A3A4"/>
          </p15:clr>
        </p15:guide>
        <p15:guide id="7" pos="1491">
          <p15:clr>
            <a:srgbClr val="A4A3A4"/>
          </p15:clr>
        </p15:guide>
        <p15:guide id="8" pos="1578">
          <p15:clr>
            <a:srgbClr val="A4A3A4"/>
          </p15:clr>
        </p15:guide>
        <p15:guide id="9" pos="4406">
          <p15:clr>
            <a:srgbClr val="A4A3A4"/>
          </p15:clr>
        </p15:guide>
        <p15:guide id="10" pos="4320">
          <p15:clr>
            <a:srgbClr val="A4A3A4"/>
          </p15:clr>
        </p15:guide>
        <p15:guide id="11" pos="5735">
          <p15:clr>
            <a:srgbClr val="A4A3A4"/>
          </p15:clr>
        </p15:guide>
        <p15:guide id="12" pos="1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237" autoAdjust="0"/>
  </p:normalViewPr>
  <p:slideViewPr>
    <p:cSldViewPr>
      <p:cViewPr varScale="1">
        <p:scale>
          <a:sx n="85" d="100"/>
          <a:sy n="85" d="100"/>
        </p:scale>
        <p:origin x="1349" y="67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15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9983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508355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1329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655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11887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920247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93926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2759349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786906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10407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7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70658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8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05104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" t="27660" r="-354" b="12844"/>
          <a:stretch/>
        </p:blipFill>
        <p:spPr>
          <a:xfrm>
            <a:off x="224" y="2717431"/>
            <a:ext cx="9433048" cy="4167954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1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7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288257" y="2924944"/>
            <a:ext cx="266429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Případová studie vypracovaná v roce 2014</a:t>
            </a:r>
            <a:b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3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4"/>
            <a:ext cx="2689304" cy="103250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537" y="718968"/>
            <a:ext cx="1537786" cy="1033200"/>
          </a:xfrm>
          <a:prstGeom prst="rect">
            <a:avLst/>
          </a:prstGeom>
        </p:spPr>
      </p:pic>
      <p:sp>
        <p:nvSpPr>
          <p:cNvPr id="13" name="TextBox 12"/>
          <p:cNvSpPr txBox="1"/>
          <p:nvPr userDrawn="1"/>
        </p:nvSpPr>
        <p:spPr>
          <a:xfrm>
            <a:off x="3804537" y="1922556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</a:rPr>
              <a:t>Evropský zemědělský fond pro rozvoj venkova: Evropa investuje do venkovských oblastí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899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68415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5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2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1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899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5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3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8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7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7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1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1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7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7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7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7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1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5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1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5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6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1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6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3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1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1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4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3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7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5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1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2" y="6525344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pic>
        <p:nvPicPr>
          <p:cNvPr id="23" name="Picture 22" descr="eu-flag-clip-art.jpg"/>
          <p:cNvPicPr>
            <a:picLocks noChangeAspect="1"/>
          </p:cNvPicPr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5598960" y="6244671"/>
            <a:ext cx="361474" cy="259200"/>
          </a:xfrm>
          <a:prstGeom prst="rect">
            <a:avLst/>
          </a:prstGeom>
        </p:spPr>
      </p:pic>
      <p:grpSp>
        <p:nvGrpSpPr>
          <p:cNvPr id="25" name="Group 24"/>
          <p:cNvGrpSpPr/>
          <p:nvPr userDrawn="1"/>
        </p:nvGrpSpPr>
        <p:grpSpPr bwMode="gray">
          <a:xfrm>
            <a:off x="144240" y="6060876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3050192" y="6244671"/>
            <a:ext cx="350863" cy="259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8008361" y="6134853"/>
            <a:ext cx="1006677" cy="386492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3409817" y="6238793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 userDrawn="1"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dirty="0" smtClean="0">
                <a:solidFill>
                  <a:srgbClr val="00338D"/>
                </a:solidFill>
                <a:latin typeface="Arial"/>
              </a:rPr>
              <a:t>© 2014 KPMG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Česká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republika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,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s.r.o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hyperlink" Target="http://prachaticky.denik.cz/galerie/sumavky-jsou-na-michlove-huti-doma.html?mm=3689101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3" y="1052736"/>
            <a:ext cx="2987039" cy="1584176"/>
          </a:xfrm>
        </p:spPr>
        <p:txBody>
          <a:bodyPr>
            <a:normAutofit/>
          </a:bodyPr>
          <a:lstStyle/>
          <a:p>
            <a:r>
              <a:rPr lang="hu-HU" dirty="0" smtClean="0"/>
              <a:t>Novostavba ovčína Michlova Hut’</a:t>
            </a:r>
            <a:br>
              <a:rPr lang="hu-HU" dirty="0" smtClean="0"/>
            </a:br>
            <a:r>
              <a:rPr lang="en-GB" b="0" dirty="0" smtClean="0"/>
              <a:t>(</a:t>
            </a:r>
            <a:r>
              <a:rPr lang="hu-HU" b="0" dirty="0" smtClean="0"/>
              <a:t>121 – I.1.1.1)</a:t>
            </a:r>
            <a:endParaRPr lang="en-GB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projektu</a:t>
            </a:r>
            <a:endParaRPr lang="en-GB" dirty="0"/>
          </a:p>
        </p:txBody>
      </p:sp>
      <p:graphicFrame>
        <p:nvGraphicFramePr>
          <p:cNvPr id="4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66617082"/>
              </p:ext>
            </p:extLst>
          </p:nvPr>
        </p:nvGraphicFramePr>
        <p:xfrm>
          <a:off x="360264" y="1340768"/>
          <a:ext cx="8351838" cy="2377215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079500"/>
                <a:gridCol w="2735263"/>
                <a:gridCol w="1008062"/>
                <a:gridCol w="215900"/>
                <a:gridCol w="792163"/>
                <a:gridCol w="1008062"/>
                <a:gridCol w="1008063"/>
                <a:gridCol w="504825"/>
              </a:tblGrid>
              <a:tr h="297426">
                <a:tc gridSpan="7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cílové hodnoty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42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Typ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Výchozí strav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Dosaženo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Rozdíl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26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Celkový objem investic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en-GB" sz="800" b="1" dirty="0" smtClean="0"/>
                        <a:t>12 822 337 </a:t>
                      </a:r>
                      <a:r>
                        <a:rPr lang="cs-CZ" sz="800" b="1" dirty="0" smtClean="0"/>
                        <a:t>Kč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en-GB" sz="800" b="1" dirty="0" smtClean="0"/>
                        <a:t>12 822 337 </a:t>
                      </a:r>
                      <a:r>
                        <a:rPr lang="cs-CZ" sz="800" b="1" dirty="0" smtClean="0"/>
                        <a:t>Kč</a:t>
                      </a:r>
                      <a:r>
                        <a:rPr lang="en-GB" sz="800" b="1" dirty="0" smtClean="0"/>
                        <a:t> 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1" indent="158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cs-CZ" sz="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GB" sz="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12 822 337 </a:t>
                      </a:r>
                      <a:r>
                        <a:rPr lang="cs-CZ" sz="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Kč</a:t>
                      </a:r>
                      <a:r>
                        <a:rPr lang="en-GB" sz="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ea typeface="+mn-ea"/>
                          <a:cs typeface="+mn-cs"/>
                          <a:sym typeface="Wingdings" pitchFamily="2" charset="2"/>
                        </a:rPr>
                        <a:t></a:t>
                      </a: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9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Stáj</a:t>
                      </a:r>
                      <a:r>
                        <a:rPr lang="cs-CZ" sz="10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pro ovce – kapacita 805 ks</a:t>
                      </a:r>
                      <a:endParaRPr lang="cs-CZ" sz="10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Výsledku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Hrubý počet vytvořených míst</a:t>
                      </a:r>
                      <a:endParaRPr lang="hu-HU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40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hu-H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Dopadu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Čistý počet vytvořených</a:t>
                      </a:r>
                      <a:r>
                        <a:rPr lang="cs-CZ" sz="10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pracovních míst na plný úvazek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736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Naplnění cílů</a:t>
            </a:r>
            <a:endParaRPr lang="en-GB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248" y="1052736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Cíle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16248" y="1878956"/>
            <a:ext cx="2737494" cy="529579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Zlepšení efektivity </a:t>
            </a:r>
            <a:r>
              <a:rPr lang="cs-CZ" sz="900" dirty="0"/>
              <a:t>a </a:t>
            </a:r>
            <a:r>
              <a:rPr lang="cs-CZ" sz="900" dirty="0" smtClean="0"/>
              <a:t>podmínek </a:t>
            </a:r>
            <a:r>
              <a:rPr lang="cs-CZ" sz="900" dirty="0"/>
              <a:t>práce ošetřovatelů</a:t>
            </a:r>
            <a:endParaRPr lang="en-GB" sz="900" dirty="0"/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168085" y="1052736"/>
            <a:ext cx="2757135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Výsledky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171867" y="1052736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Dopady</a:t>
            </a:r>
            <a:endParaRPr lang="en-GB" sz="900" b="1" dirty="0">
              <a:solidFill>
                <a:schemeClr val="bg1"/>
              </a:solidFill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216248" y="3971649"/>
            <a:ext cx="2737494" cy="504083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Vybudování </a:t>
            </a:r>
            <a:r>
              <a:rPr lang="cs-CZ" sz="900" dirty="0"/>
              <a:t>vyhovující stáje pro </a:t>
            </a:r>
            <a:r>
              <a:rPr lang="cs-CZ" sz="900" dirty="0" smtClean="0"/>
              <a:t>ovce</a:t>
            </a:r>
            <a:endParaRPr lang="en-GB" sz="900" dirty="0"/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226618" y="4602733"/>
            <a:ext cx="2737494" cy="1019782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Zlepšení životních podmínek </a:t>
            </a:r>
            <a:r>
              <a:rPr lang="cs-CZ" sz="900" dirty="0"/>
              <a:t>zvířat v souladu s regulací EU v oblasti </a:t>
            </a:r>
            <a:r>
              <a:rPr lang="cs-CZ" sz="900" dirty="0" err="1"/>
              <a:t>welfare</a:t>
            </a:r>
            <a:endParaRPr lang="en-GB" sz="900" dirty="0"/>
          </a:p>
        </p:txBody>
      </p:sp>
      <p:sp>
        <p:nvSpPr>
          <p:cNvPr id="35" name="Rectangle 55"/>
          <p:cNvSpPr>
            <a:spLocks noChangeArrowheads="1"/>
          </p:cNvSpPr>
          <p:nvPr/>
        </p:nvSpPr>
        <p:spPr bwMode="auto">
          <a:xfrm>
            <a:off x="6197639" y="3356993"/>
            <a:ext cx="2736404" cy="465202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800" dirty="0"/>
              <a:t>Vytvoření pracovního místa</a:t>
            </a:r>
            <a:endParaRPr lang="en-GB" sz="800" dirty="0"/>
          </a:p>
        </p:txBody>
      </p:sp>
      <p:sp>
        <p:nvSpPr>
          <p:cNvPr id="36" name="Rectangle 55"/>
          <p:cNvSpPr>
            <a:spLocks noChangeArrowheads="1"/>
          </p:cNvSpPr>
          <p:nvPr/>
        </p:nvSpPr>
        <p:spPr bwMode="auto">
          <a:xfrm>
            <a:off x="6187764" y="1879460"/>
            <a:ext cx="2736404" cy="124472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800" dirty="0"/>
              <a:t>Mírné zvýšení přidané hodnoty </a:t>
            </a:r>
            <a:r>
              <a:rPr lang="cs-CZ" sz="800" dirty="0" smtClean="0"/>
              <a:t>podniku a udržení konkurenceschopnosti</a:t>
            </a:r>
            <a:endParaRPr lang="cs-CZ" sz="800" dirty="0"/>
          </a:p>
        </p:txBody>
      </p:sp>
      <p:sp>
        <p:nvSpPr>
          <p:cNvPr id="37" name="Rectangle 55"/>
          <p:cNvSpPr>
            <a:spLocks noChangeArrowheads="1"/>
          </p:cNvSpPr>
          <p:nvPr/>
        </p:nvSpPr>
        <p:spPr bwMode="auto">
          <a:xfrm>
            <a:off x="6197639" y="5161584"/>
            <a:ext cx="2736404" cy="46093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20000"/>
              </a:lnSpc>
            </a:pPr>
            <a:r>
              <a:rPr lang="en-GB" sz="800" dirty="0" smtClean="0"/>
              <a:t>Meeting market</a:t>
            </a:r>
            <a:r>
              <a:rPr lang="cs-CZ" sz="800" dirty="0" smtClean="0"/>
              <a:t> and </a:t>
            </a:r>
            <a:r>
              <a:rPr lang="en-US" sz="800" dirty="0" smtClean="0"/>
              <a:t>regulatory</a:t>
            </a:r>
            <a:r>
              <a:rPr lang="en-GB" sz="800" dirty="0" smtClean="0"/>
              <a:t> requirements</a:t>
            </a:r>
            <a:endParaRPr lang="en-GB" sz="800" dirty="0"/>
          </a:p>
        </p:txBody>
      </p:sp>
      <p:sp>
        <p:nvSpPr>
          <p:cNvPr id="38" name="AutoShape 75"/>
          <p:cNvSpPr>
            <a:spLocks noChangeArrowheads="1"/>
          </p:cNvSpPr>
          <p:nvPr/>
        </p:nvSpPr>
        <p:spPr bwMode="auto">
          <a:xfrm>
            <a:off x="6001214" y="5328582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40" name="Rectangle 65"/>
          <p:cNvSpPr>
            <a:spLocks noChangeArrowheads="1"/>
          </p:cNvSpPr>
          <p:nvPr/>
        </p:nvSpPr>
        <p:spPr bwMode="auto">
          <a:xfrm>
            <a:off x="3204950" y="3971651"/>
            <a:ext cx="2757135" cy="504081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800" dirty="0"/>
              <a:t>Výrazné snížení mortality (praktická eliminace mortality z důvodu zalehnutí)</a:t>
            </a:r>
            <a:endParaRPr lang="en-US" sz="800" dirty="0"/>
          </a:p>
        </p:txBody>
      </p:sp>
      <p:sp>
        <p:nvSpPr>
          <p:cNvPr id="41" name="Rectangle 65"/>
          <p:cNvSpPr>
            <a:spLocks noChangeArrowheads="1"/>
          </p:cNvSpPr>
          <p:nvPr/>
        </p:nvSpPr>
        <p:spPr bwMode="auto">
          <a:xfrm>
            <a:off x="3204950" y="3302884"/>
            <a:ext cx="2757135" cy="465201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800" dirty="0"/>
              <a:t>Zvýšení počtu personálu z 2 na 3 (možnost </a:t>
            </a:r>
            <a:r>
              <a:rPr lang="cs-CZ" sz="800" dirty="0" smtClean="0"/>
              <a:t>zapojit do podnikání i syna)</a:t>
            </a:r>
            <a:endParaRPr lang="cs-CZ" sz="800" dirty="0"/>
          </a:p>
        </p:txBody>
      </p:sp>
      <p:sp>
        <p:nvSpPr>
          <p:cNvPr id="43" name="Rectangle 65"/>
          <p:cNvSpPr>
            <a:spLocks noChangeArrowheads="1"/>
          </p:cNvSpPr>
          <p:nvPr/>
        </p:nvSpPr>
        <p:spPr bwMode="auto">
          <a:xfrm>
            <a:off x="3204951" y="5170250"/>
            <a:ext cx="2757135" cy="452264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800" dirty="0"/>
              <a:t>Přizpůsobení legislativě EU v oblasti chovu ovcí</a:t>
            </a:r>
            <a:endParaRPr lang="en-US" sz="800" dirty="0"/>
          </a:p>
        </p:txBody>
      </p:sp>
      <p:sp>
        <p:nvSpPr>
          <p:cNvPr id="44" name="Rectangle 65"/>
          <p:cNvSpPr>
            <a:spLocks noChangeArrowheads="1"/>
          </p:cNvSpPr>
          <p:nvPr/>
        </p:nvSpPr>
        <p:spPr bwMode="auto">
          <a:xfrm>
            <a:off x="3206611" y="4574181"/>
            <a:ext cx="2757135" cy="45622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800" dirty="0"/>
              <a:t>Výrazné zlepšení životních podmínek pro zvířata (lépe větrané prostory, v létě nedochází k přehřívání, v zimě k promrzání, více světla, více prostoru)</a:t>
            </a:r>
            <a:endParaRPr lang="en-GB" sz="800" dirty="0"/>
          </a:p>
        </p:txBody>
      </p:sp>
      <p:sp>
        <p:nvSpPr>
          <p:cNvPr id="52" name="Rectangle 65"/>
          <p:cNvSpPr>
            <a:spLocks noChangeArrowheads="1"/>
          </p:cNvSpPr>
          <p:nvPr/>
        </p:nvSpPr>
        <p:spPr bwMode="auto">
          <a:xfrm>
            <a:off x="3194581" y="1879459"/>
            <a:ext cx="2757135" cy="529076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800" dirty="0"/>
              <a:t>Výrazné zvýšení efektivity práce a snížení pracnosti </a:t>
            </a:r>
            <a:r>
              <a:rPr lang="cs-CZ" sz="800" dirty="0" smtClean="0"/>
              <a:t>(možnost </a:t>
            </a:r>
            <a:r>
              <a:rPr lang="cs-CZ" sz="800" dirty="0"/>
              <a:t>využití techniky při krmení a úklidu </a:t>
            </a:r>
            <a:r>
              <a:rPr lang="cs-CZ" sz="800" dirty="0" smtClean="0"/>
              <a:t>zvířat)</a:t>
            </a:r>
            <a:endParaRPr lang="cs-CZ" sz="800" dirty="0"/>
          </a:p>
        </p:txBody>
      </p:sp>
      <p:sp>
        <p:nvSpPr>
          <p:cNvPr id="53" name="Rectangle 55"/>
          <p:cNvSpPr>
            <a:spLocks noChangeArrowheads="1"/>
          </p:cNvSpPr>
          <p:nvPr/>
        </p:nvSpPr>
        <p:spPr bwMode="auto">
          <a:xfrm>
            <a:off x="6187764" y="3971649"/>
            <a:ext cx="2736404" cy="1058752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800" dirty="0"/>
              <a:t>Přispění k </a:t>
            </a:r>
            <a:r>
              <a:rPr lang="cs-CZ" sz="800" dirty="0" err="1"/>
              <a:t>welfare</a:t>
            </a:r>
            <a:r>
              <a:rPr lang="cs-CZ" sz="800" dirty="0"/>
              <a:t> zvířat</a:t>
            </a:r>
          </a:p>
        </p:txBody>
      </p:sp>
      <p:sp>
        <p:nvSpPr>
          <p:cNvPr id="54" name="Rectangle 65"/>
          <p:cNvSpPr>
            <a:spLocks noChangeArrowheads="1"/>
          </p:cNvSpPr>
          <p:nvPr/>
        </p:nvSpPr>
        <p:spPr bwMode="auto">
          <a:xfrm>
            <a:off x="3208202" y="2598486"/>
            <a:ext cx="2757135" cy="516608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>
              <a:lnSpc>
                <a:spcPct val="110000"/>
              </a:lnSpc>
            </a:pPr>
            <a:r>
              <a:rPr lang="cs-CZ" sz="800" dirty="0"/>
              <a:t>Možnost zachovat velikost stáda a zároveň zůstat v programu Bio (stávající stáje příliš malá)</a:t>
            </a:r>
          </a:p>
        </p:txBody>
      </p:sp>
      <p:sp>
        <p:nvSpPr>
          <p:cNvPr id="55" name="AutoShape 62"/>
          <p:cNvSpPr>
            <a:spLocks noChangeArrowheads="1"/>
          </p:cNvSpPr>
          <p:nvPr/>
        </p:nvSpPr>
        <p:spPr bwMode="auto">
          <a:xfrm>
            <a:off x="6001214" y="2838429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56" name="AutoShape 62"/>
          <p:cNvSpPr>
            <a:spLocks noChangeArrowheads="1"/>
          </p:cNvSpPr>
          <p:nvPr/>
        </p:nvSpPr>
        <p:spPr bwMode="auto">
          <a:xfrm>
            <a:off x="6001214" y="351509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57" name="AutoShape 62"/>
          <p:cNvSpPr>
            <a:spLocks noChangeArrowheads="1"/>
          </p:cNvSpPr>
          <p:nvPr/>
        </p:nvSpPr>
        <p:spPr bwMode="auto">
          <a:xfrm>
            <a:off x="6001214" y="4155441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58" name="AutoShape 62"/>
          <p:cNvSpPr>
            <a:spLocks noChangeArrowheads="1"/>
          </p:cNvSpPr>
          <p:nvPr/>
        </p:nvSpPr>
        <p:spPr bwMode="auto">
          <a:xfrm>
            <a:off x="6001214" y="4731850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59" name="AutoShape 24"/>
          <p:cNvSpPr>
            <a:spLocks noChangeArrowheads="1"/>
          </p:cNvSpPr>
          <p:nvPr/>
        </p:nvSpPr>
        <p:spPr bwMode="auto">
          <a:xfrm>
            <a:off x="2985604" y="2223401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60" name="AutoShape 75"/>
          <p:cNvSpPr>
            <a:spLocks noChangeArrowheads="1"/>
          </p:cNvSpPr>
          <p:nvPr/>
        </p:nvSpPr>
        <p:spPr bwMode="auto">
          <a:xfrm>
            <a:off x="2985604" y="526273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68" name="AutoShape 62"/>
          <p:cNvSpPr>
            <a:spLocks noChangeArrowheads="1"/>
          </p:cNvSpPr>
          <p:nvPr/>
        </p:nvSpPr>
        <p:spPr bwMode="auto">
          <a:xfrm>
            <a:off x="2980290" y="2838428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70" name="AutoShape 62"/>
          <p:cNvSpPr>
            <a:spLocks noChangeArrowheads="1"/>
          </p:cNvSpPr>
          <p:nvPr/>
        </p:nvSpPr>
        <p:spPr bwMode="auto">
          <a:xfrm>
            <a:off x="2985604" y="3518156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71" name="AutoShape 62"/>
          <p:cNvSpPr>
            <a:spLocks noChangeArrowheads="1"/>
          </p:cNvSpPr>
          <p:nvPr/>
        </p:nvSpPr>
        <p:spPr bwMode="auto">
          <a:xfrm>
            <a:off x="2985604" y="415444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79" name="AutoShape 62"/>
          <p:cNvSpPr>
            <a:spLocks noChangeArrowheads="1"/>
          </p:cNvSpPr>
          <p:nvPr/>
        </p:nvSpPr>
        <p:spPr bwMode="auto">
          <a:xfrm>
            <a:off x="6001214" y="2223401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8099C6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221216" y="2594600"/>
            <a:ext cx="2737494" cy="1227594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Udržení potřebné ustájovací kapacity</a:t>
            </a:r>
            <a:endParaRPr lang="en-GB" sz="900" dirty="0"/>
          </a:p>
        </p:txBody>
      </p:sp>
      <p:sp>
        <p:nvSpPr>
          <p:cNvPr id="31" name="AutoShape 75"/>
          <p:cNvSpPr>
            <a:spLocks noChangeArrowheads="1"/>
          </p:cNvSpPr>
          <p:nvPr/>
        </p:nvSpPr>
        <p:spPr bwMode="auto">
          <a:xfrm>
            <a:off x="2986989" y="476563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Zkušenosti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01622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Pozitivní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30164" y="3342124"/>
            <a:ext cx="1584325" cy="2679164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cs-CZ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Negativní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44440" y="1052736"/>
            <a:ext cx="3384376" cy="288032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 +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>
            <a:off x="1942852" y="1052737"/>
            <a:ext cx="1587" cy="2016224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32400" y="3342124"/>
            <a:ext cx="3384376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– 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 flipH="1">
            <a:off x="1942852" y="3429000"/>
            <a:ext cx="0" cy="2521173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88456" y="1484784"/>
            <a:ext cx="3168352" cy="2016224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cs-CZ" sz="900" dirty="0" smtClean="0"/>
              <a:t>Přístup zaměstnanců SZIF – byli ochotní a nápomocní</a:t>
            </a:r>
          </a:p>
          <a:p>
            <a:pPr lvl="2">
              <a:lnSpc>
                <a:spcPct val="130000"/>
              </a:lnSpc>
            </a:pPr>
            <a:r>
              <a:rPr lang="cs-CZ" sz="900" dirty="0" smtClean="0"/>
              <a:t>Pozitivní zkušenost s dodavatelskou firmou</a:t>
            </a:r>
          </a:p>
          <a:p>
            <a:pPr lvl="2">
              <a:lnSpc>
                <a:spcPct val="130000"/>
              </a:lnSpc>
            </a:pPr>
            <a:endParaRPr lang="cs-CZ" dirty="0" smtClean="0"/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2036728" y="3630156"/>
            <a:ext cx="3290500" cy="248637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77800" lvl="2" indent="-177800">
              <a:lnSpc>
                <a:spcPct val="140000"/>
              </a:lnSpc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800" dirty="0" smtClean="0">
                <a:latin typeface="Arial"/>
                <a:cs typeface="Arial" pitchFamily="34" charset="0"/>
              </a:rPr>
              <a:t>Nedostatečná informovanost – o vyhlášení výzvy se dozvěděli podstatě náhodou</a:t>
            </a:r>
          </a:p>
          <a:p>
            <a:pPr marL="177800" lvl="2" indent="-177800">
              <a:lnSpc>
                <a:spcPct val="140000"/>
              </a:lnSpc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800" dirty="0" smtClean="0">
                <a:latin typeface="Arial"/>
                <a:cs typeface="Arial" pitchFamily="34" charset="0"/>
              </a:rPr>
              <a:t>Nedostatečná informovanost – nemohou plánovat dopředu</a:t>
            </a:r>
          </a:p>
          <a:p>
            <a:pPr marL="177800" lvl="2" indent="-177800">
              <a:lnSpc>
                <a:spcPct val="140000"/>
              </a:lnSpc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800" dirty="0" smtClean="0">
                <a:latin typeface="Arial"/>
                <a:cs typeface="Arial" pitchFamily="34" charset="0"/>
              </a:rPr>
              <a:t>Z důvodu ex-post plateb je nutno si vzít úvěr a proto poté část příspěvku odchází bance (úroky)</a:t>
            </a:r>
          </a:p>
          <a:p>
            <a:pPr marL="177800" lvl="2" indent="-177800">
              <a:lnSpc>
                <a:spcPct val="140000"/>
              </a:lnSpc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800" dirty="0" smtClean="0">
                <a:latin typeface="Arial"/>
                <a:cs typeface="Arial" pitchFamily="34" charset="0"/>
              </a:rPr>
              <a:t>Způsobilé výdaje byly vypočteny tabulkově dle počtu ovcí, nebylo tak zohledněno, že z klimatických důvodů (vyšší nadmořská výška) byl tento projekt  objektivně nákladnější (např. z důvodu zateplení, potřeby vyšší nosnosti střechy kvůli sněhu), než obdobný projekt v jiném regionu – reálná intenzita podpory tak byla výrazně nižší než 45 %</a:t>
            </a:r>
          </a:p>
          <a:p>
            <a:pPr marL="177800" lvl="2" indent="-177800">
              <a:lnSpc>
                <a:spcPct val="140000"/>
              </a:lnSpc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800" dirty="0" smtClean="0">
                <a:latin typeface="Arial"/>
                <a:cs typeface="Arial" pitchFamily="34" charset="0"/>
              </a:rPr>
              <a:t>Starosti s výběrovým řízením</a:t>
            </a:r>
          </a:p>
          <a:p>
            <a:pPr marL="177800" lvl="2" indent="-177800">
              <a:lnSpc>
                <a:spcPct val="140000"/>
              </a:lnSpc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800" dirty="0" smtClean="0">
                <a:latin typeface="Arial"/>
                <a:cs typeface="Arial" pitchFamily="34" charset="0"/>
              </a:rPr>
              <a:t>Složitá administrativa</a:t>
            </a:r>
            <a:endParaRPr lang="cs-CZ" sz="800" dirty="0">
              <a:latin typeface="Arial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519" y="1166624"/>
            <a:ext cx="3501576" cy="4668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"/>
          <p:cNvSpPr txBox="1">
            <a:spLocks/>
          </p:cNvSpPr>
          <p:nvPr/>
        </p:nvSpPr>
        <p:spPr bwMode="gray">
          <a:xfrm>
            <a:off x="288256" y="3886422"/>
            <a:ext cx="379274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0" tIns="0" rIns="0" bIns="0" rtlCol="0" anchor="b">
            <a:normAutofit fontScale="925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0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2pPr>
            <a:lvl3pPr marL="1778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3pPr>
            <a:lvl4pPr marL="3556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b="0" kern="1200" baseline="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5pPr>
            <a:lvl6pPr marL="720725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6pPr>
            <a:lvl7pPr marL="895350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7pPr>
            <a:lvl8pPr marL="1081088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1255713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dirty="0" smtClean="0"/>
              <a:t>© 2014 KPMG </a:t>
            </a:r>
            <a:r>
              <a:rPr lang="en-GB" dirty="0" err="1" smtClean="0"/>
              <a:t>Česká</a:t>
            </a:r>
            <a:r>
              <a:rPr lang="en-GB" dirty="0" smtClean="0"/>
              <a:t> </a:t>
            </a:r>
            <a:r>
              <a:rPr lang="en-GB" dirty="0" err="1" smtClean="0"/>
              <a:t>republika</a:t>
            </a:r>
            <a:r>
              <a:rPr lang="en-GB" dirty="0" smtClean="0"/>
              <a:t>, </a:t>
            </a:r>
            <a:r>
              <a:rPr lang="en-GB" dirty="0" err="1" smtClean="0"/>
              <a:t>s.r.o</a:t>
            </a:r>
            <a:r>
              <a:rPr lang="en-GB" dirty="0" smtClean="0"/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The KPMG name, logo and ‘cutting through complexity’ are registered trademarks or trademarks of KPMG International Cooperative (KPMG International).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347" y="4004940"/>
            <a:ext cx="1800225" cy="2020294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Výrazné zvýšení efektivity práce a snížení pracnosti – možnost využití techniky při krmení a úklidu zvířat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Výrazné snížení mortality (praktická eliminace mortality z důvodu zalehnutí)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Přizpůsobení legislativě EU v oblasti chovu ovcí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Výrazné zlepšení životních podmínek pro zvířata (lépe větrané prostory, v létě nedochází k přehřívání, v zimě k promrzání, více světla, více prostoru)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Zvýšení počtu personálu z 2 na 3 (možnost zaměstnat i syna)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Možnost zachovat velikost stáda a zároveň zůstat v programu Bio (stávající stáje příliš malá)</a:t>
            </a:r>
            <a:endParaRPr lang="cs-CZ" sz="700" dirty="0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26821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3853061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5077197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9" name="AutoShape 40"/>
          <p:cNvSpPr>
            <a:spLocks noChangeArrowheads="1"/>
          </p:cNvSpPr>
          <p:nvPr/>
        </p:nvSpPr>
        <p:spPr bwMode="auto">
          <a:xfrm rot="10800000">
            <a:off x="7819616" y="3682354"/>
            <a:ext cx="215900" cy="144463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4104159" y="4621088"/>
            <a:ext cx="936625" cy="1404146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r>
              <a:rPr lang="cs-CZ" sz="700" dirty="0" smtClean="0"/>
              <a:t>Prosinec 2007–</a:t>
            </a:r>
          </a:p>
          <a:p>
            <a:pPr marL="85725" indent="-85725">
              <a:lnSpc>
                <a:spcPct val="130000"/>
              </a:lnSpc>
            </a:pPr>
            <a:r>
              <a:rPr lang="cs-CZ" sz="600" dirty="0" smtClean="0"/>
              <a:t>(Podpis dohody)</a:t>
            </a:r>
          </a:p>
          <a:p>
            <a:pPr marL="85725" indent="-85725">
              <a:lnSpc>
                <a:spcPct val="130000"/>
              </a:lnSpc>
            </a:pPr>
            <a:endParaRPr lang="cs-CZ" sz="600" dirty="0" smtClean="0"/>
          </a:p>
          <a:p>
            <a:pPr marL="85725" indent="-85725">
              <a:lnSpc>
                <a:spcPct val="130000"/>
              </a:lnSpc>
            </a:pPr>
            <a:r>
              <a:rPr lang="cs-CZ" sz="700" dirty="0" smtClean="0"/>
              <a:t>Leden 2009</a:t>
            </a:r>
          </a:p>
          <a:p>
            <a:pPr marL="85725" indent="-85725">
              <a:lnSpc>
                <a:spcPct val="130000"/>
              </a:lnSpc>
            </a:pPr>
            <a:r>
              <a:rPr lang="cs-CZ" sz="600" dirty="0" smtClean="0"/>
              <a:t>(Registrace </a:t>
            </a:r>
            <a:r>
              <a:rPr lang="cs-CZ" sz="600" dirty="0" err="1" smtClean="0"/>
              <a:t>ŽoP</a:t>
            </a:r>
            <a:r>
              <a:rPr lang="cs-CZ" sz="600" dirty="0" smtClean="0"/>
              <a:t>)</a:t>
            </a:r>
          </a:p>
          <a:p>
            <a:pPr marL="85725" indent="-85725">
              <a:lnSpc>
                <a:spcPct val="130000"/>
              </a:lnSpc>
            </a:pPr>
            <a:endParaRPr lang="cs-CZ" sz="700" dirty="0" smtClean="0"/>
          </a:p>
          <a:p>
            <a:pPr marL="85725" indent="-85725">
              <a:lnSpc>
                <a:spcPct val="130000"/>
              </a:lnSpc>
            </a:pPr>
            <a:r>
              <a:rPr lang="cs-CZ" sz="700" b="1" dirty="0" smtClean="0"/>
              <a:t> 14 měsíců</a:t>
            </a:r>
            <a:endParaRPr lang="cs-CZ" sz="700" b="1" dirty="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524521" y="4621087"/>
            <a:ext cx="1284633" cy="1404146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Celkové náklady</a:t>
            </a:r>
            <a:r>
              <a:rPr lang="cs-CZ" sz="700" dirty="0" smtClean="0"/>
              <a:t> </a:t>
            </a:r>
          </a:p>
          <a:p>
            <a:pPr marL="85725" indent="-85725"/>
            <a:r>
              <a:rPr lang="cs-CZ" sz="700" dirty="0" smtClean="0"/>
              <a:t>   celkové 12 822 337 CZK </a:t>
            </a:r>
            <a:br>
              <a:rPr lang="cs-CZ" sz="700" dirty="0" smtClean="0"/>
            </a:br>
            <a:r>
              <a:rPr lang="cs-CZ" sz="700" dirty="0" smtClean="0"/>
              <a:t>uznatelné 7 328 000 CZK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Podpora PRV</a:t>
            </a:r>
          </a:p>
          <a:p>
            <a:pPr marL="85725" indent="-85725"/>
            <a:r>
              <a:rPr lang="cs-CZ" sz="700" dirty="0" smtClean="0"/>
              <a:t>    3 297 600 CZK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Intenzita podpory</a:t>
            </a:r>
          </a:p>
          <a:p>
            <a:pPr marL="85725" indent="-85725">
              <a:lnSpc>
                <a:spcPct val="150000"/>
              </a:lnSpc>
            </a:pPr>
            <a:r>
              <a:rPr lang="cs-CZ" sz="700" dirty="0" smtClean="0"/>
              <a:t>	45 %</a:t>
            </a:r>
            <a:endParaRPr lang="cs-CZ" sz="700" dirty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876729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5328096" y="4621088"/>
            <a:ext cx="1512914" cy="1404146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0" lvl="1">
              <a:spcBef>
                <a:spcPts val="300"/>
              </a:spcBef>
            </a:pPr>
            <a:r>
              <a:rPr lang="cs-CZ" sz="700" b="1" dirty="0" smtClean="0"/>
              <a:t>Vybudování moderního ovčína</a:t>
            </a:r>
            <a:endParaRPr lang="cs-CZ" sz="700" dirty="0" smtClean="0"/>
          </a:p>
          <a:p>
            <a:pPr marL="85725" lvl="1" indent="-85725">
              <a:buFont typeface="Arial" pitchFamily="34" charset="0"/>
              <a:buChar char="•"/>
            </a:pPr>
            <a:r>
              <a:rPr lang="cs-CZ" sz="700" dirty="0" smtClean="0"/>
              <a:t>Velikost: 14,7 m x 65,4 m</a:t>
            </a:r>
          </a:p>
          <a:p>
            <a:pPr marL="85725" lvl="1" indent="-85725">
              <a:buFont typeface="Arial" pitchFamily="34" charset="0"/>
              <a:buChar char="•"/>
            </a:pPr>
            <a:r>
              <a:rPr lang="cs-CZ" sz="700" dirty="0" smtClean="0"/>
              <a:t>Kapacita: 811 ovcí</a:t>
            </a:r>
          </a:p>
          <a:p>
            <a:pPr marL="85725" lvl="1" indent="-85725">
              <a:buFont typeface="Arial" pitchFamily="34" charset="0"/>
              <a:buChar char="•"/>
            </a:pPr>
            <a:r>
              <a:rPr lang="cs-CZ" sz="700" dirty="0" smtClean="0"/>
              <a:t>Vzhledem ke klimatickým (horským) podmínkám využití unikátního systému – inspirace v zahraničí (např. v Alpách) </a:t>
            </a:r>
          </a:p>
          <a:p>
            <a:pPr marL="542925" lvl="2" indent="-85725">
              <a:buFont typeface="Arial" pitchFamily="34" charset="0"/>
              <a:buChar char="•"/>
            </a:pPr>
            <a:r>
              <a:rPr lang="cs-CZ" sz="700" dirty="0" smtClean="0"/>
              <a:t>Vyšší nosnost střechy</a:t>
            </a:r>
          </a:p>
          <a:p>
            <a:pPr marL="542925" lvl="2" indent="-85725">
              <a:buFont typeface="Arial" pitchFamily="34" charset="0"/>
              <a:buChar char="•"/>
            </a:pPr>
            <a:r>
              <a:rPr lang="cs-CZ" sz="700" dirty="0" smtClean="0"/>
              <a:t>Zateplení (8 cm)</a:t>
            </a:r>
          </a:p>
          <a:p>
            <a:pPr marL="542925" lvl="2" indent="-85725">
              <a:buFont typeface="Arial" pitchFamily="34" charset="0"/>
              <a:buChar char="•"/>
            </a:pPr>
            <a:r>
              <a:rPr lang="cs-CZ" sz="700" dirty="0" smtClean="0"/>
              <a:t>Větrací štěrbina</a:t>
            </a:r>
          </a:p>
          <a:p>
            <a:pPr marL="85725" lvl="1" indent="-85725">
              <a:buFont typeface="Arial" pitchFamily="34" charset="0"/>
              <a:buChar char="•"/>
            </a:pPr>
            <a:r>
              <a:rPr lang="cs-CZ" sz="700" dirty="0" smtClean="0"/>
              <a:t>V ČR první zateplený ovčín po 50 letech </a:t>
            </a:r>
            <a:endParaRPr lang="cs-CZ" sz="700" dirty="0"/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521422" y="4437807"/>
            <a:ext cx="1287732" cy="215329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Rozpočet projektu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4104159" y="4437236"/>
            <a:ext cx="9366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Implementace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5328816" y="4437807"/>
            <a:ext cx="1512194" cy="215329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Výstupy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347" y="2647255"/>
            <a:ext cx="1800225" cy="1031800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92075" indent="-92075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700" dirty="0" smtClean="0"/>
              <a:t>Mírné zvýšení přidané hodnoty podniku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Vytvoření pracovního místa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Přispění k </a:t>
            </a:r>
            <a:r>
              <a:rPr lang="cs-CZ" sz="700" dirty="0" err="1" smtClean="0"/>
              <a:t>welfare</a:t>
            </a:r>
            <a:r>
              <a:rPr lang="cs-CZ" sz="700" dirty="0" smtClean="0"/>
              <a:t> zvířat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Splnění tržních a regulatorních požadavků a udržení konkurenceschopnosti</a:t>
            </a:r>
            <a:endParaRPr lang="cs-CZ" sz="700" dirty="0"/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7" y="2420888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Dopady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35403" y="3789040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Výsledky</a:t>
            </a:r>
            <a:endParaRPr lang="cs-CZ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83303230"/>
              </p:ext>
            </p:extLst>
          </p:nvPr>
        </p:nvGraphicFramePr>
        <p:xfrm>
          <a:off x="2952553" y="1129383"/>
          <a:ext cx="3456384" cy="138124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456384"/>
              </a:tblGrid>
              <a:tr h="250825">
                <a:tc>
                  <a:txBody>
                    <a:bodyPr/>
                    <a:lstStyle/>
                    <a:p>
                      <a:pPr marL="447675" marR="0" lvl="0" indent="-447675" algn="l" defTabSz="762000" rtl="0" eaLnBrk="1" fontAlgn="base" latinLnBrk="0" hangingPunct="1">
                        <a:lnSpc>
                          <a:spcPct val="13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Projekt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Stavba ovčína</a:t>
                      </a:r>
                      <a:endParaRPr kumimoji="0" lang="en-GB" sz="8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Opatření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Modernizace zemědělských podniků 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(121 – I.1.1.1)</a:t>
                      </a: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Příjemce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Jan </a:t>
                      </a:r>
                      <a:r>
                        <a:rPr kumimoji="0" lang="en-GB" sz="800" b="0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Novák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</a:t>
                      </a: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Počet zaměstnanců (2014): 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 (</a:t>
                      </a:r>
                      <a:r>
                        <a:rPr kumimoji="0" lang="cs-CZ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rodinný členové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endParaRPr kumimoji="0" lang="en-GB" sz="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Roční obrat (2013): 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 – 2 mil CZK</a:t>
                      </a: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 projektu</a:t>
            </a:r>
            <a:endParaRPr lang="cs-CZ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32272" y="2785145"/>
            <a:ext cx="1800225" cy="1291927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  <a:buFontTx/>
              <a:buChar char="•"/>
            </a:pPr>
            <a:endParaRPr lang="cs-CZ" sz="700" dirty="0"/>
          </a:p>
        </p:txBody>
      </p:sp>
      <p:sp>
        <p:nvSpPr>
          <p:cNvPr id="36" name="AutoShape 57"/>
          <p:cNvSpPr>
            <a:spLocks noChangeArrowheads="1"/>
          </p:cNvSpPr>
          <p:nvPr/>
        </p:nvSpPr>
        <p:spPr bwMode="auto">
          <a:xfrm>
            <a:off x="1224013" y="4080914"/>
            <a:ext cx="215900" cy="214313"/>
          </a:xfrm>
          <a:prstGeom prst="downArrow">
            <a:avLst>
              <a:gd name="adj1" fmla="val 100000"/>
              <a:gd name="adj2" fmla="val 32046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cs-CZ" sz="700" dirty="0"/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432272" y="2569245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Potřeby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432272" y="4512345"/>
            <a:ext cx="1800225" cy="433388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Zlepšení konkurenceschopnosti zemědělských podniků </a:t>
            </a:r>
            <a:endParaRPr lang="cs-CZ" sz="700" dirty="0"/>
          </a:p>
        </p:txBody>
      </p:sp>
      <p:sp>
        <p:nvSpPr>
          <p:cNvPr id="39" name="Rectangle 361"/>
          <p:cNvSpPr>
            <a:spLocks noChangeArrowheads="1"/>
          </p:cNvSpPr>
          <p:nvPr/>
        </p:nvSpPr>
        <p:spPr bwMode="auto">
          <a:xfrm>
            <a:off x="432272" y="4945733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projektu</a:t>
            </a:r>
            <a:endParaRPr lang="cs-CZ" sz="700" b="1" dirty="0">
              <a:solidFill>
                <a:schemeClr val="bg1"/>
              </a:solidFill>
            </a:endParaRPr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432272" y="5161633"/>
            <a:ext cx="1800225" cy="863600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buFontTx/>
              <a:buChar char="•"/>
            </a:pPr>
            <a:r>
              <a:rPr lang="cs-CZ" sz="700" dirty="0" smtClean="0"/>
              <a:t>Vybudování vyhovující stáje pro ovce</a:t>
            </a:r>
          </a:p>
          <a:p>
            <a:pPr marL="85725" indent="-85725">
              <a:buFontTx/>
              <a:buChar char="•"/>
            </a:pPr>
            <a:r>
              <a:rPr lang="cs-CZ" sz="700" dirty="0" smtClean="0"/>
              <a:t>Udržení potřebné ustájovací kapacitu</a:t>
            </a:r>
          </a:p>
          <a:p>
            <a:pPr marL="85725" indent="-85725">
              <a:buFontTx/>
              <a:buChar char="•"/>
            </a:pPr>
            <a:r>
              <a:rPr lang="cs-CZ" sz="700" dirty="0" smtClean="0"/>
              <a:t>Zlepšení životních podmínek zvířat v soulad s regulací EU v oblasti </a:t>
            </a:r>
            <a:r>
              <a:rPr lang="cs-CZ" sz="700" dirty="0" err="1" smtClean="0"/>
              <a:t>welfare</a:t>
            </a:r>
            <a:endParaRPr lang="cs-CZ" sz="700" dirty="0" smtClean="0"/>
          </a:p>
          <a:p>
            <a:pPr marL="85725" indent="-85725">
              <a:buFontTx/>
              <a:buChar char="•"/>
            </a:pPr>
            <a:r>
              <a:rPr lang="cs-CZ" sz="700" dirty="0" smtClean="0"/>
              <a:t>Zlepšení efektivity a podmínek práce ošetřovatelů</a:t>
            </a:r>
            <a:endParaRPr lang="cs-CZ" sz="700" dirty="0"/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432272" y="4296445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Cíle opatření</a:t>
            </a:r>
            <a:endParaRPr lang="cs-CZ" sz="700" b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50" y="1023682"/>
            <a:ext cx="2255026" cy="1296000"/>
          </a:xfrm>
          <a:prstGeom prst="rect">
            <a:avLst/>
          </a:prstGeom>
        </p:spPr>
      </p:pic>
      <p:cxnSp>
        <p:nvCxnSpPr>
          <p:cNvPr id="35" name="Shape 69"/>
          <p:cNvCxnSpPr/>
          <p:nvPr/>
        </p:nvCxnSpPr>
        <p:spPr>
          <a:xfrm rot="5400000" flipH="1" flipV="1">
            <a:off x="1338401" y="523601"/>
            <a:ext cx="1124914" cy="2115369"/>
          </a:xfrm>
          <a:prstGeom prst="bentConnector2">
            <a:avLst/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Oval 42"/>
          <p:cNvSpPr/>
          <p:nvPr/>
        </p:nvSpPr>
        <p:spPr>
          <a:xfrm>
            <a:off x="813520" y="2096117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" name="Rectangle 67"/>
          <p:cNvSpPr>
            <a:spLocks noChangeArrowheads="1"/>
          </p:cNvSpPr>
          <p:nvPr/>
        </p:nvSpPr>
        <p:spPr bwMode="auto">
          <a:xfrm>
            <a:off x="2946202" y="908720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r>
              <a:rPr lang="cs-CZ" sz="900" b="1" dirty="0" smtClean="0">
                <a:solidFill>
                  <a:schemeClr val="bg1"/>
                </a:solidFill>
              </a:rPr>
              <a:t>Michlova Huť 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32271" y="2811253"/>
            <a:ext cx="1711683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Nevyhovující stáj pro ovce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Nevyhovující hygienické podmínky a vysoká mortalita z důvodu zalehnutí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Časově a fyzicky náročný proces krmení a uklízení zvířat (nemožnost použít jakoukoliv techniku, vše vykonáváno ručně)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Přizpůsobení se normám EU</a:t>
            </a:r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Bezpečnost zvířat a </a:t>
            </a:r>
            <a:r>
              <a:rPr lang="cs-CZ" sz="700" dirty="0" err="1" smtClean="0"/>
              <a:t>welfare</a:t>
            </a:r>
            <a:endParaRPr lang="cs-CZ" sz="700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8" b="8588"/>
          <a:stretch/>
        </p:blipFill>
        <p:spPr>
          <a:xfrm>
            <a:off x="2954528" y="2689015"/>
            <a:ext cx="3456000" cy="16040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Profil příjemce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80467" y="1052736"/>
            <a:ext cx="1584325" cy="48965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50" b="1" dirty="0" smtClean="0"/>
              <a:t>Jan Novák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Lokalita</a:t>
            </a:r>
            <a:br>
              <a:rPr lang="cs-CZ" sz="1000" b="1" dirty="0" smtClean="0"/>
            </a:br>
            <a:r>
              <a:rPr lang="cs-CZ" sz="1000" dirty="0" smtClean="0"/>
              <a:t>Michlova </a:t>
            </a:r>
            <a:r>
              <a:rPr lang="cs-CZ" sz="1000" dirty="0" err="1" smtClean="0"/>
              <a:t>Hut</a:t>
            </a:r>
            <a:r>
              <a:rPr lang="cs-CZ" sz="1000" dirty="0" smtClean="0"/>
              <a:t>’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Počet zaměstnanců (2014):</a:t>
            </a:r>
            <a:br>
              <a:rPr lang="cs-CZ" sz="1000" b="1" dirty="0" smtClean="0"/>
            </a:br>
            <a:r>
              <a:rPr lang="cs-CZ" sz="1000" dirty="0" smtClean="0"/>
              <a:t>3 osoby</a:t>
            </a:r>
            <a:r>
              <a:rPr lang="cs-CZ" sz="1000" b="1" dirty="0" smtClean="0"/>
              <a:t/>
            </a:r>
            <a:br>
              <a:rPr lang="cs-CZ" sz="1000" b="1" dirty="0" smtClean="0"/>
            </a:br>
            <a:r>
              <a:rPr lang="cs-CZ" sz="1000" dirty="0" smtClean="0"/>
              <a:t> 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Obrat </a:t>
            </a:r>
            <a:r>
              <a:rPr lang="cs-CZ" sz="1000" dirty="0" smtClean="0"/>
              <a:t>(2013)</a:t>
            </a:r>
            <a:br>
              <a:rPr lang="cs-CZ" sz="1000" dirty="0" smtClean="0"/>
            </a:br>
            <a:r>
              <a:rPr lang="cs-CZ" sz="1000" dirty="0" smtClean="0"/>
              <a:t>1 – 2 mil. Kč</a:t>
            </a:r>
            <a:r>
              <a:rPr lang="cs-CZ" sz="1000" b="1" dirty="0" smtClean="0"/>
              <a:t/>
            </a:r>
            <a:br>
              <a:rPr lang="cs-CZ" sz="1000" b="1" dirty="0" smtClean="0"/>
            </a:br>
            <a:r>
              <a:rPr lang="cs-CZ" sz="1000" dirty="0" smtClean="0"/>
              <a:t> 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Převažující aktivity</a:t>
            </a:r>
            <a:endParaRPr lang="cs-CZ" sz="1000" dirty="0" smtClean="0"/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Chov ovcí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Chov masného skotu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err="1" smtClean="0"/>
              <a:t>Main</a:t>
            </a:r>
            <a:r>
              <a:rPr lang="cs-CZ" sz="1000" b="1" dirty="0" smtClean="0"/>
              <a:t> </a:t>
            </a:r>
            <a:r>
              <a:rPr lang="cs-CZ" sz="1000" b="1" dirty="0" err="1" smtClean="0"/>
              <a:t>products</a:t>
            </a:r>
            <a:endParaRPr lang="cs-CZ" sz="1000" b="1" dirty="0" smtClean="0"/>
          </a:p>
          <a:p>
            <a:pPr marL="179388" indent="-179388" defTabSz="571500" eaLnBrk="0" hangingPunct="0">
              <a:lnSpc>
                <a:spcPct val="125000"/>
              </a:lnSpc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Plemenné ovce </a:t>
            </a:r>
            <a:r>
              <a:rPr lang="cs-CZ" sz="1000" dirty="0" err="1" smtClean="0"/>
              <a:t>Šumavka</a:t>
            </a:r>
            <a:endParaRPr lang="cs-CZ" sz="1000" dirty="0" smtClean="0"/>
          </a:p>
          <a:p>
            <a:pPr marL="179388" indent="-179388"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Živý skot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Ovčí vlna</a:t>
            </a:r>
          </a:p>
          <a:p>
            <a:pPr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tabLst>
                <a:tab pos="179388" algn="l"/>
              </a:tabLst>
              <a:defRPr/>
            </a:pPr>
            <a:endParaRPr lang="cs-CZ" sz="1000" dirty="0"/>
          </a:p>
        </p:txBody>
      </p:sp>
      <p:sp>
        <p:nvSpPr>
          <p:cNvPr id="9" name="Rectangle 67"/>
          <p:cNvSpPr>
            <a:spLocks noChangeArrowheads="1"/>
          </p:cNvSpPr>
          <p:nvPr/>
        </p:nvSpPr>
        <p:spPr bwMode="auto">
          <a:xfrm>
            <a:off x="5688856" y="1047800"/>
            <a:ext cx="864096" cy="216023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r>
              <a:rPr lang="cs-CZ" sz="900" b="1" dirty="0" smtClean="0">
                <a:solidFill>
                  <a:schemeClr val="bg1"/>
                </a:solidFill>
              </a:rPr>
              <a:t>Michlova </a:t>
            </a:r>
            <a:r>
              <a:rPr lang="cs-CZ" sz="900" b="1" dirty="0" err="1" smtClean="0">
                <a:solidFill>
                  <a:schemeClr val="bg1"/>
                </a:solidFill>
              </a:rPr>
              <a:t>Hut</a:t>
            </a:r>
            <a:r>
              <a:rPr lang="cs-CZ" sz="900" b="1" dirty="0" smtClean="0">
                <a:solidFill>
                  <a:schemeClr val="bg1"/>
                </a:solidFill>
              </a:rPr>
              <a:t>’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30128" y="3140968"/>
            <a:ext cx="3456384" cy="2592288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cs-CZ" dirty="0" smtClean="0"/>
              <a:t>Charakteristika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Rodinná farma založena v roce 1993 privatizování majetku Státního statku Šumava. 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Rodina hospodaří na 150 ha (většina ve vlastnictví)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Základem hospodářství je chov ovcí plemene Šumavská ovce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Jedná se o největší šlechtitelský chov ovcí v ČR s registrací v genové bance při FAO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Stádo obsahuje cca 340 matek + odchov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Chovatelé prodávají primárně jako plemenná zvířata, doplňkově potom jehňata na maso a vlnu, z které si částečně nechávají zpracovávat výrobky, které pak sami prodávají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Doplňkově zde chovají masný skot a provozují penzion včetně malého lyžařského vleku</a:t>
            </a:r>
          </a:p>
          <a:p>
            <a:pPr lvl="2">
              <a:spcBef>
                <a:spcPts val="300"/>
              </a:spcBef>
            </a:pPr>
            <a:endParaRPr lang="cs-CZ" dirty="0" smtClean="0"/>
          </a:p>
          <a:p>
            <a:pPr marL="0" lvl="2" indent="0">
              <a:spcBef>
                <a:spcPts val="300"/>
              </a:spcBef>
              <a:buNone/>
            </a:pPr>
            <a:endParaRPr lang="cs-CZ" dirty="0" smtClean="0"/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gray">
          <a:xfrm>
            <a:off x="5647602" y="2420887"/>
            <a:ext cx="3456384" cy="352839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cs typeface="Arial" pitchFamily="34" charset="0"/>
              </a:rPr>
              <a:t>Konkurence</a:t>
            </a:r>
          </a:p>
          <a:p>
            <a:pPr marL="177800" marR="0" lvl="2" indent="-1778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Největší konkurencí je dovoz dotovaných ovcí z ciziny (např. z Polska)</a:t>
            </a:r>
          </a:p>
          <a:p>
            <a:pPr marL="0" marR="0" lvl="2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cs-CZ" sz="1100" noProof="0" dirty="0" smtClean="0">
              <a:latin typeface="Arial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lang="cs-CZ" sz="1100" noProof="0" dirty="0" smtClean="0">
              <a:latin typeface="Arial"/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Dodavatelé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noProof="0" dirty="0" smtClean="0">
                <a:cs typeface="Arial" pitchFamily="34" charset="0"/>
              </a:rPr>
              <a:t>Většinou využívají regionální dodavatele z obou stran hranice (např. krmivo je někdy levnější pořídit z Rakouska)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noProof="0" dirty="0" smtClean="0">
                <a:cs typeface="Arial" pitchFamily="34" charset="0"/>
              </a:rPr>
              <a:t>Realizátorem stavby byla taktéž relativně lokální firma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kumimoji="0" lang="cs-CZ" sz="1100" b="0" i="0" u="none" strike="noStrike" kern="1200" cap="none" spc="0" normalizeH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kumimoji="0" lang="cs-CZ" sz="11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Odběratelé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V současné době nejvíce prodávají místním fyzickým osobám</a:t>
            </a: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cs-CZ" sz="1100" b="1" dirty="0">
              <a:solidFill>
                <a:srgbClr val="00338D"/>
              </a:solidFill>
              <a:cs typeface="Arial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440" y="1047800"/>
            <a:ext cx="3570452" cy="2052000"/>
          </a:xfrm>
          <a:prstGeom prst="rect">
            <a:avLst/>
          </a:prstGeom>
        </p:spPr>
      </p:pic>
      <p:cxnSp>
        <p:nvCxnSpPr>
          <p:cNvPr id="14" name="Shape 69"/>
          <p:cNvCxnSpPr>
            <a:endCxn id="9" idx="1"/>
          </p:cNvCxnSpPr>
          <p:nvPr/>
        </p:nvCxnSpPr>
        <p:spPr>
          <a:xfrm flipV="1">
            <a:off x="2957404" y="1155812"/>
            <a:ext cx="2731452" cy="1604364"/>
          </a:xfrm>
          <a:prstGeom prst="bentConnector3">
            <a:avLst>
              <a:gd name="adj1" fmla="val -481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2903404" y="2760176"/>
            <a:ext cx="108000" cy="108000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Hlavní potřeby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2"/>
            <a:endParaRPr lang="hu-HU" dirty="0" smtClean="0"/>
          </a:p>
          <a:p>
            <a:pPr lvl="2"/>
            <a:r>
              <a:rPr lang="hu-HU" dirty="0" smtClean="0"/>
              <a:t>Dosavadní ovčín vznikl v padesátých letech propojením dvou obytných budov vybouráním vnitřních příček, jeho parametry tedy absolutně neodpovídaly dnešním potřebám </a:t>
            </a:r>
          </a:p>
          <a:p>
            <a:pPr lvl="2"/>
            <a:endParaRPr lang="hu-HU" dirty="0"/>
          </a:p>
          <a:p>
            <a:pPr lvl="2"/>
            <a:r>
              <a:rPr lang="cs-CZ" dirty="0" smtClean="0"/>
              <a:t>Vzduch </a:t>
            </a:r>
            <a:r>
              <a:rPr lang="cs-CZ" dirty="0"/>
              <a:t>ve </a:t>
            </a:r>
            <a:r>
              <a:rPr lang="cs-CZ" dirty="0" smtClean="0"/>
              <a:t>stáji byl špatně </a:t>
            </a:r>
            <a:r>
              <a:rPr lang="cs-CZ" dirty="0"/>
              <a:t>větratelný, </a:t>
            </a:r>
            <a:r>
              <a:rPr lang="cs-CZ" dirty="0" smtClean="0"/>
              <a:t>v zimě při nízkých teplotách docházelo ke kondenzaci vody, </a:t>
            </a:r>
            <a:r>
              <a:rPr lang="cs-CZ" dirty="0"/>
              <a:t>což </a:t>
            </a:r>
            <a:r>
              <a:rPr lang="cs-CZ" dirty="0" smtClean="0"/>
              <a:t>neprospívalo </a:t>
            </a:r>
            <a:r>
              <a:rPr lang="cs-CZ" dirty="0"/>
              <a:t>zdraví rodících se </a:t>
            </a:r>
            <a:r>
              <a:rPr lang="cs-CZ" dirty="0" smtClean="0"/>
              <a:t>jehňat</a:t>
            </a:r>
          </a:p>
          <a:p>
            <a:pPr lvl="2"/>
            <a:r>
              <a:rPr lang="cs-CZ" dirty="0" smtClean="0"/>
              <a:t>Prostor byl nepřehledný, docházelo k úmrtí zvířat zalehnutím</a:t>
            </a:r>
            <a:endParaRPr lang="en-GB" dirty="0" smtClean="0"/>
          </a:p>
          <a:p>
            <a:pPr lvl="2"/>
            <a:endParaRPr lang="cs-CZ" dirty="0" smtClean="0"/>
          </a:p>
          <a:p>
            <a:pPr lvl="2"/>
            <a:endParaRPr lang="cs-CZ" dirty="0"/>
          </a:p>
          <a:p>
            <a:pPr lvl="2"/>
            <a:r>
              <a:rPr lang="hu-HU" dirty="0" smtClean="0"/>
              <a:t>Do staré stáje nebylo možno zajet např. malým traktrorem a nebylo možno využít žádnou dostupnou techniku pro krmení – krmení (denní dávka cca 20 q sena a 10 q </a:t>
            </a:r>
            <a:r>
              <a:rPr lang="hu-HU" dirty="0"/>
              <a:t>senáže) a výměna podestýlky tak probíhala s vysoukým podílem ruční práce </a:t>
            </a:r>
            <a:endParaRPr lang="hu-HU" dirty="0" smtClean="0"/>
          </a:p>
          <a:p>
            <a:pPr marL="0" lvl="2" indent="0">
              <a:buNone/>
            </a:pPr>
            <a:r>
              <a:rPr lang="cs-CZ" dirty="0" smtClean="0"/>
              <a:t/>
            </a:r>
            <a:br>
              <a:rPr lang="cs-CZ" dirty="0" smtClean="0"/>
            </a:br>
            <a:endParaRPr lang="en-GB" dirty="0" smtClean="0"/>
          </a:p>
          <a:p>
            <a:pPr lvl="2"/>
            <a:r>
              <a:rPr lang="hu-HU" dirty="0" smtClean="0"/>
              <a:t>Stávající stáj neměla dostatečné parametry – hrozilo, že bude muset dojít ke snížení velikosti stáda nebo by chovatelé museli vystoupit z programu ekologického zemědělství</a:t>
            </a:r>
            <a:endParaRPr lang="en-GB" dirty="0"/>
          </a:p>
          <a:p>
            <a:pPr lvl="2"/>
            <a:endParaRPr lang="en-GB" dirty="0" smtClean="0"/>
          </a:p>
          <a:p>
            <a:pPr marL="0" lvl="2" indent="0">
              <a:buNone/>
            </a:pPr>
            <a:endParaRPr lang="en-GB" dirty="0" smtClean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54289" y="1196753"/>
            <a:ext cx="1584325" cy="3312368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>
              <a:lnSpc>
                <a:spcPct val="120000"/>
              </a:lnSpc>
            </a:pPr>
            <a:r>
              <a:rPr lang="cs-CZ" sz="800" dirty="0" smtClean="0"/>
              <a:t/>
            </a:r>
            <a:br>
              <a:rPr lang="cs-CZ" sz="800" dirty="0" smtClean="0"/>
            </a:br>
            <a:r>
              <a:rPr lang="cs-CZ" sz="800" dirty="0" smtClean="0"/>
              <a:t>Nevyhovující </a:t>
            </a:r>
            <a:r>
              <a:rPr lang="cs-CZ" sz="800" dirty="0"/>
              <a:t>stáj pro ovce</a:t>
            </a:r>
            <a:endParaRPr lang="en-GB" sz="800" dirty="0"/>
          </a:p>
          <a:p>
            <a:pPr>
              <a:lnSpc>
                <a:spcPct val="120000"/>
              </a:lnSpc>
            </a:pPr>
            <a:r>
              <a:rPr lang="cs-CZ" sz="800" dirty="0" smtClean="0"/>
              <a:t/>
            </a:r>
            <a:br>
              <a:rPr lang="cs-CZ" sz="800" dirty="0" smtClean="0"/>
            </a:br>
            <a:r>
              <a:rPr lang="cs-CZ" sz="800" dirty="0" smtClean="0"/>
              <a:t/>
            </a:r>
            <a:br>
              <a:rPr lang="cs-CZ" sz="800" dirty="0" smtClean="0"/>
            </a:br>
            <a:r>
              <a:rPr lang="cs-CZ" sz="800" dirty="0" smtClean="0"/>
              <a:t>Nevyhovující </a:t>
            </a:r>
            <a:r>
              <a:rPr lang="cs-CZ" sz="800" dirty="0"/>
              <a:t>hygienické podmínky a vysoká mortalita z důvodu </a:t>
            </a:r>
            <a:r>
              <a:rPr lang="cs-CZ" sz="800" dirty="0" smtClean="0"/>
              <a:t>zalehnutí</a:t>
            </a:r>
          </a:p>
          <a:p>
            <a:pPr>
              <a:lnSpc>
                <a:spcPct val="120000"/>
              </a:lnSpc>
            </a:pPr>
            <a:endParaRPr lang="en-GB" sz="800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800" dirty="0"/>
              <a:t>Bezpečnost zvířat a </a:t>
            </a:r>
            <a:r>
              <a:rPr lang="cs-CZ" sz="800" dirty="0" err="1"/>
              <a:t>welfare</a:t>
            </a:r>
            <a:endParaRPr lang="en-GB" sz="800" dirty="0"/>
          </a:p>
          <a:p>
            <a:pPr>
              <a:lnSpc>
                <a:spcPct val="120000"/>
              </a:lnSpc>
            </a:pPr>
            <a:r>
              <a:rPr lang="cs-CZ" sz="800" dirty="0" smtClean="0"/>
              <a:t/>
            </a:r>
            <a:br>
              <a:rPr lang="cs-CZ" sz="800" dirty="0" smtClean="0"/>
            </a:br>
            <a:r>
              <a:rPr lang="cs-CZ" sz="800" dirty="0" smtClean="0"/>
              <a:t>Časově </a:t>
            </a:r>
            <a:r>
              <a:rPr lang="cs-CZ" sz="800" dirty="0"/>
              <a:t>a fyzicky náročný proces krmení a uklízení zvířat (nemožnost použít jakoukoliv techniku, vše vykonáváno ručně)</a:t>
            </a:r>
            <a:endParaRPr lang="en-GB" sz="800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endParaRPr lang="hu-HU" sz="1000" b="1" dirty="0"/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tabLst>
                <a:tab pos="285750" algn="l"/>
              </a:tabLst>
              <a:defRPr/>
            </a:pPr>
            <a:r>
              <a:rPr lang="cs-CZ" sz="800" dirty="0" smtClean="0"/>
              <a:t/>
            </a:r>
            <a:br>
              <a:rPr lang="cs-CZ" sz="800" dirty="0" smtClean="0"/>
            </a:br>
            <a:r>
              <a:rPr lang="cs-CZ" sz="800" dirty="0" smtClean="0"/>
              <a:t>Přizpůsobení </a:t>
            </a:r>
            <a:r>
              <a:rPr lang="cs-CZ" sz="800" dirty="0"/>
              <a:t>se normám EU</a:t>
            </a:r>
            <a:endParaRPr lang="en-GB" sz="800" dirty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216248" y="1772816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>
            <a:off x="216248" y="2780928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  <p:sp>
        <p:nvSpPr>
          <p:cNvPr id="7" name="Line 11"/>
          <p:cNvSpPr>
            <a:spLocks noChangeShapeType="1"/>
          </p:cNvSpPr>
          <p:nvPr/>
        </p:nvSpPr>
        <p:spPr bwMode="auto">
          <a:xfrm>
            <a:off x="216248" y="3789040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16248" y="4797152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projektu</a:t>
            </a:r>
            <a:endParaRPr lang="cs-C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0504" y="1556792"/>
            <a:ext cx="6583482" cy="79208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cs-CZ" sz="1000" dirty="0" smtClean="0"/>
              <a:t>Zlepšení konkurenceschopnosti zemědělských podniků </a:t>
            </a:r>
          </a:p>
          <a:p>
            <a:pPr lvl="2">
              <a:defRPr/>
            </a:pPr>
            <a:r>
              <a:rPr lang="cs-CZ" dirty="0" smtClean="0"/>
              <a:t>Zlepšení ekonomické výkonnosti podniků prostřednictvím lepšího využití produkčních faktorů</a:t>
            </a:r>
          </a:p>
          <a:p>
            <a:pPr lvl="2">
              <a:defRPr/>
            </a:pPr>
            <a:r>
              <a:rPr lang="cs-CZ" dirty="0" smtClean="0"/>
              <a:t>Zvýšení konkurenceschopnosti</a:t>
            </a:r>
            <a:endParaRPr lang="cs-CZ" dirty="0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523822" y="2492896"/>
            <a:ext cx="6621417" cy="358775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Cíle projektu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523822" y="1052736"/>
            <a:ext cx="6621417" cy="358775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Cíle rozvojové politiky</a:t>
            </a:r>
            <a:endParaRPr lang="cs-CZ" sz="9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520504" y="2996952"/>
            <a:ext cx="6583482" cy="309634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endParaRPr lang="cs-CZ" sz="10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lvl="0"/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Maximálně využít stávající stájový fond a jeho účelné zmodernizování a udržet potřebnou ustájovací kapacitu 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Vybudovat moderní ovčín, který bude odpovídat velikosti stáda</a:t>
            </a:r>
          </a:p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Aplikace tzv. „</a:t>
            </a:r>
            <a:r>
              <a:rPr lang="cs-CZ" sz="1000" b="1" dirty="0" err="1" smtClean="0">
                <a:solidFill>
                  <a:srgbClr val="00338D"/>
                </a:solidFill>
                <a:cs typeface="Arial" pitchFamily="34" charset="0"/>
              </a:rPr>
              <a:t>welfare</a:t>
            </a: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“ systému </a:t>
            </a:r>
            <a:r>
              <a:rPr lang="cs-CZ" sz="1000" b="1" dirty="0" err="1" smtClean="0">
                <a:solidFill>
                  <a:srgbClr val="00338D"/>
                </a:solidFill>
                <a:cs typeface="Arial" pitchFamily="34" charset="0"/>
              </a:rPr>
              <a:t>Pl</a:t>
            </a:r>
            <a:endParaRPr lang="cs-CZ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Nový ovčín bude splňovat vysoké standardy životní pohody (</a:t>
            </a:r>
            <a:r>
              <a:rPr lang="cs-CZ" sz="1100" dirty="0" err="1" smtClean="0">
                <a:cs typeface="Arial" pitchFamily="34" charset="0"/>
              </a:rPr>
              <a:t>welfare</a:t>
            </a:r>
            <a:r>
              <a:rPr lang="cs-CZ" sz="1100" dirty="0" smtClean="0">
                <a:cs typeface="Arial" pitchFamily="34" charset="0"/>
              </a:rPr>
              <a:t>) a bezpečnosti zvířat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Snížit úmrtnost zvířat</a:t>
            </a:r>
          </a:p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endParaRPr lang="cs-CZ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Podstatně zlepšit podmínky práce ošetřovatelů a Zvýšit produktivitu práce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V novém ovčíně bude možno využít pro krmení a výměnu podestýlky dostupnou techniku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cs-CZ" sz="1100" dirty="0" smtClean="0">
              <a:cs typeface="Arial" pitchFamily="34" charset="0"/>
            </a:endParaRP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216247" y="1484784"/>
            <a:ext cx="2088000" cy="1008112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1000" b="1" dirty="0" smtClean="0"/>
              <a:t>Zastarávání technologického vybavení a infrastruktury zemědělských podniků rostlinné i živočišné výrobě</a:t>
            </a:r>
            <a:endParaRPr lang="cs-CZ" sz="1000" b="1" dirty="0"/>
          </a:p>
        </p:txBody>
      </p:sp>
      <p:sp>
        <p:nvSpPr>
          <p:cNvPr id="12" name="AutoShape 47"/>
          <p:cNvSpPr>
            <a:spLocks noChangeArrowheads="1"/>
          </p:cNvSpPr>
          <p:nvPr/>
        </p:nvSpPr>
        <p:spPr bwMode="auto">
          <a:xfrm>
            <a:off x="231862" y="4545124"/>
            <a:ext cx="2088232" cy="596162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800" b="1" dirty="0" smtClean="0"/>
              <a:t>Časově a fyzicky náročný proces krmení a uklízení zvířat</a:t>
            </a:r>
            <a:endParaRPr lang="cs-CZ" sz="1000" b="1" dirty="0"/>
          </a:p>
        </p:txBody>
      </p:sp>
      <p:sp>
        <p:nvSpPr>
          <p:cNvPr id="13" name="AutoShape 47"/>
          <p:cNvSpPr>
            <a:spLocks noChangeArrowheads="1"/>
          </p:cNvSpPr>
          <p:nvPr/>
        </p:nvSpPr>
        <p:spPr bwMode="auto">
          <a:xfrm>
            <a:off x="216248" y="4149080"/>
            <a:ext cx="2088232" cy="288032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800" b="1" dirty="0" smtClean="0"/>
              <a:t>Přizpůsobení se normám EU</a:t>
            </a:r>
            <a:endParaRPr lang="cs-CZ" sz="800" b="1" dirty="0"/>
          </a:p>
        </p:txBody>
      </p:sp>
      <p:sp>
        <p:nvSpPr>
          <p:cNvPr id="14" name="AutoShape 47"/>
          <p:cNvSpPr>
            <a:spLocks noChangeArrowheads="1"/>
          </p:cNvSpPr>
          <p:nvPr/>
        </p:nvSpPr>
        <p:spPr bwMode="auto">
          <a:xfrm>
            <a:off x="216248" y="3341042"/>
            <a:ext cx="2088232" cy="290128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>
              <a:lnSpc>
                <a:spcPct val="120000"/>
              </a:lnSpc>
            </a:pPr>
            <a:r>
              <a:rPr lang="cs-CZ" sz="800" b="1" dirty="0" smtClean="0"/>
              <a:t>Bezpečnost zvířat a </a:t>
            </a:r>
            <a:r>
              <a:rPr lang="cs-CZ" sz="800" b="1" dirty="0" err="1" smtClean="0"/>
              <a:t>welfare</a:t>
            </a:r>
            <a:endParaRPr lang="cs-CZ" sz="800" b="1" dirty="0"/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216248" y="2991051"/>
            <a:ext cx="2088232" cy="280079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>
              <a:lnSpc>
                <a:spcPct val="120000"/>
              </a:lnSpc>
            </a:pPr>
            <a:r>
              <a:rPr lang="cs-CZ" sz="800" b="1" dirty="0" smtClean="0"/>
              <a:t>Nevyhovující stáj pro ovce</a:t>
            </a:r>
            <a:endParaRPr lang="cs-CZ" sz="800" b="1" dirty="0"/>
          </a:p>
        </p:txBody>
      </p:sp>
      <p:sp>
        <p:nvSpPr>
          <p:cNvPr id="16" name="AutoShape 47"/>
          <p:cNvSpPr>
            <a:spLocks noChangeArrowheads="1"/>
          </p:cNvSpPr>
          <p:nvPr/>
        </p:nvSpPr>
        <p:spPr bwMode="auto">
          <a:xfrm>
            <a:off x="216248" y="3718442"/>
            <a:ext cx="2088232" cy="342038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800" b="1" dirty="0" smtClean="0"/>
              <a:t>Nevyhovující hygienické podmínky</a:t>
            </a:r>
            <a:endParaRPr lang="cs-CZ" sz="10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Realizace projektu </a:t>
            </a:r>
            <a:r>
              <a:rPr lang="cs-CZ" dirty="0" err="1" smtClean="0"/>
              <a:t>projektu</a:t>
            </a:r>
            <a:endParaRPr lang="cs-CZ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5150" y="2708920"/>
            <a:ext cx="1584325" cy="324036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b="1" dirty="0" smtClean="0"/>
              <a:t>Délka realizace projektu</a:t>
            </a:r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dirty="0" smtClean="0"/>
              <a:t/>
            </a:r>
            <a:br>
              <a:rPr lang="cs-CZ" sz="800" dirty="0" smtClean="0"/>
            </a:br>
            <a:r>
              <a:rPr lang="cs-CZ" sz="800" dirty="0" smtClean="0"/>
              <a:t>18 měsíců</a:t>
            </a:r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cs-CZ" sz="800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b="1" dirty="0" smtClean="0"/>
              <a:t>Realizační fáze</a:t>
            </a:r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dirty="0" smtClean="0"/>
              <a:t/>
            </a:r>
            <a:br>
              <a:rPr lang="cs-CZ" sz="800" dirty="0" smtClean="0"/>
            </a:br>
            <a:r>
              <a:rPr lang="cs-CZ" sz="800" dirty="0" smtClean="0"/>
              <a:t>14 měsíců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cs-CZ" sz="800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b="1" dirty="0" smtClean="0"/>
              <a:t>Náklady</a:t>
            </a:r>
            <a:br>
              <a:rPr lang="cs-CZ" sz="800" b="1" dirty="0" smtClean="0"/>
            </a:br>
            <a:r>
              <a:rPr lang="cs-CZ" sz="800" b="1" dirty="0" smtClean="0"/>
              <a:t/>
            </a:r>
            <a:br>
              <a:rPr lang="cs-CZ" sz="800" b="1" dirty="0" smtClean="0"/>
            </a:br>
            <a:r>
              <a:rPr lang="cs-CZ" sz="800" dirty="0" smtClean="0"/>
              <a:t>celkové 12 822 337 Kč</a:t>
            </a:r>
            <a:br>
              <a:rPr lang="cs-CZ" sz="800" dirty="0" smtClean="0"/>
            </a:br>
            <a:r>
              <a:rPr lang="cs-CZ" sz="800" dirty="0" smtClean="0"/>
              <a:t>uznatelné 7 328 000 Kč</a:t>
            </a:r>
            <a:br>
              <a:rPr lang="cs-CZ" sz="800" dirty="0" smtClean="0"/>
            </a:br>
            <a:endParaRPr lang="cs-CZ" sz="800" dirty="0" smtClean="0"/>
          </a:p>
          <a:p>
            <a:pPr marL="85725" indent="-85725">
              <a:lnSpc>
                <a:spcPct val="150000"/>
              </a:lnSpc>
            </a:pPr>
            <a:r>
              <a:rPr lang="cs-CZ" sz="800" b="1" dirty="0" smtClean="0"/>
              <a:t>Podpora PRV</a:t>
            </a:r>
            <a:br>
              <a:rPr lang="cs-CZ" sz="800" b="1" dirty="0" smtClean="0"/>
            </a:br>
            <a:endParaRPr lang="cs-CZ" sz="800" b="1" dirty="0" smtClean="0"/>
          </a:p>
          <a:p>
            <a:pPr marL="85725" indent="-85725"/>
            <a:r>
              <a:rPr lang="cs-CZ" sz="800" dirty="0" smtClean="0"/>
              <a:t>    3 297 600 Kč</a:t>
            </a:r>
            <a:br>
              <a:rPr lang="cs-CZ" sz="800" dirty="0" smtClean="0"/>
            </a:br>
            <a:endParaRPr lang="cs-CZ" sz="800" b="1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800" b="1" dirty="0" smtClean="0"/>
              <a:t>Intenzita podpory</a:t>
            </a:r>
            <a:br>
              <a:rPr lang="cs-CZ" sz="800" b="1" dirty="0" smtClean="0"/>
            </a:br>
            <a:r>
              <a:rPr lang="cs-CZ" sz="800" b="1" dirty="0" smtClean="0"/>
              <a:t/>
            </a:r>
            <a:br>
              <a:rPr lang="cs-CZ" sz="800" b="1" dirty="0" smtClean="0"/>
            </a:br>
            <a:r>
              <a:rPr lang="cs-CZ" sz="800" dirty="0" smtClean="0"/>
              <a:t>45</a:t>
            </a:r>
            <a:r>
              <a:rPr lang="cs-CZ" sz="800" b="1" dirty="0" smtClean="0"/>
              <a:t> </a:t>
            </a:r>
            <a:r>
              <a:rPr lang="cs-CZ" sz="800" dirty="0" smtClean="0"/>
              <a:t>% (způsobilých nákladů)</a:t>
            </a:r>
            <a:br>
              <a:rPr lang="cs-CZ" sz="800" dirty="0" smtClean="0"/>
            </a:br>
            <a:r>
              <a:rPr lang="cs-CZ" sz="800" dirty="0" smtClean="0"/>
              <a:t>25 % (celkových nákladů)</a:t>
            </a:r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2924944"/>
            <a:ext cx="7159546" cy="3024336"/>
          </a:xfrm>
        </p:spPr>
        <p:txBody>
          <a:bodyPr>
            <a:normAutofit fontScale="92500" lnSpcReduction="20000"/>
          </a:bodyPr>
          <a:lstStyle/>
          <a:p>
            <a:r>
              <a:rPr lang="cs-CZ" dirty="0" smtClean="0"/>
              <a:t>Projektová fáze</a:t>
            </a:r>
          </a:p>
          <a:p>
            <a:pPr lvl="2"/>
            <a:r>
              <a:rPr lang="cs-CZ" dirty="0" smtClean="0"/>
              <a:t>Pro zpracování žádosti o dotaci využil příjemce služeb poradenské firmy</a:t>
            </a:r>
          </a:p>
          <a:p>
            <a:pPr lvl="2"/>
            <a:r>
              <a:rPr lang="cs-CZ" dirty="0" smtClean="0"/>
              <a:t>O vyhlášení vhodné výzvy se dozvěděli v podstatě náhodou</a:t>
            </a:r>
          </a:p>
          <a:p>
            <a:pPr lvl="2"/>
            <a:r>
              <a:rPr lang="cs-CZ" dirty="0" smtClean="0"/>
              <a:t>Projekt byl připravený předem – v předešlých 50 letech nebyl v ČR postaven obdobný ovčín, nebylo se kde inspirovat, příjemce tedy cca 10 let sbíral informace a inspiraci v zahraničí</a:t>
            </a:r>
          </a:p>
          <a:p>
            <a:endParaRPr lang="cs-CZ" dirty="0" smtClean="0"/>
          </a:p>
          <a:p>
            <a:r>
              <a:rPr lang="cs-CZ" dirty="0" smtClean="0"/>
              <a:t>Realizační fáze</a:t>
            </a:r>
          </a:p>
          <a:p>
            <a:pPr lvl="2"/>
            <a:r>
              <a:rPr lang="cs-CZ" dirty="0" smtClean="0"/>
              <a:t>Obavy z výběrového řízení – technologicky unikátní a náročná stavba, bylo potřeba zajistit kvalitního dodavatele nejlépe z daného regionu, k čemuž nemusí nutně dojít v případě soutěžení dodavatele dle nejnižší nabídnuté ceny</a:t>
            </a:r>
          </a:p>
          <a:p>
            <a:pPr lvl="2"/>
            <a:r>
              <a:rPr lang="cs-CZ" dirty="0" smtClean="0"/>
              <a:t>Relativně složitá administrativa např. u změnových hlášení</a:t>
            </a:r>
          </a:p>
          <a:p>
            <a:pPr lvl="2"/>
            <a:r>
              <a:rPr lang="cs-CZ" dirty="0" smtClean="0"/>
              <a:t>Realizátor musel získat velkou řadu povolení (částečně souvisí s tím, že se nachází v CHKO, že jde o registrovaný plemenný chov, apod.)</a:t>
            </a:r>
            <a:br>
              <a:rPr lang="cs-CZ" dirty="0" smtClean="0"/>
            </a:br>
            <a:endParaRPr lang="cs-CZ" dirty="0" smtClean="0"/>
          </a:p>
          <a:p>
            <a:r>
              <a:rPr lang="cs-CZ" dirty="0" smtClean="0"/>
              <a:t>Finanční řízení</a:t>
            </a:r>
          </a:p>
          <a:p>
            <a:pPr lvl="2"/>
            <a:r>
              <a:rPr lang="cs-CZ" dirty="0" smtClean="0"/>
              <a:t>Platba přišla včas</a:t>
            </a:r>
          </a:p>
          <a:p>
            <a:pPr lvl="2"/>
            <a:r>
              <a:rPr lang="cs-CZ" dirty="0" smtClean="0"/>
              <a:t>Dotace byla vyplacena ex-post</a:t>
            </a: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3312592" y="1196752"/>
            <a:ext cx="4608512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3456608" y="1321262"/>
            <a:ext cx="4104456" cy="5209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3783713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2007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242356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3848993" y="2034952"/>
            <a:ext cx="720725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07 / 2007</a:t>
            </a:r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Žádost o dotaci</a:t>
            </a:r>
            <a:endParaRPr lang="cs-CZ" sz="900" dirty="0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3892972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 flipV="1">
            <a:off x="4570636" y="1752377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4755416" y="2034952"/>
            <a:ext cx="720725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12 / 2007</a:t>
            </a:r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Podpis dohody</a:t>
            </a:r>
            <a:endParaRPr lang="cs-CZ" sz="900" dirty="0"/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6120904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2009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5832872" y="2034952"/>
            <a:ext cx="936104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01 / 2009</a:t>
            </a:r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Registrace Žádosti o platbu</a:t>
            </a:r>
            <a:endParaRPr lang="cs-CZ" sz="900" dirty="0"/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953968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2008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5067664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7305988" y="1404853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cs-CZ" sz="800" b="1" dirty="0" smtClean="0"/>
              <a:t>2010</a:t>
            </a:r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cs-CZ" sz="600" dirty="0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>
            <a:off x="7417048" y="127522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cs-CZ" dirty="0"/>
          </a:p>
        </p:txBody>
      </p:sp>
      <p:sp>
        <p:nvSpPr>
          <p:cNvPr id="28" name="Line 25"/>
          <p:cNvSpPr>
            <a:spLocks noChangeShapeType="1"/>
          </p:cNvSpPr>
          <p:nvPr/>
        </p:nvSpPr>
        <p:spPr bwMode="auto">
          <a:xfrm flipV="1">
            <a:off x="6287780" y="1757138"/>
            <a:ext cx="0" cy="277814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V="1">
            <a:off x="4968776" y="1752377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cs-CZ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0"/>
          <a:stretch/>
        </p:blipFill>
        <p:spPr>
          <a:xfrm>
            <a:off x="215150" y="944336"/>
            <a:ext cx="2546397" cy="1692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5"/>
          <p:cNvSpPr>
            <a:spLocks noChangeShapeType="1"/>
          </p:cNvSpPr>
          <p:nvPr/>
        </p:nvSpPr>
        <p:spPr bwMode="auto">
          <a:xfrm flipH="1">
            <a:off x="4104680" y="1556792"/>
            <a:ext cx="648072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cxnSp>
        <p:nvCxnSpPr>
          <p:cNvPr id="6" name="Straight Connector 5"/>
          <p:cNvCxnSpPr>
            <a:stCxn id="5" idx="0"/>
          </p:cNvCxnSpPr>
          <p:nvPr/>
        </p:nvCxnSpPr>
        <p:spPr>
          <a:xfrm>
            <a:off x="4752752" y="1556792"/>
            <a:ext cx="0" cy="2545457"/>
          </a:xfrm>
          <a:prstGeom prst="line">
            <a:avLst/>
          </a:prstGeom>
          <a:ln w="6350">
            <a:solidFill>
              <a:srgbClr val="BE002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4752752" y="4102249"/>
            <a:ext cx="215900" cy="0"/>
          </a:xfrm>
          <a:prstGeom prst="line">
            <a:avLst/>
          </a:prstGeom>
          <a:ln w="6350">
            <a:solidFill>
              <a:srgbClr val="BE0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Line 25"/>
          <p:cNvSpPr>
            <a:spLocks noChangeShapeType="1"/>
          </p:cNvSpPr>
          <p:nvPr/>
        </p:nvSpPr>
        <p:spPr bwMode="auto">
          <a:xfrm flipH="1" flipV="1">
            <a:off x="1944439" y="1399853"/>
            <a:ext cx="3096345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Výstupy projektu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248" y="1052736"/>
            <a:ext cx="4248472" cy="1872208"/>
          </a:xfrm>
        </p:spPr>
        <p:txBody>
          <a:bodyPr/>
          <a:lstStyle/>
          <a:p>
            <a:r>
              <a:rPr lang="cs-CZ" dirty="0" smtClean="0"/>
              <a:t>Nová stáj pro ovce</a:t>
            </a:r>
            <a:endParaRPr lang="en-GB" dirty="0" smtClean="0"/>
          </a:p>
          <a:p>
            <a:pPr marL="85725" lvl="1" indent="-85725">
              <a:buFont typeface="Arial" pitchFamily="34" charset="0"/>
              <a:buChar char="•"/>
            </a:pPr>
            <a:r>
              <a:rPr lang="cs-CZ" sz="1000" dirty="0"/>
              <a:t>Velikost</a:t>
            </a:r>
            <a:r>
              <a:rPr lang="en-US" sz="1000" dirty="0"/>
              <a:t>: 14,7 m x 65,4 m</a:t>
            </a:r>
          </a:p>
          <a:p>
            <a:pPr marL="85725" lvl="1" indent="-85725">
              <a:buFont typeface="Arial" pitchFamily="34" charset="0"/>
              <a:buChar char="•"/>
            </a:pPr>
            <a:r>
              <a:rPr lang="cs-CZ" sz="1000" dirty="0"/>
              <a:t>Kapacita</a:t>
            </a:r>
            <a:r>
              <a:rPr lang="en-US" sz="1000" dirty="0"/>
              <a:t>: 811 </a:t>
            </a:r>
            <a:r>
              <a:rPr lang="cs-CZ" sz="1000" dirty="0"/>
              <a:t>ovcí</a:t>
            </a:r>
            <a:endParaRPr lang="en-US" sz="1000" dirty="0"/>
          </a:p>
          <a:p>
            <a:pPr marL="85725" lvl="1" indent="-85725">
              <a:buFont typeface="Arial" pitchFamily="34" charset="0"/>
              <a:buChar char="•"/>
            </a:pPr>
            <a:r>
              <a:rPr lang="cs-CZ" sz="1000" dirty="0"/>
              <a:t>Vzhledem ke klimatickým (horským) podmínkám využití unikátního systému – inspirace v zahraničí (např. v Alpách) </a:t>
            </a:r>
          </a:p>
          <a:p>
            <a:pPr marL="542925" lvl="2" indent="-85725">
              <a:buFont typeface="Arial" pitchFamily="34" charset="0"/>
              <a:buChar char="•"/>
            </a:pPr>
            <a:r>
              <a:rPr lang="cs-CZ" sz="1000" dirty="0"/>
              <a:t>Vyšší nosnost střechy</a:t>
            </a:r>
          </a:p>
          <a:p>
            <a:pPr marL="542925" lvl="2" indent="-85725">
              <a:buFont typeface="Arial" pitchFamily="34" charset="0"/>
              <a:buChar char="•"/>
            </a:pPr>
            <a:r>
              <a:rPr lang="cs-CZ" sz="1000" dirty="0"/>
              <a:t>Zateplení (8 cm)</a:t>
            </a:r>
          </a:p>
          <a:p>
            <a:pPr marL="542925" lvl="2" indent="-85725">
              <a:buFont typeface="Arial" pitchFamily="34" charset="0"/>
              <a:buChar char="•"/>
            </a:pPr>
            <a:r>
              <a:rPr lang="cs-CZ" sz="1000" dirty="0"/>
              <a:t>Větrací štěrbina</a:t>
            </a:r>
          </a:p>
          <a:p>
            <a:pPr lvl="2"/>
            <a:endParaRPr lang="en-GB" dirty="0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V="1">
            <a:off x="1224360" y="2797143"/>
            <a:ext cx="0" cy="255601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46" t="1048" r="3746" b="16657"/>
          <a:stretch/>
        </p:blipFill>
        <p:spPr>
          <a:xfrm>
            <a:off x="4889747" y="940413"/>
            <a:ext cx="4031978" cy="2488587"/>
          </a:xfrm>
          <a:prstGeom prst="rect">
            <a:avLst/>
          </a:prstGeom>
        </p:spPr>
      </p:pic>
      <p:pic>
        <p:nvPicPr>
          <p:cNvPr id="1026" name="Picture 2" descr="Jehňata Šumavek se na Michlově huti narodila už v zimě.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" t="9969" r="-228" b="5290"/>
          <a:stretch/>
        </p:blipFill>
        <p:spPr bwMode="auto">
          <a:xfrm>
            <a:off x="5040785" y="3506366"/>
            <a:ext cx="3880940" cy="246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48" y="3036529"/>
            <a:ext cx="4040672" cy="22728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 a dopady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980728"/>
            <a:ext cx="7272808" cy="2952328"/>
          </a:xfrm>
        </p:spPr>
        <p:txBody>
          <a:bodyPr anchor="ctr" anchorCtr="0">
            <a:noAutofit/>
          </a:bodyPr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800" dirty="0">
                <a:solidFill>
                  <a:schemeClr val="tx1"/>
                </a:solidFill>
              </a:rPr>
              <a:t>Výrazné zvýšení efektivity práce a snížení pracnosti – možnost využití techniky při krmení a úklidu </a:t>
            </a:r>
            <a:r>
              <a:rPr lang="cs-CZ" sz="800" dirty="0" smtClean="0">
                <a:solidFill>
                  <a:schemeClr val="tx1"/>
                </a:solidFill>
              </a:rPr>
              <a:t>zvířat: </a:t>
            </a:r>
            <a:r>
              <a:rPr lang="cs-CZ" sz="800" b="0" dirty="0" smtClean="0">
                <a:solidFill>
                  <a:schemeClr val="tx1"/>
                </a:solidFill>
              </a:rPr>
              <a:t>více prostoru a vyhovující uspořádání umožňuje využít techniku při krmení a uklízení zvířat, což výrazně ulehčilo a zefektivnilo tento proces.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800" dirty="0" smtClean="0">
                <a:solidFill>
                  <a:schemeClr val="tx1"/>
                </a:solidFill>
              </a:rPr>
              <a:t>Výrazné </a:t>
            </a:r>
            <a:r>
              <a:rPr lang="cs-CZ" sz="800" dirty="0">
                <a:solidFill>
                  <a:schemeClr val="tx1"/>
                </a:solidFill>
              </a:rPr>
              <a:t>snížení mortality (praktická eliminace mortality z důvodu zalehnutí</a:t>
            </a:r>
            <a:r>
              <a:rPr lang="cs-CZ" sz="800" dirty="0" smtClean="0">
                <a:solidFill>
                  <a:schemeClr val="tx1"/>
                </a:solidFill>
              </a:rPr>
              <a:t>): </a:t>
            </a:r>
            <a:r>
              <a:rPr lang="cs-CZ" sz="800" b="0" dirty="0" smtClean="0">
                <a:solidFill>
                  <a:schemeClr val="tx1"/>
                </a:solidFill>
              </a:rPr>
              <a:t>díky více prostoru, světla a vzduchu se podařilo prakticky eliminovat úmrtí ovcí zalehnutím.</a:t>
            </a:r>
            <a:endParaRPr lang="en-US" sz="800" b="0" dirty="0">
              <a:solidFill>
                <a:schemeClr val="tx1"/>
              </a:solidFill>
            </a:endParaRP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800" dirty="0">
                <a:solidFill>
                  <a:schemeClr val="tx1"/>
                </a:solidFill>
              </a:rPr>
              <a:t>Přizpůsobení legislativě EU v oblasti chovu </a:t>
            </a:r>
            <a:r>
              <a:rPr lang="cs-CZ" sz="800" dirty="0" smtClean="0">
                <a:solidFill>
                  <a:schemeClr val="tx1"/>
                </a:solidFill>
              </a:rPr>
              <a:t>ovcí: </a:t>
            </a:r>
            <a:r>
              <a:rPr lang="cs-CZ" sz="800" b="0" dirty="0" smtClean="0">
                <a:solidFill>
                  <a:schemeClr val="tx1"/>
                </a:solidFill>
              </a:rPr>
              <a:t>starý ovčín byl vybudován probouráním příček v původně dvou obytných domech, jeho dispozice nevyhovovala parametrům stáje pro chov ovcí a bylo obtížné plnit normy v oblasti animal </a:t>
            </a:r>
            <a:r>
              <a:rPr lang="cs-CZ" sz="800" b="0" dirty="0" err="1" smtClean="0">
                <a:solidFill>
                  <a:schemeClr val="tx1"/>
                </a:solidFill>
              </a:rPr>
              <a:t>welfare</a:t>
            </a:r>
            <a:r>
              <a:rPr lang="cs-CZ" sz="800" b="0" dirty="0" smtClean="0">
                <a:solidFill>
                  <a:schemeClr val="tx1"/>
                </a:solidFill>
              </a:rPr>
              <a:t>. Naopak nový ovčín tyto normy plně splňuje.</a:t>
            </a:r>
            <a:endParaRPr lang="en-US" sz="800" b="0" dirty="0">
              <a:solidFill>
                <a:schemeClr val="tx1"/>
              </a:solidFill>
            </a:endParaRP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800" dirty="0">
                <a:solidFill>
                  <a:schemeClr val="tx1"/>
                </a:solidFill>
              </a:rPr>
              <a:t>Výrazné zlepšení životních podmínek pro zvířata (lépe větrané prostory, v létě nedochází k přehřívání, v zimě k promrzání, více světla, více prostoru</a:t>
            </a:r>
            <a:r>
              <a:rPr lang="cs-CZ" sz="800" dirty="0" smtClean="0">
                <a:solidFill>
                  <a:schemeClr val="tx1"/>
                </a:solidFill>
              </a:rPr>
              <a:t>): </a:t>
            </a:r>
            <a:r>
              <a:rPr lang="cs-CZ" sz="800" b="0" dirty="0" smtClean="0">
                <a:solidFill>
                  <a:schemeClr val="tx1"/>
                </a:solidFill>
              </a:rPr>
              <a:t>Součástí nové stavby je i větrací štěrbina, která umožňuje prostory dostatečně větrat. Oproti předchozímu ovčínu je i nová budovat zateplená, což umožňuje v zimě i v létě udržovat uvnitř optimální teplotu (budova nepromrzá/nepřehřívá se).</a:t>
            </a:r>
            <a:endParaRPr lang="en-GB" sz="800" b="0" dirty="0">
              <a:solidFill>
                <a:schemeClr val="tx1"/>
              </a:solidFill>
            </a:endParaRP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800" dirty="0" smtClean="0">
                <a:solidFill>
                  <a:schemeClr val="tx1"/>
                </a:solidFill>
              </a:rPr>
              <a:t>Možnost </a:t>
            </a:r>
            <a:r>
              <a:rPr lang="cs-CZ" sz="800" dirty="0">
                <a:solidFill>
                  <a:schemeClr val="tx1"/>
                </a:solidFill>
              </a:rPr>
              <a:t>zachovat velikost stáda a zároveň zůstat v programu Bio zemědělství: </a:t>
            </a:r>
            <a:r>
              <a:rPr lang="cs-CZ" sz="800" b="0" dirty="0">
                <a:solidFill>
                  <a:schemeClr val="tx1"/>
                </a:solidFill>
              </a:rPr>
              <a:t>Program Bio zemědělství vyžaduje určitý minimální životní prostor pro každou ovci. Kapacita starého ovčína byla v tomto ohledu nedostatečná a limitují a farmářům hrozilo, že budou muset zmenšit velikost stáda o 50 ovcí či opustit program Bio zemědělství, což by mělo oboje negativní vliv na jejich konkurenceschopnost. Nový ovčín umožnil velikost stáda zachovat, respektive navýšit o 20 ovcí.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800" dirty="0" smtClean="0">
                <a:solidFill>
                  <a:schemeClr val="tx1"/>
                </a:solidFill>
              </a:rPr>
              <a:t>Zvýšení </a:t>
            </a:r>
            <a:r>
              <a:rPr lang="cs-CZ" sz="800" dirty="0">
                <a:solidFill>
                  <a:schemeClr val="tx1"/>
                </a:solidFill>
              </a:rPr>
              <a:t>počtu personálu z 2 na 3 (možnost zaměstnat i syna</a:t>
            </a:r>
            <a:r>
              <a:rPr lang="cs-CZ" sz="800" dirty="0" smtClean="0">
                <a:solidFill>
                  <a:schemeClr val="tx1"/>
                </a:solidFill>
              </a:rPr>
              <a:t>): </a:t>
            </a:r>
            <a:r>
              <a:rPr lang="cs-CZ" sz="800" b="0" dirty="0" smtClean="0">
                <a:solidFill>
                  <a:schemeClr val="tx1"/>
                </a:solidFill>
              </a:rPr>
              <a:t>Stavba nového ovčína s potřebnými parametry umožnila zachovat a i dále rozšířit velikost stáda a zároveň zůstat v programu Bio zemědělství, v důsledku čehož je možné zaměstnat (zapojit do podnikání) i syna majitelů.</a:t>
            </a: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80831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Výsledky</a:t>
            </a:r>
            <a:endParaRPr lang="en-GB" sz="1000" b="1" dirty="0" smtClean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8" y="4149080"/>
            <a:ext cx="1584325" cy="180020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Dopady</a:t>
            </a:r>
            <a:endParaRPr lang="en-GB" sz="1000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44440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hu-HU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1944440" y="4221088"/>
            <a:ext cx="7159546" cy="172819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85725" indent="-85725">
              <a:lnSpc>
                <a:spcPct val="110000"/>
              </a:lnSpc>
              <a:spcAft>
                <a:spcPts val="600"/>
              </a:spcAft>
              <a:buFontTx/>
              <a:buChar char="•"/>
            </a:pPr>
            <a:r>
              <a:rPr lang="cs-CZ" sz="800" b="1" dirty="0" smtClean="0"/>
              <a:t>Přispění </a:t>
            </a:r>
            <a:r>
              <a:rPr lang="cs-CZ" sz="800" b="1" dirty="0"/>
              <a:t>k </a:t>
            </a:r>
            <a:r>
              <a:rPr lang="cs-CZ" sz="800" b="1" dirty="0" err="1"/>
              <a:t>welfare</a:t>
            </a:r>
            <a:r>
              <a:rPr lang="cs-CZ" sz="800" b="1" dirty="0"/>
              <a:t> </a:t>
            </a:r>
            <a:r>
              <a:rPr lang="cs-CZ" sz="800" b="1" dirty="0" smtClean="0"/>
              <a:t>zvířat:</a:t>
            </a:r>
            <a:r>
              <a:rPr lang="cs-CZ" sz="800" dirty="0" smtClean="0"/>
              <a:t> Nový moderní ovčín zásadně vylepšil životní podmínky chovaných zvířat.</a:t>
            </a:r>
            <a:endParaRPr lang="cs-CZ" sz="800" dirty="0"/>
          </a:p>
          <a:p>
            <a:pPr marL="85725" indent="-85725">
              <a:lnSpc>
                <a:spcPct val="110000"/>
              </a:lnSpc>
              <a:spcAft>
                <a:spcPts val="600"/>
              </a:spcAft>
              <a:buFontTx/>
              <a:buChar char="•"/>
            </a:pPr>
            <a:r>
              <a:rPr lang="cs-CZ" sz="800" b="1" dirty="0"/>
              <a:t>Splnění tržních a regulatorních požadavků a udržení </a:t>
            </a:r>
            <a:r>
              <a:rPr lang="cs-CZ" sz="800" b="1" dirty="0" smtClean="0"/>
              <a:t>konkurenceschopnosti</a:t>
            </a:r>
            <a:r>
              <a:rPr lang="cs-CZ" sz="800" dirty="0" smtClean="0"/>
              <a:t>: Vybudováním nového ovčína umožnilo naplnit normy pro chov zvířat (animal </a:t>
            </a:r>
            <a:r>
              <a:rPr lang="cs-CZ" sz="800" dirty="0" err="1" smtClean="0"/>
              <a:t>welfare</a:t>
            </a:r>
            <a:r>
              <a:rPr lang="cs-CZ" sz="800" dirty="0" smtClean="0"/>
              <a:t>, bio program,…), což má pozitivní vliv na udržení konkurenceschopnosti farmy.</a:t>
            </a:r>
            <a:endParaRPr lang="cs-CZ" sz="800" dirty="0"/>
          </a:p>
          <a:p>
            <a:pPr marL="92075" indent="-92075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800" b="1" dirty="0"/>
              <a:t>Mírné zvýšení přidané hodnoty </a:t>
            </a:r>
            <a:r>
              <a:rPr lang="cs-CZ" sz="800" b="1" dirty="0" smtClean="0"/>
              <a:t>podniku: </a:t>
            </a:r>
            <a:r>
              <a:rPr lang="cs-CZ" sz="800" dirty="0" smtClean="0"/>
              <a:t>Díky zvýšení efektivity práce, snížení úmrtnosti (tj. snížení ztrát) a zvýšení počtu stáda (zvýšení objemu výroby) k došlo ke zvýšení přidané hodnoty podniku.</a:t>
            </a:r>
            <a:endParaRPr lang="cs-CZ" sz="800" dirty="0"/>
          </a:p>
          <a:p>
            <a:pPr marL="85725" indent="-85725">
              <a:lnSpc>
                <a:spcPct val="110000"/>
              </a:lnSpc>
              <a:spcAft>
                <a:spcPts val="600"/>
              </a:spcAft>
              <a:buFontTx/>
              <a:buChar char="•"/>
            </a:pPr>
            <a:r>
              <a:rPr lang="cs-CZ" sz="800" b="1" dirty="0"/>
              <a:t>Vytvoření pracovního </a:t>
            </a:r>
            <a:r>
              <a:rPr lang="cs-CZ" sz="800" b="1" dirty="0" smtClean="0"/>
              <a:t>místa: </a:t>
            </a:r>
            <a:r>
              <a:rPr lang="cs-CZ" sz="800" dirty="0" smtClean="0"/>
              <a:t>Zachování velikosti produkce (velikosti stáda) a udržení konkurenceschopnosti umožnilo zaměstnat (zapojit do podnikání).</a:t>
            </a:r>
            <a:endParaRPr lang="en-GB" sz="800" dirty="0"/>
          </a:p>
          <a:p>
            <a:pPr>
              <a:lnSpc>
                <a:spcPct val="110000"/>
              </a:lnSpc>
            </a:pPr>
            <a:endParaRPr lang="en-GB" sz="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Multiplikační efekt a efekt mrtvé váhy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556792"/>
            <a:ext cx="7159546" cy="1872208"/>
          </a:xfrm>
        </p:spPr>
        <p:txBody>
          <a:bodyPr>
            <a:noAutofit/>
          </a:bodyPr>
          <a:lstStyle/>
          <a:p>
            <a:r>
              <a:rPr lang="cs-CZ" dirty="0" smtClean="0"/>
              <a:t>Efekt mrtvé váhy</a:t>
            </a:r>
            <a:endParaRPr lang="en-GB" dirty="0" smtClean="0"/>
          </a:p>
          <a:p>
            <a:pPr lvl="2"/>
            <a:r>
              <a:rPr lang="cs-CZ" dirty="0" smtClean="0"/>
              <a:t>Projekt by se realizoval i v případě nepřidělení dotace (starý ovčín nevyhovoval), jen by to pravděpodobně déle trvalo a příjemce by si musel vzít vyšší úvěr z banky</a:t>
            </a:r>
          </a:p>
          <a:p>
            <a:pPr lvl="3"/>
            <a:r>
              <a:rPr lang="cs-CZ" dirty="0"/>
              <a:t>Přidělené dotace v podstatě pouze pokryla vícenáklady, které realizátorům vznikly v souvislosti s polohou a s tím souvisejícími klimatickými podmínkami (zateplení, požadavek na vyšší nosnost střechy) – způsobilá částka pro výpočet dotace se vypočítává tabulkově podle počtu stáda a nebere tato specifika v potaz, reálná celková cena byla tedy mnohem vyšší než ta vypočtená</a:t>
            </a:r>
            <a:r>
              <a:rPr lang="cs-CZ" dirty="0" smtClean="0"/>
              <a:t>.</a:t>
            </a:r>
          </a:p>
          <a:p>
            <a:pPr lvl="2"/>
            <a:r>
              <a:rPr lang="cs-CZ" dirty="0"/>
              <a:t>Efekt mrtvé váhy je hodnocen jako střední / vysoký</a:t>
            </a:r>
            <a:r>
              <a:rPr lang="cs-CZ" dirty="0" smtClean="0"/>
              <a:t>.</a:t>
            </a:r>
          </a:p>
        </p:txBody>
      </p:sp>
      <p:sp>
        <p:nvSpPr>
          <p:cNvPr id="5" name="Oval 4"/>
          <p:cNvSpPr/>
          <p:nvPr/>
        </p:nvSpPr>
        <p:spPr>
          <a:xfrm>
            <a:off x="1223145" y="4077122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43645" y="4221584"/>
            <a:ext cx="720725" cy="719138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/>
              <a:t>PRV projekt</a:t>
            </a:r>
            <a:endParaRPr lang="en-GB" sz="1000" b="1" dirty="0"/>
          </a:p>
        </p:txBody>
      </p:sp>
      <p:sp>
        <p:nvSpPr>
          <p:cNvPr id="8" name="Oval 7"/>
          <p:cNvSpPr/>
          <p:nvPr/>
        </p:nvSpPr>
        <p:spPr>
          <a:xfrm>
            <a:off x="1080344" y="1845767"/>
            <a:ext cx="720725" cy="719137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>
                <a:solidFill>
                  <a:schemeClr val="bg1"/>
                </a:solidFill>
              </a:rPr>
              <a:t>Projekt bez PRV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43645" y="1845767"/>
            <a:ext cx="720725" cy="719137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/>
              <a:t>Projekt s PRV</a:t>
            </a:r>
            <a:endParaRPr lang="en-GB" sz="1000" b="1" dirty="0"/>
          </a:p>
        </p:txBody>
      </p:sp>
      <p:sp>
        <p:nvSpPr>
          <p:cNvPr id="10" name="Equal 9"/>
          <p:cNvSpPr/>
          <p:nvPr/>
        </p:nvSpPr>
        <p:spPr>
          <a:xfrm>
            <a:off x="864320" y="2061667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16200000">
            <a:off x="935807" y="4221584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2" name="Down Arrow 11"/>
          <p:cNvSpPr/>
          <p:nvPr/>
        </p:nvSpPr>
        <p:spPr>
          <a:xfrm rot="16200000">
            <a:off x="935807" y="4508922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3" name="Down Arrow 12"/>
          <p:cNvSpPr/>
          <p:nvPr/>
        </p:nvSpPr>
        <p:spPr>
          <a:xfrm rot="16200000">
            <a:off x="935807" y="4797847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4" name="Oval 13"/>
          <p:cNvSpPr/>
          <p:nvPr/>
        </p:nvSpPr>
        <p:spPr>
          <a:xfrm>
            <a:off x="1223145" y="4437484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223145" y="4797847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5012" y="1797492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64320" y="3933106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gray">
          <a:xfrm>
            <a:off x="1954949" y="4097253"/>
            <a:ext cx="7159546" cy="14401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Multiplikační</a:t>
            </a:r>
            <a:r>
              <a:rPr kumimoji="0" lang="cs-CZ" sz="1100" b="1" i="0" u="none" strike="noStrike" kern="1200" cap="none" spc="0" normalizeH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 efekt</a:t>
            </a:r>
            <a:endParaRPr kumimoji="0" lang="en-GB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noProof="0" dirty="0" smtClean="0">
                <a:latin typeface="Arial"/>
                <a:cs typeface="Arial" pitchFamily="34" charset="0"/>
              </a:rPr>
              <a:t>Díky snížení úmrtnosti ovcí měl projekt mírně pozitivní vliv na snížení ztrát, respektive na zvýšení čistého zisku</a:t>
            </a: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Projekt neměl výrazný vliv na zvýšení odběru zboží dodavatelů z EU</a:t>
            </a: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noProof="0" dirty="0" smtClean="0">
                <a:latin typeface="Arial"/>
                <a:cs typeface="Arial" pitchFamily="34" charset="0"/>
              </a:rPr>
              <a:t>Multiplikační efekt je hodnocen jako nízký.</a:t>
            </a:r>
            <a:endParaRPr lang="en-GB" sz="1100" noProof="0" dirty="0" smtClean="0"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96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3"/>
  <p:tag name="TYPE" val="FullPage"/>
  <p:tag name="KEYWORD" val="FULL-PAGE"/>
  <p:tag name="TEMPLATEVERSION" val="19/11/2010 19:49: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4786</TotalTime>
  <Words>1899</Words>
  <Application>Microsoft Office PowerPoint</Application>
  <PresentationFormat>Custom</PresentationFormat>
  <Paragraphs>298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Symbol</vt:lpstr>
      <vt:lpstr>Verdana</vt:lpstr>
      <vt:lpstr>Wingdings</vt:lpstr>
      <vt:lpstr>CREATE TALKBOOK A4</vt:lpstr>
      <vt:lpstr>Novostavba ovčína Michlova Hut’ (121 – I.1.1.1)</vt:lpstr>
      <vt:lpstr>Shrnutí projektu</vt:lpstr>
      <vt:lpstr>Profil příjemce</vt:lpstr>
      <vt:lpstr>Hlavní potřeby</vt:lpstr>
      <vt:lpstr>Cíle projektu</vt:lpstr>
      <vt:lpstr>Realizace projektu projektu</vt:lpstr>
      <vt:lpstr>Výstupy projektu</vt:lpstr>
      <vt:lpstr>Výsledky a dopady</vt:lpstr>
      <vt:lpstr>Multiplikační efekt a efekt mrtvé váhy</vt:lpstr>
      <vt:lpstr>Indikátory projektu</vt:lpstr>
      <vt:lpstr>Naplnění cílů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338</cp:revision>
  <dcterms:created xsi:type="dcterms:W3CDTF">2010-10-28T16:39:49Z</dcterms:created>
  <dcterms:modified xsi:type="dcterms:W3CDTF">2015-07-30T16:37:56Z</dcterms:modified>
</cp:coreProperties>
</file>