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sldIdLst>
    <p:sldId id="267" r:id="rId2"/>
    <p:sldId id="262" r:id="rId3"/>
    <p:sldId id="279" r:id="rId4"/>
    <p:sldId id="280" r:id="rId5"/>
    <p:sldId id="281" r:id="rId6"/>
    <p:sldId id="272" r:id="rId7"/>
    <p:sldId id="273" r:id="rId8"/>
    <p:sldId id="274" r:id="rId9"/>
    <p:sldId id="282" r:id="rId10"/>
    <p:sldId id="283" r:id="rId11"/>
    <p:sldId id="276" r:id="rId12"/>
    <p:sldId id="277" r:id="rId13"/>
    <p:sldId id="285" r:id="rId14"/>
  </p:sldIdLst>
  <p:sldSz cx="9361488" cy="6858000"/>
  <p:notesSz cx="6669088" cy="9928225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026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0023466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1329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655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322376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92024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93926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75934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86906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1040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0658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0510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02" y="2420888"/>
            <a:ext cx="9371989" cy="6858000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288257" y="2924944"/>
            <a:ext cx="266429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vypracovaná v roce 2014</a:t>
            </a:r>
            <a:b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4"/>
            <a:ext cx="2689304" cy="10325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37" y="692696"/>
            <a:ext cx="1576888" cy="1059472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3804537" y="1922556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</a:rPr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pic>
        <p:nvPicPr>
          <p:cNvPr id="23" name="Picture 22" descr="eu-flag-clip-art.jpg"/>
          <p:cNvPicPr>
            <a:picLocks noChangeAspect="1"/>
          </p:cNvPicPr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5609752" y="6232303"/>
            <a:ext cx="361474" cy="259200"/>
          </a:xfrm>
          <a:prstGeom prst="rect">
            <a:avLst/>
          </a:prstGeom>
        </p:spPr>
      </p:pic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2970545" y="6232303"/>
            <a:ext cx="350863" cy="25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 userDrawn="1"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dirty="0" smtClean="0">
                <a:solidFill>
                  <a:srgbClr val="00338D"/>
                </a:solidFill>
                <a:latin typeface="Arial"/>
              </a:rPr>
              <a:t>© 2014 KPMG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Česká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republika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,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s.r.o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980166"/>
            <a:ext cx="2987039" cy="1584176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Modernizace strojového vybavení v konzervárně </a:t>
            </a:r>
            <a:br>
              <a:rPr lang="cs-CZ" dirty="0" smtClean="0"/>
            </a:br>
            <a:r>
              <a:rPr lang="cs-CZ" dirty="0" smtClean="0"/>
              <a:t>NOVA a.s. v Sobotce </a:t>
            </a:r>
            <a:br>
              <a:rPr lang="cs-CZ" dirty="0" smtClean="0"/>
            </a:br>
            <a:r>
              <a:rPr lang="en-GB" b="0" dirty="0" smtClean="0"/>
              <a:t>(</a:t>
            </a:r>
            <a:r>
              <a:rPr lang="hu-HU" b="0" dirty="0" smtClean="0"/>
              <a:t>123 – I.1.3.1)</a:t>
            </a:r>
            <a:endParaRPr lang="en-GB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projektu</a:t>
            </a:r>
            <a:endParaRPr lang="en-GB" dirty="0"/>
          </a:p>
        </p:txBody>
      </p:sp>
      <p:graphicFrame>
        <p:nvGraphicFramePr>
          <p:cNvPr id="4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09369376"/>
              </p:ext>
            </p:extLst>
          </p:nvPr>
        </p:nvGraphicFramePr>
        <p:xfrm>
          <a:off x="422270" y="1124744"/>
          <a:ext cx="8681715" cy="1905720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122138"/>
                <a:gridCol w="2705713"/>
                <a:gridCol w="1047930"/>
                <a:gridCol w="361962"/>
                <a:gridCol w="964947"/>
                <a:gridCol w="906382"/>
                <a:gridCol w="1047879"/>
                <a:gridCol w="524764"/>
              </a:tblGrid>
              <a:tr h="297426">
                <a:tc gridSpan="7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hodnoty indikátorů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Výchozí stav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Skutečnost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Rozdíl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6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Celková výše investice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 </a:t>
                      </a: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>
                          <a:tab pos="627063" algn="l"/>
                        </a:tabLst>
                      </a:pPr>
                      <a:r>
                        <a:rPr lang="hu-HU" sz="1000" dirty="0" smtClean="0"/>
                        <a:t>1 513 680 Kč 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hu-HU" sz="1000" dirty="0" smtClean="0"/>
                        <a:t>1 513 680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</a:t>
                      </a:r>
                      <a:r>
                        <a:rPr lang="hu-HU" sz="1000" dirty="0" smtClean="0"/>
                        <a:t>1 513 680 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Počet nový vysokozdvižných vozíků</a:t>
                      </a:r>
                      <a:endParaRPr lang="hu-H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Nový stohovatelný skladovací systém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636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cílů projektu</a:t>
            </a:r>
            <a:endParaRPr lang="en-GB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1052736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3746" y="4150994"/>
            <a:ext cx="2737494" cy="37373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Přizpůsobit se hygienickým normám</a:t>
            </a:r>
            <a:endParaRPr lang="cs-CZ" sz="900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1052736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1052736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Dopady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1386" y="2610811"/>
            <a:ext cx="2737494" cy="38614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Zlepšit kvalitu pracovního prostředí </a:t>
            </a:r>
            <a:br>
              <a:rPr lang="cs-CZ" sz="900" dirty="0" smtClean="0"/>
            </a:br>
            <a:r>
              <a:rPr lang="cs-CZ" sz="900" dirty="0" smtClean="0"/>
              <a:t>a podmínek práce</a:t>
            </a:r>
            <a:endParaRPr lang="cs-CZ" sz="900" dirty="0"/>
          </a:p>
        </p:txBody>
      </p:sp>
      <p:sp>
        <p:nvSpPr>
          <p:cNvPr id="11" name="Rectangle 55"/>
          <p:cNvSpPr>
            <a:spLocks noChangeArrowheads="1"/>
          </p:cNvSpPr>
          <p:nvPr/>
        </p:nvSpPr>
        <p:spPr bwMode="auto">
          <a:xfrm>
            <a:off x="6304830" y="1604760"/>
            <a:ext cx="2736404" cy="95023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20000"/>
              </a:lnSpc>
            </a:pPr>
            <a:r>
              <a:rPr lang="cs-CZ" sz="900" dirty="0" smtClean="0"/>
              <a:t>Mírný nárůst přidané hodnoty podniku</a:t>
            </a:r>
            <a:endParaRPr lang="cs-CZ" sz="900" dirty="0"/>
          </a:p>
        </p:txBody>
      </p:sp>
      <p:sp>
        <p:nvSpPr>
          <p:cNvPr id="16" name="AutoShape 62"/>
          <p:cNvSpPr>
            <a:spLocks noChangeArrowheads="1"/>
          </p:cNvSpPr>
          <p:nvPr/>
        </p:nvSpPr>
        <p:spPr bwMode="auto">
          <a:xfrm>
            <a:off x="6062303" y="176748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300345" y="2636912"/>
            <a:ext cx="2736404" cy="956893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20000"/>
              </a:lnSpc>
            </a:pPr>
            <a:r>
              <a:rPr lang="cs-CZ" sz="900" dirty="0" smtClean="0"/>
              <a:t>Přispění k lepším pracovním podmínkám a lepšímu pracovnímu prostředí</a:t>
            </a:r>
            <a:endParaRPr lang="cs-CZ" sz="900" dirty="0"/>
          </a:p>
        </p:txBody>
      </p:sp>
      <p:sp>
        <p:nvSpPr>
          <p:cNvPr id="33" name="Rectangle 55"/>
          <p:cNvSpPr>
            <a:spLocks noChangeArrowheads="1"/>
          </p:cNvSpPr>
          <p:nvPr/>
        </p:nvSpPr>
        <p:spPr bwMode="auto">
          <a:xfrm>
            <a:off x="6300345" y="3721436"/>
            <a:ext cx="2736404" cy="372615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20000"/>
              </a:lnSpc>
            </a:pPr>
            <a:r>
              <a:rPr lang="cs-CZ" sz="900" dirty="0" smtClean="0"/>
              <a:t>Naplnění požadavků trhu a udržení konkurenceschopnosti</a:t>
            </a:r>
            <a:endParaRPr lang="cs-CZ" sz="900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6287521" y="4172533"/>
            <a:ext cx="2736404" cy="36004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20000"/>
              </a:lnSpc>
            </a:pPr>
            <a:r>
              <a:rPr lang="cs-CZ" sz="900" dirty="0" smtClean="0"/>
              <a:t>Lepší kvalita výrobků</a:t>
            </a:r>
            <a:endParaRPr lang="cs-CZ" sz="900" dirty="0"/>
          </a:p>
        </p:txBody>
      </p:sp>
      <p:sp>
        <p:nvSpPr>
          <p:cNvPr id="42" name="Rectangle 65"/>
          <p:cNvSpPr>
            <a:spLocks noChangeArrowheads="1"/>
          </p:cNvSpPr>
          <p:nvPr/>
        </p:nvSpPr>
        <p:spPr bwMode="auto">
          <a:xfrm>
            <a:off x="3240583" y="1611275"/>
            <a:ext cx="2736899" cy="35984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Vyšší efektivita práce</a:t>
            </a:r>
            <a:endParaRPr lang="cs-CZ" sz="900" dirty="0"/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216248" y="1628800"/>
            <a:ext cx="2736899" cy="862039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Zvýšit efektivitu výroby</a:t>
            </a:r>
            <a:endParaRPr lang="cs-CZ" sz="900" dirty="0"/>
          </a:p>
        </p:txBody>
      </p:sp>
      <p:sp>
        <p:nvSpPr>
          <p:cNvPr id="45" name="Rectangle 65"/>
          <p:cNvSpPr>
            <a:spLocks noChangeArrowheads="1"/>
          </p:cNvSpPr>
          <p:nvPr/>
        </p:nvSpPr>
        <p:spPr bwMode="auto">
          <a:xfrm>
            <a:off x="3258813" y="3721436"/>
            <a:ext cx="2736899" cy="803289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Pro práci uvnitř skladu byl dieselový vysokozdvižný vozík nahrazen elektrickým – žádné emise</a:t>
            </a:r>
            <a:endParaRPr lang="cs-CZ" sz="900" dirty="0"/>
          </a:p>
        </p:txBody>
      </p:sp>
      <p:sp>
        <p:nvSpPr>
          <p:cNvPr id="51" name="Rectangle 65"/>
          <p:cNvSpPr>
            <a:spLocks noChangeArrowheads="1"/>
          </p:cNvSpPr>
          <p:nvPr/>
        </p:nvSpPr>
        <p:spPr bwMode="auto">
          <a:xfrm>
            <a:off x="3252343" y="2642369"/>
            <a:ext cx="2736899" cy="951437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Nový vozík pro venkovní práci má kabinu pro řidiče, která chrání před povětrnostními vlivy – zlepšení podmínek práce</a:t>
            </a:r>
            <a:endParaRPr lang="cs-CZ" sz="900" dirty="0"/>
          </a:p>
        </p:txBody>
      </p:sp>
      <p:sp>
        <p:nvSpPr>
          <p:cNvPr id="61" name="AutoShape 62"/>
          <p:cNvSpPr>
            <a:spLocks noChangeArrowheads="1"/>
          </p:cNvSpPr>
          <p:nvPr/>
        </p:nvSpPr>
        <p:spPr bwMode="auto">
          <a:xfrm>
            <a:off x="6062303" y="220600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62303" y="275373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3" name="AutoShape 62"/>
          <p:cNvSpPr>
            <a:spLocks noChangeArrowheads="1"/>
          </p:cNvSpPr>
          <p:nvPr/>
        </p:nvSpPr>
        <p:spPr bwMode="auto">
          <a:xfrm>
            <a:off x="6062303" y="3301470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5" name="AutoShape 62"/>
          <p:cNvSpPr>
            <a:spLocks noChangeArrowheads="1"/>
          </p:cNvSpPr>
          <p:nvPr/>
        </p:nvSpPr>
        <p:spPr bwMode="auto">
          <a:xfrm>
            <a:off x="6062303" y="382191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6" name="AutoShape 62"/>
          <p:cNvSpPr>
            <a:spLocks noChangeArrowheads="1"/>
          </p:cNvSpPr>
          <p:nvPr/>
        </p:nvSpPr>
        <p:spPr bwMode="auto">
          <a:xfrm>
            <a:off x="6062303" y="428111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203746" y="3127846"/>
            <a:ext cx="2737494" cy="935534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Modernizace skladovacího systému a techniky</a:t>
            </a:r>
            <a:endParaRPr lang="cs-CZ" sz="900" dirty="0"/>
          </a:p>
        </p:txBody>
      </p:sp>
      <p:sp>
        <p:nvSpPr>
          <p:cNvPr id="68" name="Rectangle 65"/>
          <p:cNvSpPr>
            <a:spLocks noChangeArrowheads="1"/>
          </p:cNvSpPr>
          <p:nvPr/>
        </p:nvSpPr>
        <p:spPr bwMode="auto">
          <a:xfrm>
            <a:off x="3240582" y="2130998"/>
            <a:ext cx="2736899" cy="35984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Palety lze stohovat na sebe – lepší a efektivnější využití skladovacích prostor</a:t>
            </a:r>
            <a:endParaRPr lang="cs-CZ" sz="900" dirty="0"/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3015814" y="177281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3" name="AutoShape 62"/>
          <p:cNvSpPr>
            <a:spLocks noChangeArrowheads="1"/>
          </p:cNvSpPr>
          <p:nvPr/>
        </p:nvSpPr>
        <p:spPr bwMode="auto">
          <a:xfrm>
            <a:off x="3015814" y="220600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4" name="AutoShape 62"/>
          <p:cNvSpPr>
            <a:spLocks noChangeArrowheads="1"/>
          </p:cNvSpPr>
          <p:nvPr/>
        </p:nvSpPr>
        <p:spPr bwMode="auto">
          <a:xfrm>
            <a:off x="3015814" y="275373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6" name="AutoShape 62"/>
          <p:cNvSpPr>
            <a:spLocks noChangeArrowheads="1"/>
          </p:cNvSpPr>
          <p:nvPr/>
        </p:nvSpPr>
        <p:spPr bwMode="auto">
          <a:xfrm>
            <a:off x="3015814" y="3301471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7" name="AutoShape 62"/>
          <p:cNvSpPr>
            <a:spLocks noChangeArrowheads="1"/>
          </p:cNvSpPr>
          <p:nvPr/>
        </p:nvSpPr>
        <p:spPr bwMode="auto">
          <a:xfrm>
            <a:off x="3015814" y="381861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8" name="AutoShape 62"/>
          <p:cNvSpPr>
            <a:spLocks noChangeArrowheads="1"/>
          </p:cNvSpPr>
          <p:nvPr/>
        </p:nvSpPr>
        <p:spPr bwMode="auto">
          <a:xfrm>
            <a:off x="3015814" y="4281115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44827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Pozitivní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861048"/>
            <a:ext cx="1584325" cy="208823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Negativní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6"/>
            <a:ext cx="3384376" cy="288032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 +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44439" y="1052736"/>
            <a:ext cx="0" cy="2448271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4440" y="3861048"/>
            <a:ext cx="3384376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–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942852" y="4149080"/>
            <a:ext cx="0" cy="1801093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484784"/>
            <a:ext cx="3168352" cy="2016224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hu-HU" dirty="0" smtClean="0"/>
              <a:t>Profesionální přístup administrujících pracovníků SZIF – vždy ochotní a nápomocní, bezproblémová komunikace</a:t>
            </a:r>
          </a:p>
          <a:p>
            <a:pPr lvl="2">
              <a:lnSpc>
                <a:spcPct val="130000"/>
              </a:lnSpc>
            </a:pPr>
            <a:r>
              <a:rPr lang="hu-HU" dirty="0" smtClean="0"/>
              <a:t>Možnost obrátit se na helplinku</a:t>
            </a:r>
            <a:endParaRPr lang="en-GB" dirty="0" smtClean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88456" y="4293096"/>
            <a:ext cx="3096344" cy="1656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hu-HU" sz="1100" noProof="0" dirty="0" smtClean="0">
                <a:latin typeface="Arial"/>
                <a:cs typeface="Arial" pitchFamily="34" charset="0"/>
              </a:rPr>
              <a:t>Nadměrná administrativa </a:t>
            </a:r>
          </a:p>
          <a:p>
            <a:pPr marL="635000" lvl="3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anose="020B0604020202020204" pitchFamily="34" charset="0"/>
              <a:buChar char="•"/>
              <a:defRPr/>
            </a:pPr>
            <a:r>
              <a:rPr lang="hu-HU" sz="1100" noProof="0" dirty="0" smtClean="0">
                <a:latin typeface="Arial"/>
                <a:cs typeface="Arial" pitchFamily="34" charset="0"/>
              </a:rPr>
              <a:t>např. nutnost dokláda údaje o firmě za uplynulé 3 roky,</a:t>
            </a:r>
          </a:p>
          <a:p>
            <a:pPr marL="635000" lvl="3" indent="-177800">
              <a:lnSpc>
                <a:spcPct val="140000"/>
              </a:lnSpc>
              <a:spcBef>
                <a:spcPts val="600"/>
              </a:spcBef>
              <a:buClr>
                <a:srgbClr val="97989A"/>
              </a:buClr>
              <a:buFont typeface="Arial" panose="020B0604020202020204" pitchFamily="34" charset="0"/>
              <a:buChar char="•"/>
              <a:defRPr/>
            </a:pPr>
            <a:r>
              <a:rPr lang="hu-HU" sz="1100" dirty="0">
                <a:latin typeface="Arial"/>
                <a:cs typeface="Arial" pitchFamily="34" charset="0"/>
              </a:rPr>
              <a:t>p</a:t>
            </a:r>
            <a:r>
              <a:rPr lang="hu-HU" sz="1100" noProof="0" dirty="0" smtClean="0">
                <a:latin typeface="Arial"/>
                <a:cs typeface="Arial" pitchFamily="34" charset="0"/>
              </a:rPr>
              <a:t>říliš podrobná kontrola na místě</a:t>
            </a:r>
            <a:endParaRPr kumimoji="0" lang="en-GB" sz="11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kumimoji="0" lang="en-GB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720" y="1049519"/>
            <a:ext cx="3520183" cy="46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"/>
          <p:cNvSpPr txBox="1">
            <a:spLocks/>
          </p:cNvSpPr>
          <p:nvPr/>
        </p:nvSpPr>
        <p:spPr bwMode="gray">
          <a:xfrm>
            <a:off x="216248" y="3940793"/>
            <a:ext cx="379274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0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2pPr>
            <a:lvl3pPr marL="1778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3pPr>
            <a:lvl4pPr marL="3556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b="0" kern="1200" baseline="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5pPr>
            <a:lvl6pPr marL="720725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6pPr>
            <a:lvl7pPr marL="895350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7pPr>
            <a:lvl8pPr marL="1081088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1255713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dirty="0" smtClean="0"/>
              <a:t>© 2014 KPMG </a:t>
            </a:r>
            <a:r>
              <a:rPr lang="en-GB" dirty="0" err="1" smtClean="0"/>
              <a:t>Česká</a:t>
            </a:r>
            <a:r>
              <a:rPr lang="en-GB" dirty="0" smtClean="0"/>
              <a:t> </a:t>
            </a:r>
            <a:r>
              <a:rPr lang="en-GB" dirty="0" err="1" smtClean="0"/>
              <a:t>republika</a:t>
            </a:r>
            <a:r>
              <a:rPr lang="en-GB" dirty="0" smtClean="0"/>
              <a:t>, </a:t>
            </a:r>
            <a:r>
              <a:rPr lang="en-GB" dirty="0" err="1" smtClean="0"/>
              <a:t>s.r.o</a:t>
            </a:r>
            <a:r>
              <a:rPr lang="en-GB" dirty="0" smtClean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KPMG name, logo and ‘cutting through complexity’ are registered trademarks or trademarks of KPMG International Cooperative (KPMG International).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384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49" y="1000118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149080"/>
            <a:ext cx="1800225" cy="187615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Palety lze stohovat na sebe </a:t>
            </a:r>
            <a:r>
              <a:rPr lang="en-US" sz="700" dirty="0" smtClean="0"/>
              <a:t>– </a:t>
            </a:r>
            <a:r>
              <a:rPr lang="cs-CZ" sz="700" dirty="0" smtClean="0"/>
              <a:t>lepší a efektivnější využití skladovacích prostor</a:t>
            </a:r>
            <a:endParaRPr lang="en-US" sz="700" dirty="0" smtClean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Pro práci uvnitř skladu byl dieselový vysokozdvižný vozík nahrazen elektrickým – žádné emise</a:t>
            </a:r>
            <a:endParaRPr lang="en-US" sz="700" dirty="0" smtClean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Nový vozík pro venkovní práci má kabinu pro řidiče, která chrání před povětrnostními vlivy – zlepšení podmínek práce</a:t>
            </a:r>
            <a:endParaRPr lang="en-US" sz="700" dirty="0" smtClean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Vyšší efektivita práce</a:t>
            </a:r>
            <a:endParaRPr lang="en-US" sz="700" dirty="0" smtClean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6821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US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4005978" y="5195543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US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5232432" y="5195544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US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921575" y="3779837"/>
            <a:ext cx="215900" cy="144463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US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248175" y="4681561"/>
            <a:ext cx="936625" cy="134367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800" dirty="0" smtClean="0"/>
              <a:t>Prosinec</a:t>
            </a:r>
            <a:r>
              <a:rPr lang="en-US" sz="800" dirty="0" smtClean="0"/>
              <a:t> 2009 –</a:t>
            </a:r>
          </a:p>
          <a:p>
            <a:pPr marL="85725" indent="-85725">
              <a:lnSpc>
                <a:spcPct val="130000"/>
              </a:lnSpc>
            </a:pPr>
            <a:r>
              <a:rPr lang="en-US" sz="700" dirty="0" smtClean="0"/>
              <a:t>(</a:t>
            </a:r>
            <a:r>
              <a:rPr lang="cs-CZ" sz="700" dirty="0" smtClean="0"/>
              <a:t>Podpis dohody</a:t>
            </a:r>
            <a:r>
              <a:rPr lang="en-US" sz="700" dirty="0" smtClean="0"/>
              <a:t>)</a:t>
            </a:r>
          </a:p>
          <a:p>
            <a:pPr marL="85725" indent="-85725">
              <a:lnSpc>
                <a:spcPct val="130000"/>
              </a:lnSpc>
            </a:pPr>
            <a:endParaRPr lang="en-US" sz="700" dirty="0" smtClean="0"/>
          </a:p>
          <a:p>
            <a:pPr marL="85725" indent="-85725">
              <a:lnSpc>
                <a:spcPct val="130000"/>
              </a:lnSpc>
            </a:pPr>
            <a:r>
              <a:rPr lang="cs-CZ" sz="800" dirty="0" smtClean="0"/>
              <a:t>Leden</a:t>
            </a:r>
            <a:r>
              <a:rPr lang="en-US" sz="800" dirty="0" smtClean="0"/>
              <a:t> 2010</a:t>
            </a:r>
          </a:p>
          <a:p>
            <a:pPr marL="85725" indent="-85725">
              <a:lnSpc>
                <a:spcPct val="130000"/>
              </a:lnSpc>
            </a:pPr>
            <a:r>
              <a:rPr lang="en-US" sz="700" dirty="0" smtClean="0"/>
              <a:t>(</a:t>
            </a:r>
            <a:r>
              <a:rPr lang="cs-CZ" sz="700" dirty="0" smtClean="0"/>
              <a:t>Závěrečná </a:t>
            </a:r>
            <a:r>
              <a:rPr lang="cs-CZ" sz="700" dirty="0" err="1" smtClean="0"/>
              <a:t>ŽoP</a:t>
            </a:r>
            <a:r>
              <a:rPr lang="en-US" sz="700" dirty="0" smtClean="0"/>
              <a:t>)</a:t>
            </a:r>
          </a:p>
          <a:p>
            <a:pPr marL="85725" indent="-85725">
              <a:lnSpc>
                <a:spcPct val="130000"/>
              </a:lnSpc>
            </a:pPr>
            <a:endParaRPr lang="en-US" sz="800" dirty="0" smtClean="0"/>
          </a:p>
          <a:p>
            <a:pPr marL="85725" indent="-85725">
              <a:lnSpc>
                <a:spcPct val="130000"/>
              </a:lnSpc>
            </a:pPr>
            <a:r>
              <a:rPr lang="en-US" sz="800" b="1" dirty="0" smtClean="0"/>
              <a:t> 2 </a:t>
            </a:r>
            <a:r>
              <a:rPr lang="cs-CZ" sz="800" b="1" dirty="0" smtClean="0"/>
              <a:t>měsíce</a:t>
            </a:r>
            <a:endParaRPr lang="en-US" sz="800" b="1" dirty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37438" y="4673043"/>
            <a:ext cx="1433413" cy="1352191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Celkový rozpočet</a:t>
            </a:r>
            <a:endParaRPr lang="en-US" sz="700" b="1" dirty="0" smtClean="0"/>
          </a:p>
          <a:p>
            <a:pPr marL="85725" indent="-85725">
              <a:lnSpc>
                <a:spcPct val="150000"/>
              </a:lnSpc>
            </a:pPr>
            <a:r>
              <a:rPr lang="en-US" sz="700" dirty="0" smtClean="0"/>
              <a:t>	</a:t>
            </a:r>
            <a:r>
              <a:rPr lang="cs-CZ" sz="700" dirty="0" smtClean="0"/>
              <a:t>celkem</a:t>
            </a:r>
            <a:r>
              <a:rPr lang="en-US" sz="700" dirty="0" smtClean="0"/>
              <a:t> </a:t>
            </a:r>
            <a:r>
              <a:rPr lang="hu-HU" sz="700" dirty="0"/>
              <a:t>1 513 680 </a:t>
            </a:r>
            <a:r>
              <a:rPr lang="cs-CZ" sz="700" dirty="0" smtClean="0"/>
              <a:t>Kč</a:t>
            </a:r>
            <a:endParaRPr lang="en-US" sz="700" dirty="0" smtClean="0"/>
          </a:p>
          <a:p>
            <a:pPr marL="85725" indent="-85725">
              <a:lnSpc>
                <a:spcPct val="150000"/>
              </a:lnSpc>
            </a:pPr>
            <a:r>
              <a:rPr lang="en-US" sz="700" dirty="0" smtClean="0"/>
              <a:t>   </a:t>
            </a:r>
            <a:r>
              <a:rPr lang="cs-CZ" sz="700" dirty="0" smtClean="0"/>
              <a:t>způsobilé výdaje </a:t>
            </a:r>
            <a:r>
              <a:rPr lang="en-US" sz="700" dirty="0" smtClean="0"/>
              <a:t>1 272 000 </a:t>
            </a:r>
            <a:r>
              <a:rPr lang="cs-CZ" sz="700" dirty="0" smtClean="0"/>
              <a:t>Kč</a:t>
            </a:r>
            <a:endParaRPr lang="en-US" sz="700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Podpora PRV</a:t>
            </a:r>
            <a:endParaRPr lang="en-US" sz="700" b="1" dirty="0" smtClean="0"/>
          </a:p>
          <a:p>
            <a:pPr marL="85725" indent="-85725">
              <a:lnSpc>
                <a:spcPct val="150000"/>
              </a:lnSpc>
            </a:pPr>
            <a:r>
              <a:rPr lang="en-US" sz="700" dirty="0" smtClean="0"/>
              <a:t>	572 400 </a:t>
            </a:r>
            <a:r>
              <a:rPr lang="cs-CZ" sz="700" dirty="0" smtClean="0"/>
              <a:t>Kč</a:t>
            </a:r>
            <a:endParaRPr lang="en-US" sz="700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Intenzita podpory</a:t>
            </a:r>
            <a:endParaRPr lang="en-US" sz="700" b="1" dirty="0" smtClean="0"/>
          </a:p>
          <a:p>
            <a:pPr marL="85725" indent="-85725">
              <a:lnSpc>
                <a:spcPct val="150000"/>
              </a:lnSpc>
            </a:pPr>
            <a:r>
              <a:rPr lang="en-US" sz="700" dirty="0" smtClean="0"/>
              <a:t>	45 %</a:t>
            </a:r>
            <a:endParaRPr lang="en-US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US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472165" y="4673043"/>
            <a:ext cx="1368846" cy="1352191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Nákup dvou vysokozdvižných vozíků </a:t>
            </a:r>
            <a:r>
              <a:rPr lang="en-US" sz="700" dirty="0" smtClean="0"/>
              <a:t>– </a:t>
            </a:r>
            <a:r>
              <a:rPr lang="cs-CZ" sz="700" dirty="0" smtClean="0"/>
              <a:t>jeden na dieselový pohon s kabinou pro řidiče </a:t>
            </a:r>
            <a:r>
              <a:rPr lang="en-US" sz="700" dirty="0" smtClean="0"/>
              <a:t>(</a:t>
            </a:r>
            <a:r>
              <a:rPr lang="cs-CZ" sz="700" dirty="0" smtClean="0"/>
              <a:t>venkovní použití</a:t>
            </a:r>
            <a:r>
              <a:rPr lang="en-US" sz="700" dirty="0" smtClean="0"/>
              <a:t>) </a:t>
            </a:r>
            <a:r>
              <a:rPr lang="cs-CZ" sz="700" dirty="0" smtClean="0"/>
              <a:t>a jeden na elektrický pohon </a:t>
            </a:r>
            <a:br>
              <a:rPr lang="cs-CZ" sz="700" dirty="0" smtClean="0"/>
            </a:br>
            <a:r>
              <a:rPr lang="cs-CZ" sz="700" dirty="0" smtClean="0"/>
              <a:t>(vnitřní použití)</a:t>
            </a:r>
            <a:endParaRPr lang="en-US" sz="700" dirty="0" smtClean="0"/>
          </a:p>
          <a:p>
            <a:pPr marL="85725" lvl="1" indent="-85725">
              <a:spcBef>
                <a:spcPts val="300"/>
              </a:spcBef>
              <a:buFont typeface="Arial" pitchFamily="34" charset="0"/>
              <a:buChar char="•"/>
            </a:pPr>
            <a:r>
              <a:rPr lang="cs-CZ" sz="700" dirty="0" smtClean="0"/>
              <a:t>Nový policový skladovací systém</a:t>
            </a:r>
            <a:endParaRPr lang="en-US" sz="700" dirty="0" smtClean="0"/>
          </a:p>
          <a:p>
            <a:pPr marL="266700" lvl="2" indent="-85725">
              <a:buFont typeface="Arial" pitchFamily="34" charset="0"/>
              <a:buChar char="•"/>
            </a:pPr>
            <a:r>
              <a:rPr lang="cs-CZ" sz="700" dirty="0" smtClean="0"/>
              <a:t>Kapacita</a:t>
            </a:r>
            <a:r>
              <a:rPr lang="en-US" sz="700" dirty="0" smtClean="0"/>
              <a:t> 1 600 kg</a:t>
            </a:r>
          </a:p>
          <a:p>
            <a:pPr marL="266700" lvl="2" indent="-85725">
              <a:buFont typeface="Arial" pitchFamily="34" charset="0"/>
              <a:buChar char="•"/>
            </a:pPr>
            <a:r>
              <a:rPr lang="en-US" sz="700" dirty="0" smtClean="0"/>
              <a:t>2 </a:t>
            </a:r>
            <a:r>
              <a:rPr lang="cs-CZ" sz="700" dirty="0" smtClean="0"/>
              <a:t>bloky každý pro </a:t>
            </a:r>
            <a:r>
              <a:rPr lang="en-US" sz="700" dirty="0" smtClean="0"/>
              <a:t>200 </a:t>
            </a:r>
            <a:r>
              <a:rPr lang="cs-CZ" sz="700" dirty="0" smtClean="0"/>
              <a:t>palet</a:t>
            </a:r>
            <a:endParaRPr lang="en-US" sz="700" dirty="0" smtClean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36845" y="4453711"/>
            <a:ext cx="1433414" cy="219332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Rozpočet projektu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4230631" y="4465661"/>
            <a:ext cx="9366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Implementace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469148" y="4448640"/>
            <a:ext cx="1368846" cy="224403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785145"/>
            <a:ext cx="1800225" cy="1003895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Přispění k lepším pracovním podmínkám a lepšímu pracovnímu prostředí</a:t>
            </a:r>
            <a:endParaRPr lang="en-US" sz="700" dirty="0" smtClean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Mírný nárůst přidané hodnoty podniku</a:t>
            </a:r>
            <a:endParaRPr lang="en-US" sz="700" dirty="0" smtClean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Naplnění požadavků trhu a udržení konkurenceschopnosti</a:t>
            </a:r>
            <a:endParaRPr lang="en-US" sz="700" dirty="0" smtClean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Lepší kvalita výrobků</a:t>
            </a:r>
            <a:endParaRPr lang="en-US" sz="700" dirty="0" smtClean="0"/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7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347" y="3933056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en-US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37101605"/>
              </p:ext>
            </p:extLst>
          </p:nvPr>
        </p:nvGraphicFramePr>
        <p:xfrm>
          <a:off x="2952553" y="1129383"/>
          <a:ext cx="3456384" cy="155193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456384"/>
              </a:tblGrid>
              <a:tr h="250825">
                <a:tc>
                  <a:txBody>
                    <a:bodyPr/>
                    <a:lstStyle/>
                    <a:p>
                      <a:pPr marL="447675" marR="0" lvl="0" indent="-447675" algn="l" defTabSz="762000" rtl="0" eaLnBrk="1" fontAlgn="base" latinLnBrk="0" hangingPunct="1">
                        <a:lnSpc>
                          <a:spcPct val="13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Projekt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hu-HU" sz="800" dirty="0" smtClean="0"/>
                        <a:t>M</a:t>
                      </a:r>
                      <a:r>
                        <a:rPr lang="cs-CZ" sz="800" dirty="0" err="1" smtClean="0"/>
                        <a:t>odernizace</a:t>
                      </a:r>
                      <a:r>
                        <a:rPr lang="cs-CZ" sz="800" dirty="0" smtClean="0"/>
                        <a:t> strojového vybavení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Přidávání hodnoty zemědělským a potravinářským produktům</a:t>
                      </a:r>
                      <a:r>
                        <a:rPr kumimoji="0" lang="hu-H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(123 – I.1.3.1)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NOVA a.s.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zaměstnanců (2014):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56 </a:t>
                      </a:r>
                      <a:endParaRPr kumimoji="0" lang="en-GB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Obrat (2013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80 mil. CZK 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 projektu</a:t>
            </a:r>
            <a:endParaRPr lang="en-US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1849" y="2581407"/>
            <a:ext cx="1800225" cy="1046861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Časté poruchy stávajících strojů – nutnost přerušovat výrobu</a:t>
            </a:r>
            <a:endParaRPr lang="en-US" sz="700" dirty="0" smtClean="0"/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Přizpůsobit se hygienickým normám</a:t>
            </a:r>
            <a:endParaRPr lang="en-US" sz="700" dirty="0" smtClean="0"/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Stávající skladovací systém neumožňoval stohování palet</a:t>
            </a:r>
            <a:endParaRPr lang="en-US" sz="700" dirty="0"/>
          </a:p>
        </p:txBody>
      </p:sp>
      <p:sp>
        <p:nvSpPr>
          <p:cNvPr id="36" name="AutoShape 57"/>
          <p:cNvSpPr>
            <a:spLocks noChangeArrowheads="1"/>
          </p:cNvSpPr>
          <p:nvPr/>
        </p:nvSpPr>
        <p:spPr bwMode="auto">
          <a:xfrm>
            <a:off x="1173904" y="3631008"/>
            <a:ext cx="215900" cy="214313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US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367267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4074047"/>
            <a:ext cx="1800225" cy="72332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Zlepšení</a:t>
            </a:r>
            <a:r>
              <a:rPr lang="en-GB" sz="700" dirty="0"/>
              <a:t> </a:t>
            </a:r>
            <a:r>
              <a:rPr lang="cs-CZ" sz="700" dirty="0"/>
              <a:t>konkurenceschopnosti</a:t>
            </a:r>
            <a:r>
              <a:rPr lang="en-GB" sz="700" dirty="0"/>
              <a:t> </a:t>
            </a:r>
            <a:r>
              <a:rPr lang="cs-CZ" sz="700" dirty="0"/>
              <a:t>odbytišť pro zemědělské produkty zemědělsko-zpracovatelských </a:t>
            </a:r>
            <a:r>
              <a:rPr lang="cs-CZ" sz="700" dirty="0" smtClean="0"/>
              <a:t>podniků</a:t>
            </a:r>
            <a:endParaRPr lang="cs-CZ" sz="700" dirty="0"/>
          </a:p>
        </p:txBody>
      </p:sp>
      <p:sp>
        <p:nvSpPr>
          <p:cNvPr id="39" name="Rectangle 361"/>
          <p:cNvSpPr>
            <a:spLocks noChangeArrowheads="1"/>
          </p:cNvSpPr>
          <p:nvPr/>
        </p:nvSpPr>
        <p:spPr bwMode="auto">
          <a:xfrm>
            <a:off x="432272" y="4797376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projektu</a:t>
            </a:r>
            <a:endParaRPr lang="en-US" sz="700" b="1" dirty="0">
              <a:solidFill>
                <a:schemeClr val="bg1"/>
              </a:solidFill>
            </a:endParaRP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5013276"/>
            <a:ext cx="1800225" cy="1011957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Zvýšit efektivitu výroby</a:t>
            </a:r>
            <a:endParaRPr lang="en-US" sz="700" dirty="0" smtClean="0"/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Přizpůsobit se hygienickým normám</a:t>
            </a:r>
            <a:endParaRPr lang="en-US" sz="700" dirty="0" smtClean="0"/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Modernizace skladovacího systému a techniky</a:t>
            </a:r>
            <a:endParaRPr lang="en-US" sz="700" dirty="0" smtClean="0"/>
          </a:p>
          <a:p>
            <a:pPr marL="85725" indent="-85725">
              <a:lnSpc>
                <a:spcPct val="130000"/>
              </a:lnSpc>
              <a:buFontTx/>
              <a:buChar char="•"/>
            </a:pPr>
            <a:r>
              <a:rPr lang="cs-CZ" sz="700" dirty="0" smtClean="0"/>
              <a:t>Zlepšit kvalitu pracovního prostředí a podmínek práce</a:t>
            </a:r>
            <a:endParaRPr lang="en-US" sz="700" dirty="0" smtClean="0"/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1849" y="3858147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opatření</a:t>
            </a:r>
            <a:endParaRPr lang="en-US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  <a:endCxn id="28" idx="1"/>
          </p:cNvCxnSpPr>
          <p:nvPr/>
        </p:nvCxnSpPr>
        <p:spPr>
          <a:xfrm rot="5400000" flipH="1" flipV="1">
            <a:off x="1919744" y="342776"/>
            <a:ext cx="352564" cy="1700352"/>
          </a:xfrm>
          <a:prstGeom prst="bentConnector4">
            <a:avLst>
              <a:gd name="adj1" fmla="val 99832"/>
              <a:gd name="adj2" fmla="val 51059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209846" y="1297226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en-US" sz="900" b="1" dirty="0" err="1" smtClean="0">
                <a:solidFill>
                  <a:schemeClr val="bg1"/>
                </a:solidFill>
              </a:rPr>
              <a:t>Sobotka</a:t>
            </a:r>
            <a:endParaRPr lang="en-US" sz="900" b="1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8"/>
          <a:stretch/>
        </p:blipFill>
        <p:spPr>
          <a:xfrm>
            <a:off x="3502191" y="2780870"/>
            <a:ext cx="2422615" cy="15947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128" y="979794"/>
            <a:ext cx="3570459" cy="205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7" y="1052736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 smtClean="0"/>
              <a:t>NOVA a.s.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Lokalita</a:t>
            </a:r>
            <a:br>
              <a:rPr lang="cs-CZ" sz="1000" b="1" dirty="0" smtClean="0"/>
            </a:br>
            <a:r>
              <a:rPr lang="cs-CZ" sz="1000" dirty="0" smtClean="0"/>
              <a:t>Sobotka 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Zaměstnanci </a:t>
            </a:r>
            <a:r>
              <a:rPr lang="cs-CZ" sz="1000" dirty="0" smtClean="0"/>
              <a:t>(2014)</a:t>
            </a:r>
            <a:r>
              <a:rPr lang="cs-CZ" sz="1000" b="1" dirty="0" smtClean="0"/>
              <a:t/>
            </a:r>
            <a:br>
              <a:rPr lang="cs-CZ" sz="1000" b="1" dirty="0" smtClean="0"/>
            </a:br>
            <a:r>
              <a:rPr lang="cs-CZ" sz="1000" dirty="0" smtClean="0"/>
              <a:t> 56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Obrat </a:t>
            </a:r>
            <a:r>
              <a:rPr lang="cs-CZ" sz="1000" dirty="0" smtClean="0"/>
              <a:t>(2013)</a:t>
            </a:r>
            <a:r>
              <a:rPr lang="cs-CZ" sz="1000" b="1" dirty="0" smtClean="0"/>
              <a:t/>
            </a:r>
            <a:br>
              <a:rPr lang="cs-CZ" sz="1000" b="1" dirty="0" smtClean="0"/>
            </a:br>
            <a:r>
              <a:rPr lang="cs-CZ" sz="1000" dirty="0" smtClean="0"/>
              <a:t> 80 mil. Kč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Hlavní činnost</a:t>
            </a:r>
            <a:endParaRPr lang="cs-CZ" sz="1000" dirty="0" smtClean="0"/>
          </a:p>
          <a:p>
            <a:pPr marL="179388" indent="-179388" defTabSz="571500" eaLnBrk="0" hangingPunct="0">
              <a:lnSpc>
                <a:spcPct val="125000"/>
              </a:lnSpc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Konzervárna </a:t>
            </a:r>
          </a:p>
          <a:p>
            <a:pPr marL="179388" indent="-179388" defTabSz="571500" eaLnBrk="0" hangingPunct="0">
              <a:lnSpc>
                <a:spcPct val="125000"/>
              </a:lnSpc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Balírna</a:t>
            </a:r>
          </a:p>
          <a:p>
            <a:pPr defTabSz="571500" eaLnBrk="0" hangingPunct="0">
              <a:lnSpc>
                <a:spcPct val="125000"/>
              </a:lnSpc>
              <a:buSzPct val="85000"/>
              <a:tabLst>
                <a:tab pos="179388" algn="l"/>
              </a:tabLst>
              <a:defRPr/>
            </a:pPr>
            <a:endParaRPr lang="cs-CZ" sz="1000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Hlavní Produkty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Konzervované ovoce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Marmelády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Kečup a hořčice</a:t>
            </a:r>
          </a:p>
          <a:p>
            <a:pPr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tabLst>
                <a:tab pos="179388" algn="l"/>
              </a:tabLst>
              <a:defRPr/>
            </a:pPr>
            <a:endParaRPr lang="cs-CZ" sz="1000" dirty="0" smtClean="0"/>
          </a:p>
          <a:p>
            <a:pPr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tabLst>
                <a:tab pos="179388" algn="l"/>
              </a:tabLst>
              <a:defRPr/>
            </a:pPr>
            <a:endParaRPr lang="cs-CZ" sz="1000" dirty="0"/>
          </a:p>
        </p:txBody>
      </p:sp>
      <p:sp>
        <p:nvSpPr>
          <p:cNvPr id="9" name="Rectangle 67"/>
          <p:cNvSpPr>
            <a:spLocks noChangeArrowheads="1"/>
          </p:cNvSpPr>
          <p:nvPr/>
        </p:nvSpPr>
        <p:spPr bwMode="auto">
          <a:xfrm>
            <a:off x="5688856" y="1047800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Sobotka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0128" y="3284984"/>
            <a:ext cx="3456384" cy="2448272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dirty="0" smtClean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Podnik vznikl v před rokem 1940, po 2. sv. válce byl podnik znárodněn v rámci středočeského podniku </a:t>
            </a:r>
            <a:r>
              <a:rPr lang="cs-CZ" dirty="0" err="1" smtClean="0"/>
              <a:t>Fruta</a:t>
            </a:r>
            <a:r>
              <a:rPr lang="cs-CZ" dirty="0" smtClean="0"/>
              <a:t>. Po roce 1990 byl podnik privatizován a transformován do akciové spolčenosti.</a:t>
            </a:r>
          </a:p>
          <a:p>
            <a:pPr marL="0" lvl="2" indent="0">
              <a:spcBef>
                <a:spcPts val="300"/>
              </a:spcBef>
              <a:buNone/>
            </a:pPr>
            <a:endParaRPr lang="cs-CZ" dirty="0" smtClean="0"/>
          </a:p>
          <a:p>
            <a:pPr marL="0" lvl="2" indent="0">
              <a:spcBef>
                <a:spcPts val="300"/>
              </a:spcBef>
              <a:buNone/>
            </a:pPr>
            <a:endParaRPr lang="cs-CZ" dirty="0" smtClean="0"/>
          </a:p>
          <a:p>
            <a:pPr>
              <a:spcBef>
                <a:spcPts val="300"/>
              </a:spcBef>
            </a:pPr>
            <a:r>
              <a:rPr lang="cs-CZ" dirty="0" smtClean="0"/>
              <a:t>Současný vývoj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 roce 2004 se firma stala součástí českého potravinářského koncernu ESSA.</a:t>
            </a:r>
            <a:endParaRPr lang="cs-CZ" dirty="0"/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88856" y="3031794"/>
            <a:ext cx="3456384" cy="284547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cs-CZ" sz="1100" b="1" dirty="0" smtClean="0">
                <a:solidFill>
                  <a:srgbClr val="00338D"/>
                </a:solidFill>
                <a:latin typeface="Arial"/>
                <a:cs typeface="Arial" pitchFamily="34" charset="0"/>
              </a:rPr>
              <a:t>Konkurence</a:t>
            </a:r>
            <a:endParaRPr kumimoji="0" lang="cs-CZ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Firma </a:t>
            </a:r>
            <a:r>
              <a:rPr lang="cs-CZ" sz="1100" dirty="0" err="1" smtClean="0">
                <a:latin typeface="Arial"/>
                <a:cs typeface="Arial" pitchFamily="34" charset="0"/>
              </a:rPr>
              <a:t>Hamé</a:t>
            </a:r>
            <a:r>
              <a:rPr lang="cs-CZ" sz="1100" dirty="0" smtClean="0">
                <a:latin typeface="Arial"/>
                <a:cs typeface="Arial" pitchFamily="34" charset="0"/>
              </a:rPr>
              <a:t> a.s.</a:t>
            </a: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Levný dovoz ze zahraničí (např. z Polska)</a:t>
            </a:r>
          </a:p>
          <a:p>
            <a:pPr marL="0" marR="0" lvl="2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noProof="0" dirty="0" smtClean="0">
              <a:latin typeface="Arial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lang="cs-CZ" sz="1100" noProof="0" dirty="0" smtClean="0">
              <a:latin typeface="Arial"/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Hlavní dodavatelé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noProof="0" dirty="0" smtClean="0">
                <a:cs typeface="Arial" pitchFamily="34" charset="0"/>
              </a:rPr>
              <a:t>Pěstitelé ovoce a zeleniny z ČR (95 %)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kumimoji="0" lang="cs-CZ" sz="1100" b="0" i="0" u="none" strike="noStrike" kern="1200" cap="none" spc="0" normalizeH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kumimoji="0" lang="cs-CZ" sz="11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Hlavní odběratelé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noProof="0" dirty="0" smtClean="0">
                <a:cs typeface="Arial" pitchFamily="34" charset="0"/>
              </a:rPr>
              <a:t>Velkoobchody a prodejny v ČR (95 %)</a:t>
            </a:r>
            <a:endParaRPr kumimoji="0" lang="cs-CZ" sz="11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</p:txBody>
      </p:sp>
      <p:cxnSp>
        <p:nvCxnSpPr>
          <p:cNvPr id="14" name="Shape 69"/>
          <p:cNvCxnSpPr>
            <a:stCxn id="13" idx="0"/>
            <a:endCxn id="9" idx="1"/>
          </p:cNvCxnSpPr>
          <p:nvPr/>
        </p:nvCxnSpPr>
        <p:spPr>
          <a:xfrm rot="5400000" flipH="1" flipV="1">
            <a:off x="4485483" y="252945"/>
            <a:ext cx="300506" cy="2106240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528616" y="1456318"/>
            <a:ext cx="108000" cy="10800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Hlavní potřeby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lvl="2" indent="0">
              <a:buNone/>
            </a:pPr>
            <a:endParaRPr lang="cs-CZ" dirty="0" smtClean="0"/>
          </a:p>
          <a:p>
            <a:pPr lvl="2"/>
            <a:r>
              <a:rPr lang="cs-CZ" dirty="0" smtClean="0"/>
              <a:t>Na </a:t>
            </a:r>
            <a:r>
              <a:rPr lang="cs-CZ" dirty="0"/>
              <a:t>konci výroby bylo nutné přesunout zpracované výrobky z expedičních linek do skladu a následně expedovat do prodeje. Příjemce tyto činnosti zajišťoval starým </a:t>
            </a:r>
            <a:r>
              <a:rPr lang="cs-CZ" dirty="0" smtClean="0"/>
              <a:t>vybavením, které vykazovalo vysokou poruchovost, což mělo negativní dopad na výrobu, neboť ta musela být v těchto případech zastavena.</a:t>
            </a:r>
            <a:endParaRPr lang="hu-HU" dirty="0"/>
          </a:p>
          <a:p>
            <a:pPr marL="0" lvl="2" indent="0">
              <a:buNone/>
            </a:pPr>
            <a:endParaRPr lang="cs-CZ" dirty="0" smtClean="0"/>
          </a:p>
          <a:p>
            <a:pPr marL="0" lvl="2" indent="0">
              <a:buNone/>
            </a:pPr>
            <a:endParaRPr lang="en-GB" dirty="0"/>
          </a:p>
          <a:p>
            <a:pPr lvl="2"/>
            <a:r>
              <a:rPr lang="cs-CZ" dirty="0"/>
              <a:t>Vzhledem k zastaralému vybavení také příjemce nesplňoval hygienické normy, kdy ve skladu a uvnitř výrobních prostor se nesmí pohybovat vozíky, které jsou na dieselový či plynový pohon.</a:t>
            </a:r>
            <a:endParaRPr lang="en-GB" dirty="0" smtClean="0"/>
          </a:p>
          <a:p>
            <a:pPr lvl="2"/>
            <a:endParaRPr lang="cs-CZ" dirty="0" smtClean="0"/>
          </a:p>
          <a:p>
            <a:pPr lvl="2"/>
            <a:endParaRPr lang="cs-CZ" dirty="0" smtClean="0"/>
          </a:p>
          <a:p>
            <a:pPr lvl="2"/>
            <a:r>
              <a:rPr lang="hu-HU" dirty="0" smtClean="0"/>
              <a:t>Se stávajícím skladovacím systémem nebylo možno některé položky stohovat na sebe, což vedlo k neefektivnímu využití skladovacích prostor.</a:t>
            </a:r>
          </a:p>
          <a:p>
            <a:pPr lvl="2"/>
            <a:endParaRPr lang="en-GB" dirty="0" smtClean="0"/>
          </a:p>
          <a:p>
            <a:pPr lvl="2"/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54289" y="1052737"/>
            <a:ext cx="1584325" cy="280831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hu-HU" sz="1000" b="1" dirty="0"/>
              <a:t>Časté poruchy stávajících strojů – nutnost přerušovat </a:t>
            </a:r>
            <a:r>
              <a:rPr lang="hu-HU" sz="1000" b="1" dirty="0" smtClean="0"/>
              <a:t>výrobu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hu-HU" sz="1000" b="1" dirty="0"/>
              <a:t>Přizpůsobit se hygienickým </a:t>
            </a:r>
            <a:r>
              <a:rPr lang="hu-HU" sz="1000" b="1" dirty="0" smtClean="0"/>
              <a:t>normám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hu-HU" sz="1000" b="1" dirty="0"/>
              <a:t>Stávající skladovací systém neumožňoval stohování palet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 smtClean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216248" y="2065040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>
            <a:off x="216248" y="2937644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projektu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556792"/>
            <a:ext cx="6583482" cy="792088"/>
          </a:xfrm>
        </p:spPr>
        <p:txBody>
          <a:bodyPr>
            <a:normAutofit/>
          </a:bodyPr>
          <a:lstStyle/>
          <a:p>
            <a:r>
              <a:rPr lang="cs-CZ" dirty="0" smtClean="0"/>
              <a:t>Zlepšení konkurenceschopnosti zemědělsko-zpracovatelských podniků a rozvoj nových odbytišť pro zemědělské produkty</a:t>
            </a:r>
          </a:p>
          <a:p>
            <a:pPr lvl="2">
              <a:defRPr/>
            </a:pPr>
            <a:r>
              <a:rPr lang="cs-CZ" dirty="0" smtClean="0"/>
              <a:t>Cílem opatření jsou investice do </a:t>
            </a:r>
            <a:r>
              <a:rPr lang="cs-CZ" dirty="0" err="1" smtClean="0"/>
              <a:t>zemědelsko</a:t>
            </a:r>
            <a:r>
              <a:rPr lang="cs-CZ" dirty="0" smtClean="0"/>
              <a:t>-zpracovatelských podniků, které napomůžou ke zvýšení konkurenceschopnosti </a:t>
            </a:r>
            <a:endParaRPr lang="cs-CZ" dirty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523822" y="2492896"/>
            <a:ext cx="6621417" cy="358775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 projektu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523822" y="1052736"/>
            <a:ext cx="6621417" cy="358775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 opatření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520504" y="2996952"/>
            <a:ext cx="6583482" cy="309634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Zvýšit efektivitu výroby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Zajistit plynulou expedici vyrobeného zboží do skladu bez nutnosti zastavovat výrobu</a:t>
            </a: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Modernizace skladovacího systému a techniky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Lépe využít skladovací plochy</a:t>
            </a: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endParaRPr lang="cs-CZ" sz="1100" dirty="0" smtClean="0">
              <a:cs typeface="Arial" pitchFamily="34" charset="0"/>
            </a:endParaRP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Zlepšit kvalitu pracovního prostředí a podmínek práce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Pořízení vozíku s kabinou pro řidiče pro venkovní využití a bezemisního vozíku na elektrický pohon pro vnitřní využití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Přizpůsobit se hygienickým normám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Pořízení bezemisního vozíku na elektrický pohon pro vnitřní využití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216248" y="1560157"/>
            <a:ext cx="2088000" cy="678573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900" dirty="0" smtClean="0"/>
              <a:t>Klesající konkurenceschopnost zemědělsko-zpracovatelských podniků v ČR</a:t>
            </a:r>
            <a:endParaRPr lang="cs-CZ" sz="900" dirty="0"/>
          </a:p>
        </p:txBody>
      </p:sp>
      <p:sp>
        <p:nvSpPr>
          <p:cNvPr id="13" name="AutoShape 47"/>
          <p:cNvSpPr>
            <a:spLocks noChangeArrowheads="1"/>
          </p:cNvSpPr>
          <p:nvPr/>
        </p:nvSpPr>
        <p:spPr bwMode="auto">
          <a:xfrm>
            <a:off x="216016" y="4689140"/>
            <a:ext cx="2088232" cy="90010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>
              <a:lnSpc>
                <a:spcPct val="130000"/>
              </a:lnSpc>
            </a:pPr>
            <a:r>
              <a:rPr lang="cs-CZ" sz="900" dirty="0" smtClean="0"/>
              <a:t>Přizpůsobit se hygienickým normám</a:t>
            </a:r>
            <a:endParaRPr lang="cs-CZ" sz="900" dirty="0"/>
          </a:p>
        </p:txBody>
      </p:sp>
      <p:sp>
        <p:nvSpPr>
          <p:cNvPr id="14" name="AutoShape 47"/>
          <p:cNvSpPr>
            <a:spLocks noChangeArrowheads="1"/>
          </p:cNvSpPr>
          <p:nvPr/>
        </p:nvSpPr>
        <p:spPr bwMode="auto">
          <a:xfrm>
            <a:off x="216016" y="3717032"/>
            <a:ext cx="2088232" cy="681938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900" dirty="0" smtClean="0"/>
              <a:t>Stávající skladovací systém neumožňoval stohování palet</a:t>
            </a:r>
            <a:endParaRPr lang="cs-CZ" sz="900" dirty="0"/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16248" y="2996952"/>
            <a:ext cx="2088232" cy="573926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>
              <a:lnSpc>
                <a:spcPct val="130000"/>
              </a:lnSpc>
            </a:pPr>
            <a:r>
              <a:rPr lang="cs-CZ" sz="900" dirty="0" smtClean="0"/>
              <a:t>Časté poruchy stávajících strojů – nutnost přerušovat výrobu</a:t>
            </a:r>
            <a:endParaRPr lang="cs-CZ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a technická implementace</a:t>
            </a:r>
            <a:endParaRPr lang="cs-CZ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20665" y="2708919"/>
            <a:ext cx="1584325" cy="324036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8900" indent="-88900" defTabSz="571500" eaLnBrk="0" hangingPunct="0">
              <a:spcAft>
                <a:spcPts val="6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b="1" dirty="0" smtClean="0"/>
              <a:t>Délka realizace projektu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dirty="0" smtClean="0"/>
              <a:t>8 měsíců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800" dirty="0" smtClean="0">
              <a:solidFill>
                <a:srgbClr val="FF0000"/>
              </a:solidFill>
            </a:endParaRP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800" b="1" dirty="0" smtClean="0"/>
              <a:t>Realizační fáze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dirty="0" smtClean="0"/>
              <a:t>2 měsíce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8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b="1" dirty="0" smtClean="0"/>
              <a:t>Celkové náklady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dirty="0" smtClean="0"/>
              <a:t>Celkem 1 513 680 Kč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dirty="0" smtClean="0"/>
              <a:t>způsobilé 1 272 000 Kč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8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800" b="1" dirty="0" smtClean="0"/>
              <a:t>PRV podpora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800" dirty="0" smtClean="0"/>
              <a:t>572 400 Kč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endParaRPr lang="cs-CZ" sz="8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800" b="1" dirty="0" smtClean="0"/>
              <a:t>Intenzita podpory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800" dirty="0" smtClean="0"/>
              <a:t>45 %</a:t>
            </a:r>
            <a:r>
              <a:rPr lang="cs-CZ" sz="1000" b="1" dirty="0" smtClean="0"/>
              <a:t/>
            </a:r>
            <a:br>
              <a:rPr lang="cs-CZ" sz="1000" b="1" dirty="0" smtClean="0"/>
            </a:br>
            <a:endParaRPr lang="cs-CZ" sz="1000" dirty="0"/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3212976"/>
            <a:ext cx="7159546" cy="3024336"/>
          </a:xfrm>
        </p:spPr>
        <p:txBody>
          <a:bodyPr>
            <a:normAutofit/>
          </a:bodyPr>
          <a:lstStyle/>
          <a:p>
            <a:r>
              <a:rPr lang="cs-CZ" dirty="0" smtClean="0"/>
              <a:t>Projektová fáze</a:t>
            </a:r>
          </a:p>
          <a:p>
            <a:pPr lvl="2"/>
            <a:r>
              <a:rPr lang="cs-CZ" dirty="0" smtClean="0"/>
              <a:t>Vyšší byrokratické zatížení (např. potřeba dokládat data o firmě za tři roky zpětně)</a:t>
            </a:r>
          </a:p>
          <a:p>
            <a:endParaRPr lang="cs-CZ" dirty="0" smtClean="0"/>
          </a:p>
          <a:p>
            <a:r>
              <a:rPr lang="cs-CZ" dirty="0" smtClean="0"/>
              <a:t>Realizační fáze</a:t>
            </a:r>
          </a:p>
          <a:p>
            <a:pPr lvl="2"/>
            <a:r>
              <a:rPr lang="cs-CZ" dirty="0" smtClean="0"/>
              <a:t>Kontrola na místě – hodně detailní a pro příjemce ne příliš komfortní</a:t>
            </a:r>
          </a:p>
          <a:p>
            <a:pPr lvl="2"/>
            <a:r>
              <a:rPr lang="cs-CZ" dirty="0" smtClean="0"/>
              <a:t>Vyšší administrativní zátěž</a:t>
            </a:r>
          </a:p>
          <a:p>
            <a:pPr lvl="2"/>
            <a:endParaRPr lang="cs-CZ" dirty="0" smtClean="0"/>
          </a:p>
          <a:p>
            <a:r>
              <a:rPr lang="cs-CZ" dirty="0" smtClean="0"/>
              <a:t>Finanční implementace</a:t>
            </a:r>
          </a:p>
          <a:p>
            <a:pPr lvl="2"/>
            <a:r>
              <a:rPr lang="cs-CZ" dirty="0" smtClean="0"/>
              <a:t>Platba proběhla včas</a:t>
            </a:r>
            <a:endParaRPr lang="cs-CZ" dirty="0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240584" y="1196752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324906" y="1327878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5760864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6803733" y="1410239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2011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4608736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4455800" y="2034952"/>
            <a:ext cx="720725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Červen 2009</a:t>
            </a:r>
          </a:p>
          <a:p>
            <a:pPr defTabSz="762000">
              <a:lnSpc>
                <a:spcPct val="130000"/>
              </a:lnSpc>
            </a:pPr>
            <a:r>
              <a:rPr lang="cs-CZ" sz="800" dirty="0" smtClean="0"/>
              <a:t>Žádost o dotaci</a:t>
            </a:r>
            <a:endParaRPr lang="cs-CZ" sz="800" dirty="0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3456608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 flipV="1">
            <a:off x="5176333" y="1708457"/>
            <a:ext cx="0" cy="314325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5251475" y="2367276"/>
            <a:ext cx="805164" cy="683287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Prosinec 2009</a:t>
            </a:r>
          </a:p>
          <a:p>
            <a:pPr defTabSz="762000">
              <a:lnSpc>
                <a:spcPct val="130000"/>
              </a:lnSpc>
            </a:pPr>
            <a:r>
              <a:rPr lang="cs-CZ" sz="800" dirty="0" smtClean="0"/>
              <a:t>Podpis grantové dohody</a:t>
            </a:r>
            <a:endParaRPr lang="cs-CZ" sz="800" dirty="0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4499477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2009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6227669" y="2035871"/>
            <a:ext cx="901347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Leden 2010</a:t>
            </a:r>
          </a:p>
          <a:p>
            <a:pPr defTabSz="762000">
              <a:lnSpc>
                <a:spcPct val="130000"/>
              </a:lnSpc>
            </a:pPr>
            <a:r>
              <a:rPr lang="cs-CZ" sz="800" dirty="0" smtClean="0"/>
              <a:t>Závěrečná žádost o platbu</a:t>
            </a:r>
            <a:endParaRPr lang="cs-CZ" sz="800" dirty="0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3347349" y="143019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2008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5656425" y="141870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2010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V="1">
            <a:off x="5656425" y="1714276"/>
            <a:ext cx="0" cy="652999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 flipV="1">
            <a:off x="5887257" y="1722743"/>
            <a:ext cx="0" cy="308506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6912992" y="128781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7965501" y="1410084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2012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8065120" y="1281593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65" y="971295"/>
            <a:ext cx="2752100" cy="1656000"/>
          </a:xfrm>
          <a:prstGeom prst="rect">
            <a:avLst/>
          </a:prstGeom>
        </p:spPr>
      </p:pic>
      <p:cxnSp>
        <p:nvCxnSpPr>
          <p:cNvPr id="43" name="Straight Connector 42"/>
          <p:cNvCxnSpPr/>
          <p:nvPr/>
        </p:nvCxnSpPr>
        <p:spPr>
          <a:xfrm flipV="1">
            <a:off x="5887257" y="2034952"/>
            <a:ext cx="340221" cy="3181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5"/>
          <p:cNvSpPr>
            <a:spLocks noChangeShapeType="1"/>
          </p:cNvSpPr>
          <p:nvPr/>
        </p:nvSpPr>
        <p:spPr bwMode="auto">
          <a:xfrm flipH="1">
            <a:off x="4090533" y="1556792"/>
            <a:ext cx="648072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cs-CZ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6" name="Straight Connector 5"/>
          <p:cNvCxnSpPr>
            <a:stCxn id="5" idx="0"/>
          </p:cNvCxnSpPr>
          <p:nvPr/>
        </p:nvCxnSpPr>
        <p:spPr>
          <a:xfrm>
            <a:off x="4738605" y="1556792"/>
            <a:ext cx="14147" cy="2545457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52752" y="4102249"/>
            <a:ext cx="215900" cy="0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10" idx="0"/>
          </p:cNvCxnSpPr>
          <p:nvPr/>
        </p:nvCxnSpPr>
        <p:spPr>
          <a:xfrm>
            <a:off x="3744639" y="2276872"/>
            <a:ext cx="1" cy="1152128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 projektu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1872208"/>
          </a:xfrm>
        </p:spPr>
        <p:txBody>
          <a:bodyPr/>
          <a:lstStyle/>
          <a:p>
            <a:r>
              <a:rPr lang="cs-CZ" dirty="0" smtClean="0"/>
              <a:t>Nové vysokozdvižné vozíky</a:t>
            </a:r>
          </a:p>
          <a:p>
            <a:pPr lvl="2"/>
            <a:r>
              <a:rPr lang="cs-CZ" dirty="0" smtClean="0"/>
              <a:t>Pro venkovní využití s kabinou pro řidiče a pro vnitřní využití na elektrický pohon</a:t>
            </a:r>
          </a:p>
          <a:p>
            <a:pPr>
              <a:spcBef>
                <a:spcPts val="2400"/>
              </a:spcBef>
            </a:pPr>
            <a:r>
              <a:rPr lang="cs-CZ" dirty="0" smtClean="0"/>
              <a:t>Regálový skladovací systém</a:t>
            </a:r>
          </a:p>
          <a:p>
            <a:pPr lvl="2"/>
            <a:r>
              <a:rPr lang="cs-CZ" dirty="0" smtClean="0"/>
              <a:t>Nový systém umožňující stohování palet</a:t>
            </a:r>
          </a:p>
          <a:p>
            <a:pPr lvl="3"/>
            <a:r>
              <a:rPr lang="cs-CZ" dirty="0" smtClean="0"/>
              <a:t>2 bloky, každý pro 200 paletových míst</a:t>
            </a:r>
          </a:p>
          <a:p>
            <a:pPr lvl="3"/>
            <a:r>
              <a:rPr lang="cs-CZ" dirty="0" smtClean="0"/>
              <a:t>Nosnost 1 600 kg</a:t>
            </a:r>
          </a:p>
          <a:p>
            <a:pPr lvl="2"/>
            <a:endParaRPr lang="cs-CZ" dirty="0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H="1">
            <a:off x="3024559" y="2276872"/>
            <a:ext cx="720080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cs-CZ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847" y="930661"/>
            <a:ext cx="4029844" cy="504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3" y="3090661"/>
            <a:ext cx="3840000" cy="288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855762"/>
            <a:ext cx="7272808" cy="2520280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sz="1050" b="1" dirty="0" smtClean="0"/>
              <a:t>Palety lze stohovat na sebe: </a:t>
            </a:r>
            <a:r>
              <a:rPr lang="cs-CZ" sz="1050" dirty="0" smtClean="0"/>
              <a:t>nový skladovací systém umožňuje palety na sebe stohovat.</a:t>
            </a:r>
            <a:endParaRPr lang="cs-CZ" sz="1050" b="1" dirty="0" smtClean="0"/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Pro práci uvnitř skladu byl dieselový vysokozdvižný vozík nahrazen elektrickým: </a:t>
            </a:r>
            <a:r>
              <a:rPr lang="cs-CZ" sz="1050" dirty="0" smtClean="0"/>
              <a:t>nový vysokozdvižný vozík na elektrický pohon nevylučuje na rozdíl od dieselového žádné škodlivé emise a je tedy pro vnitřní použití ve výrobní a skladovací hale vhodnější.</a:t>
            </a:r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Nový vozík pro venkovní práci s kabinou pro řidiče: </a:t>
            </a:r>
            <a:r>
              <a:rPr lang="cs-CZ" sz="1050" dirty="0" smtClean="0"/>
              <a:t>nový vozík pro venkovní použití je vybaven kabinou pro řidiče, která chrání před povětrnostními vlivy.</a:t>
            </a:r>
            <a:endParaRPr lang="cs-CZ" sz="1050" b="1" dirty="0" smtClean="0"/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Vyšší efektivita práce: </a:t>
            </a:r>
            <a:r>
              <a:rPr lang="cs-CZ" sz="1050" dirty="0" smtClean="0"/>
              <a:t>díky nové technice je výrobní proces spolehlivější a efektivnější.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213706"/>
            <a:ext cx="1584325" cy="2016224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Výsledky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611116"/>
            <a:ext cx="1584325" cy="172819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cs-CZ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001071" y="3611116"/>
            <a:ext cx="7159546" cy="172819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Přispění k lepším pracovním podmínkám a lepšímu pracovnímu prostředí: </a:t>
            </a:r>
            <a:r>
              <a:rPr lang="cs-CZ" sz="1050" dirty="0" smtClean="0">
                <a:cs typeface="Arial" pitchFamily="34" charset="0"/>
              </a:rPr>
              <a:t>nová technika, zejména nový vozík s kabinou pro řidiče přispěly ke zlepšení pracovních podmínek a prostředí.</a:t>
            </a:r>
            <a:endParaRPr lang="cs-CZ" sz="1050" b="1" dirty="0" smtClean="0">
              <a:cs typeface="Arial" pitchFamily="34" charset="0"/>
            </a:endParaRP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Mírný nárůst přidané hodnoty podniku: </a:t>
            </a:r>
            <a:r>
              <a:rPr lang="cs-CZ" sz="1050" dirty="0" smtClean="0">
                <a:cs typeface="Arial" pitchFamily="34" charset="0"/>
              </a:rPr>
              <a:t>vyšší efektivita práce přispěla k mírnému nárůstu přidané hodnoty firmy.</a:t>
            </a:r>
            <a:endParaRPr lang="cs-CZ" sz="1050" b="1" dirty="0" smtClean="0">
              <a:cs typeface="Arial" pitchFamily="34" charset="0"/>
            </a:endParaRP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Naplnění požadavků trhu a udržení konkurenceschopnosti: </a:t>
            </a:r>
            <a:r>
              <a:rPr lang="cs-CZ" sz="1050" dirty="0" smtClean="0">
                <a:cs typeface="Arial" pitchFamily="34" charset="0"/>
              </a:rPr>
              <a:t>splněním hygienických norem došlo k přizpůsobení se požadavkům trhu a udržení konkurenceschopnosti podniku.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Lepší kvalita výrobků: </a:t>
            </a:r>
            <a:r>
              <a:rPr lang="cs-CZ" sz="1050" dirty="0" smtClean="0">
                <a:cs typeface="Arial" pitchFamily="34" charset="0"/>
              </a:rPr>
              <a:t>díky přechodu na bezemisní vysokozdvižný vozík není ohrožována kvalita výrobků ve skladu</a:t>
            </a:r>
            <a:endParaRPr lang="cs-CZ" sz="1050" b="1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Efekt mrtvé váhy a multiplikační efekt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637566" y="1393825"/>
            <a:ext cx="6363658" cy="1296144"/>
          </a:xfrm>
        </p:spPr>
        <p:txBody>
          <a:bodyPr>
            <a:noAutofit/>
          </a:bodyPr>
          <a:lstStyle/>
          <a:p>
            <a:r>
              <a:rPr lang="cs-CZ" dirty="0" smtClean="0"/>
              <a:t>Efekt mrtvé váhy</a:t>
            </a:r>
            <a:endParaRPr lang="en-GB" dirty="0" smtClean="0"/>
          </a:p>
          <a:p>
            <a:pPr lvl="2"/>
            <a:r>
              <a:rPr lang="cs-CZ" dirty="0" smtClean="0"/>
              <a:t>Příjemce by realizoval projekt i bez dotace z vlastních zdrojů či případně pomocí bankovního úvěru, pravděpodobně však v menším rozsahu či po etapách</a:t>
            </a:r>
          </a:p>
          <a:p>
            <a:pPr lvl="2"/>
            <a:r>
              <a:rPr lang="cs-CZ" dirty="0" smtClean="0"/>
              <a:t>Efekt mrtvé váhy je hodnocen jako střední.</a:t>
            </a:r>
            <a:endParaRPr lang="en-GB" dirty="0" smtClean="0"/>
          </a:p>
        </p:txBody>
      </p:sp>
      <p:sp>
        <p:nvSpPr>
          <p:cNvPr id="5" name="Oval 4"/>
          <p:cNvSpPr/>
          <p:nvPr/>
        </p:nvSpPr>
        <p:spPr>
          <a:xfrm>
            <a:off x="1740223" y="3931270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660723" y="4075732"/>
            <a:ext cx="720725" cy="719138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PRV projekt</a:t>
            </a:r>
            <a:endParaRPr lang="en-GB" sz="1000" b="1" dirty="0"/>
          </a:p>
        </p:txBody>
      </p:sp>
      <p:sp>
        <p:nvSpPr>
          <p:cNvPr id="8" name="Oval 7"/>
          <p:cNvSpPr/>
          <p:nvPr/>
        </p:nvSpPr>
        <p:spPr>
          <a:xfrm>
            <a:off x="1584077" y="1676420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>
                <a:solidFill>
                  <a:schemeClr val="bg1"/>
                </a:solidFill>
              </a:rPr>
              <a:t>Projekt bez PRV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47378" y="1676420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Projekt s PRV</a:t>
            </a:r>
            <a:endParaRPr lang="en-GB" sz="1000" b="1" dirty="0"/>
          </a:p>
        </p:txBody>
      </p:sp>
      <p:sp>
        <p:nvSpPr>
          <p:cNvPr id="10" name="Equal 9"/>
          <p:cNvSpPr/>
          <p:nvPr/>
        </p:nvSpPr>
        <p:spPr>
          <a:xfrm>
            <a:off x="1368053" y="1892320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1452885" y="4075732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1452885" y="4363070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3" name="Down Arrow 12"/>
          <p:cNvSpPr/>
          <p:nvPr/>
        </p:nvSpPr>
        <p:spPr>
          <a:xfrm rot="16200000">
            <a:off x="1452885" y="4651995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4" name="Oval 13"/>
          <p:cNvSpPr/>
          <p:nvPr/>
        </p:nvSpPr>
        <p:spPr>
          <a:xfrm>
            <a:off x="1740223" y="4291632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740223" y="4651995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08745" y="1628145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81398" y="3787254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2637566" y="3931915"/>
            <a:ext cx="6466420" cy="1440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Multiplikační efekt</a:t>
            </a:r>
            <a:endParaRPr kumimoji="0" lang="en-GB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noProof="0" dirty="0" smtClean="0">
                <a:latin typeface="Arial"/>
                <a:cs typeface="Arial" pitchFamily="34" charset="0"/>
              </a:rPr>
              <a:t>Tento projekt neměl vliv na zaměstnanost</a:t>
            </a: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Multiplikační efekt je hodnocen jako nízký</a:t>
            </a:r>
            <a:r>
              <a:rPr lang="cs-CZ" sz="1100" noProof="0" dirty="0" smtClean="0">
                <a:latin typeface="Arial"/>
                <a:cs typeface="Arial" pitchFamily="34" charset="0"/>
              </a:rPr>
              <a:t> </a:t>
            </a:r>
            <a:endParaRPr lang="en-GB" sz="1100" noProof="0" dirty="0" smtClean="0"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96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5043</TotalTime>
  <Words>1118</Words>
  <Application>Microsoft Office PowerPoint</Application>
  <PresentationFormat>Custom</PresentationFormat>
  <Paragraphs>272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Symbol</vt:lpstr>
      <vt:lpstr>Verdana</vt:lpstr>
      <vt:lpstr>Wingdings</vt:lpstr>
      <vt:lpstr>CREATE TALKBOOK A4</vt:lpstr>
      <vt:lpstr>Modernizace strojového vybavení v konzervárně  NOVA a.s. v Sobotce  (123 – I.1.3.1)</vt:lpstr>
      <vt:lpstr>Shrnutí projektu</vt:lpstr>
      <vt:lpstr>Profil příjemce</vt:lpstr>
      <vt:lpstr>Hlavní potřeby</vt:lpstr>
      <vt:lpstr>Cíle projektu</vt:lpstr>
      <vt:lpstr>Finanční a technická implementace</vt:lpstr>
      <vt:lpstr>Výstupy projektu</vt:lpstr>
      <vt:lpstr>Výsledky a dopady</vt:lpstr>
      <vt:lpstr>Efekt mrtvé váhy a multiplikační efekt</vt:lpstr>
      <vt:lpstr>Indikátory projektu</vt:lpstr>
      <vt:lpstr>Naplnění cílů projektu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327</cp:revision>
  <dcterms:created xsi:type="dcterms:W3CDTF">2010-10-28T16:39:49Z</dcterms:created>
  <dcterms:modified xsi:type="dcterms:W3CDTF">2015-07-30T16:39:23Z</dcterms:modified>
</cp:coreProperties>
</file>