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6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  <p:sldMasterId id="2147483800" r:id="rId2"/>
  </p:sldMasterIdLst>
  <p:notesMasterIdLst>
    <p:notesMasterId r:id="rId16"/>
  </p:notesMasterIdLst>
  <p:sldIdLst>
    <p:sldId id="287" r:id="rId3"/>
    <p:sldId id="262" r:id="rId4"/>
    <p:sldId id="288" r:id="rId5"/>
    <p:sldId id="289" r:id="rId6"/>
    <p:sldId id="290" r:id="rId7"/>
    <p:sldId id="291" r:id="rId8"/>
    <p:sldId id="281" r:id="rId9"/>
    <p:sldId id="292" r:id="rId10"/>
    <p:sldId id="293" r:id="rId11"/>
    <p:sldId id="294" r:id="rId12"/>
    <p:sldId id="276" r:id="rId13"/>
    <p:sldId id="295" r:id="rId14"/>
    <p:sldId id="286" r:id="rId15"/>
  </p:sldIdLst>
  <p:sldSz cx="9361488" cy="6858000"/>
  <p:notesSz cx="6669088" cy="9928225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orient="horz" pos="2296" userDrawn="1">
          <p15:clr>
            <a:srgbClr val="A4A3A4"/>
          </p15:clr>
        </p15:guide>
        <p15:guide id="3" orient="horz" pos="2387" userDrawn="1">
          <p15:clr>
            <a:srgbClr val="A4A3A4"/>
          </p15:clr>
        </p15:guide>
        <p15:guide id="4" orient="horz" pos="3884" userDrawn="1">
          <p15:clr>
            <a:srgbClr val="A4A3A4"/>
          </p15:clr>
        </p15:guide>
        <p15:guide id="5" pos="2906" userDrawn="1">
          <p15:clr>
            <a:srgbClr val="A4A3A4"/>
          </p15:clr>
        </p15:guide>
        <p15:guide id="6" pos="2991" userDrawn="1">
          <p15:clr>
            <a:srgbClr val="A4A3A4"/>
          </p15:clr>
        </p15:guide>
        <p15:guide id="7" pos="1491" userDrawn="1">
          <p15:clr>
            <a:srgbClr val="A4A3A4"/>
          </p15:clr>
        </p15:guide>
        <p15:guide id="8" pos="1578" userDrawn="1">
          <p15:clr>
            <a:srgbClr val="A4A3A4"/>
          </p15:clr>
        </p15:guide>
        <p15:guide id="9" pos="4406" userDrawn="1">
          <p15:clr>
            <a:srgbClr val="A4A3A4"/>
          </p15:clr>
        </p15:guide>
        <p15:guide id="10" pos="4320" userDrawn="1">
          <p15:clr>
            <a:srgbClr val="A4A3A4"/>
          </p15:clr>
        </p15:guide>
        <p15:guide id="11" pos="5735" userDrawn="1">
          <p15:clr>
            <a:srgbClr val="A4A3A4"/>
          </p15:clr>
        </p15:guide>
        <p15:guide id="12" pos="16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0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447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851849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52564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92182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37046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418270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494866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854525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36628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988770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62604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Case study carried out in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Případová studie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4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6" y="476672"/>
            <a:ext cx="1537786" cy="10332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978215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  <p:extLst>
      <p:ext uri="{BB962C8B-B14F-4D97-AF65-F5344CB8AC3E}">
        <p14:creationId xmlns:p14="http://schemas.microsoft.com/office/powerpoint/2010/main" val="1886434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19755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0691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8854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7540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92254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98995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6805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551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53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6246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69222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sz="1800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14290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9174416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89251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240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2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sz="1800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3" y="6525346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2" y="1052737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8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008362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2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US" sz="1800" dirty="0">
              <a:solidFill>
                <a:srgbClr val="000000"/>
              </a:solidFill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sz="1800" dirty="0">
              <a:solidFill>
                <a:srgbClr val="000000"/>
              </a:solidFill>
            </a:endParaRPr>
          </a:p>
        </p:txBody>
      </p:sp>
      <p:sp>
        <p:nvSpPr>
          <p:cNvPr id="34" name="Rectangle 33"/>
          <p:cNvSpPr/>
          <p:nvPr/>
        </p:nvSpPr>
        <p:spPr bwMode="gray">
          <a:xfrm>
            <a:off x="8627873" y="6525346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2" y="1052737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screen"/>
          <a:stretch>
            <a:fillRect/>
          </a:stretch>
        </p:blipFill>
        <p:spPr>
          <a:xfrm>
            <a:off x="5904881" y="6232303"/>
            <a:ext cx="361474" cy="259200"/>
          </a:xfrm>
          <a:prstGeom prst="rect">
            <a:avLst/>
          </a:prstGeom>
        </p:spPr>
      </p:pic>
      <p:sp>
        <p:nvSpPr>
          <p:cNvPr id="24" name="TextBox 23"/>
          <p:cNvSpPr txBox="1"/>
          <p:nvPr userDrawn="1"/>
        </p:nvSpPr>
        <p:spPr>
          <a:xfrm>
            <a:off x="3095134" y="6249835"/>
            <a:ext cx="275442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GB" sz="800" dirty="0" smtClean="0">
                <a:solidFill>
                  <a:srgbClr val="00338D"/>
                </a:solidFill>
              </a:rPr>
              <a:t>Ongoing and ex-post evaluation of the Rural Development Programme of the Czech Republic (2007-2013)</a:t>
            </a:r>
            <a:endParaRPr lang="hu-HU" sz="800" dirty="0" smtClean="0">
              <a:solidFill>
                <a:srgbClr val="00338D"/>
              </a:solidFill>
            </a:endParaRPr>
          </a:p>
        </p:txBody>
      </p:sp>
      <p:grpSp>
        <p:nvGrpSpPr>
          <p:cNvPr id="25" name="Group 24"/>
          <p:cNvGrpSpPr/>
          <p:nvPr userDrawn="1"/>
        </p:nvGrpSpPr>
        <p:grpSpPr bwMode="gray">
          <a:xfrm>
            <a:off x="144240" y="6060878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sz="18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2724131" y="6232303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8008362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49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  <p:sldLayoutId id="2147483813" r:id="rId13"/>
    <p:sldLayoutId id="2147483814" r:id="rId14"/>
    <p:sldLayoutId id="2147483815" r:id="rId15"/>
    <p:sldLayoutId id="2147483816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5" y="1196752"/>
            <a:ext cx="2987039" cy="1584176"/>
          </a:xfrm>
        </p:spPr>
        <p:txBody>
          <a:bodyPr>
            <a:normAutofit/>
          </a:bodyPr>
          <a:lstStyle/>
          <a:p>
            <a:r>
              <a:rPr lang="hu-HU" sz="2200" dirty="0"/>
              <a:t>Peletizační linka ZD Křižanovsko</a:t>
            </a:r>
            <a:br>
              <a:rPr lang="hu-HU" sz="2200" dirty="0"/>
            </a:br>
            <a:r>
              <a:rPr lang="en-GB" sz="2200" b="0" dirty="0"/>
              <a:t>(</a:t>
            </a:r>
            <a:r>
              <a:rPr lang="hu-HU" sz="2200" b="0" dirty="0"/>
              <a:t>311 – III.1.1)</a:t>
            </a:r>
            <a:endParaRPr lang="en-GB" sz="2200" b="0" dirty="0"/>
          </a:p>
        </p:txBody>
      </p:sp>
    </p:spTree>
    <p:extLst>
      <p:ext uri="{BB962C8B-B14F-4D97-AF65-F5344CB8AC3E}">
        <p14:creationId xmlns:p14="http://schemas.microsoft.com/office/powerpoint/2010/main" val="84341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85347900"/>
              </p:ext>
            </p:extLst>
          </p:nvPr>
        </p:nvGraphicFramePr>
        <p:xfrm>
          <a:off x="257503" y="1198520"/>
          <a:ext cx="8846482" cy="403068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43434"/>
                <a:gridCol w="2909610"/>
                <a:gridCol w="946261"/>
                <a:gridCol w="216024"/>
                <a:gridCol w="1080120"/>
                <a:gridCol w="1080120"/>
                <a:gridCol w="1008112"/>
                <a:gridCol w="462801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effectLst/>
                        </a:rPr>
                        <a:t>Celkový objem investic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cs-CZ" sz="1000" dirty="0" smtClean="0"/>
                        <a:t>0</a:t>
                      </a:r>
                      <a:endParaRPr lang="en-GB" sz="1000" dirty="0" smtClean="0"/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cs-CZ" sz="1000" dirty="0" smtClean="0"/>
                        <a:t>13 990 980 Kč</a:t>
                      </a:r>
                      <a:endParaRPr lang="en-GB" sz="1000" dirty="0" smtClean="0"/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000" b="1" dirty="0" smtClean="0"/>
                        <a:t>13 990 980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000" b="1" dirty="0" smtClean="0"/>
                        <a:t>+13 990 980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Zařízení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využívající obnovitelné zdroje energie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Produkce tvarovaných biopaliv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2t / hod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2t / hod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2t / hod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Zvýšení nezemědělské hrubé přidané hodnoty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 mil. Kč 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 mil. Kč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+5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92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Hrubý počet vytvořených pracovních míst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55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-5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/>
                        </a:rPr>
                        <a:t>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Čistá přidaná hodnota vyjádřená v PPS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mil. Kč</a:t>
                      </a:r>
                    </a:p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+5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Čistý</a:t>
                      </a:r>
                      <a:r>
                        <a:rPr lang="cs-CZ" sz="1000" baseline="0" dirty="0" smtClean="0">
                          <a:effectLst/>
                        </a:rPr>
                        <a:t> počet pracovních míst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+6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Změna hrubé přidané hodnoty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3,3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4,3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+0,8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854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projektových cílů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8886" y="1197915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6037" y="2605796"/>
            <a:ext cx="2737494" cy="95063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lvl="0"/>
            <a:r>
              <a:rPr lang="cs-CZ" sz="900" dirty="0" smtClean="0"/>
              <a:t>Zajistit udržitelnost fungování družstva</a:t>
            </a:r>
            <a:endParaRPr lang="cs-CZ" sz="900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6" y="1197915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197915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1977" y="5445288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900" dirty="0" smtClean="0"/>
              <a:t>Stabilizace a tvorba pracovních míst</a:t>
            </a:r>
            <a:endParaRPr lang="cs-CZ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64818" y="5445288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Přispívání k tvorbě pracovních míst </a:t>
            </a:r>
            <a:endParaRPr lang="cs-CZ" sz="9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63980" y="213064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8017" y="3330007"/>
            <a:ext cx="2736404" cy="38122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Udržitelná podnikatelská činnost a struktura příjmů</a:t>
            </a:r>
            <a:endParaRPr lang="cs-CZ" sz="9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3273016" y="4747854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/>
              <a:t>Snížení nákladů na vytápění</a:t>
            </a:r>
          </a:p>
        </p:txBody>
      </p:sp>
      <p:sp>
        <p:nvSpPr>
          <p:cNvPr id="39" name="AutoShape 75"/>
          <p:cNvSpPr>
            <a:spLocks noChangeArrowheads="1"/>
          </p:cNvSpPr>
          <p:nvPr/>
        </p:nvSpPr>
        <p:spPr bwMode="auto">
          <a:xfrm>
            <a:off x="6063980" y="285989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70704" y="4326151"/>
            <a:ext cx="2736899" cy="32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Zvýšení příjmů z prodeje pelet</a:t>
            </a:r>
            <a:endParaRPr lang="cs-CZ" sz="9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9245" y="1917925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Diverzifikace směrem k nezemědělským činnostem</a:t>
            </a:r>
            <a:endParaRPr lang="cs-CZ" sz="900" dirty="0"/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3270702" y="3332901"/>
            <a:ext cx="2736899" cy="86892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Využití obnovitelných zdrojů energie vyrobených bioplynovou stanicí pro nezemědělskou produkci</a:t>
            </a:r>
            <a:endParaRPr lang="cs-CZ" sz="900" dirty="0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270704" y="1917950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/>
              <a:t>Diverzifikovaná obchodní činnost</a:t>
            </a:r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63982" y="341355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70059" y="495827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6" name="AutoShape 62"/>
          <p:cNvSpPr>
            <a:spLocks noChangeArrowheads="1"/>
          </p:cNvSpPr>
          <p:nvPr/>
        </p:nvSpPr>
        <p:spPr bwMode="auto">
          <a:xfrm>
            <a:off x="6063982" y="566185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70704" y="5445288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6 FTE vytvořených pozic  - 3 směny (2 FTE na směnu)</a:t>
            </a:r>
            <a:endParaRPr lang="cs-CZ" sz="900" dirty="0"/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24535" y="710105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4535" y="213064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1" name="AutoShape 78"/>
          <p:cNvSpPr>
            <a:spLocks noChangeArrowheads="1"/>
          </p:cNvSpPr>
          <p:nvPr/>
        </p:nvSpPr>
        <p:spPr bwMode="auto">
          <a:xfrm>
            <a:off x="3024535" y="300967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24537" y="441671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5" name="AutoShape 62"/>
          <p:cNvSpPr>
            <a:spLocks noChangeArrowheads="1"/>
          </p:cNvSpPr>
          <p:nvPr/>
        </p:nvSpPr>
        <p:spPr bwMode="auto">
          <a:xfrm>
            <a:off x="3024537" y="496981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24537" y="566185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49" name="Rectangle 55"/>
          <p:cNvSpPr>
            <a:spLocks noChangeArrowheads="1"/>
          </p:cNvSpPr>
          <p:nvPr/>
        </p:nvSpPr>
        <p:spPr bwMode="auto">
          <a:xfrm>
            <a:off x="6264818" y="2605795"/>
            <a:ext cx="2736404" cy="58534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Zlepšení životního prostředí využitím zemědělských odpadů a obnovitelných zdrojů energie pro podnikovou výrobu</a:t>
            </a:r>
            <a:endParaRPr lang="cs-CZ" sz="900" dirty="0"/>
          </a:p>
        </p:txBody>
      </p:sp>
      <p:sp>
        <p:nvSpPr>
          <p:cNvPr id="52" name="Rectangle 55"/>
          <p:cNvSpPr>
            <a:spLocks noChangeArrowheads="1"/>
          </p:cNvSpPr>
          <p:nvPr/>
        </p:nvSpPr>
        <p:spPr bwMode="auto">
          <a:xfrm>
            <a:off x="6264818" y="1917925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Zvýšení diverzifikace venkovské ekonomiky</a:t>
            </a:r>
            <a:endParaRPr lang="cs-CZ" sz="900" dirty="0"/>
          </a:p>
        </p:txBody>
      </p:sp>
      <p:sp>
        <p:nvSpPr>
          <p:cNvPr id="53" name="Rectangle 55"/>
          <p:cNvSpPr>
            <a:spLocks noChangeArrowheads="1"/>
          </p:cNvSpPr>
          <p:nvPr/>
        </p:nvSpPr>
        <p:spPr bwMode="auto">
          <a:xfrm>
            <a:off x="6264818" y="4311443"/>
            <a:ext cx="2736404" cy="101162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Nákladově efektivní provoz</a:t>
            </a:r>
            <a:endParaRPr lang="cs-CZ" sz="900" dirty="0"/>
          </a:p>
        </p:txBody>
      </p:sp>
      <p:sp>
        <p:nvSpPr>
          <p:cNvPr id="42" name="Rectangle 44"/>
          <p:cNvSpPr>
            <a:spLocks noChangeArrowheads="1"/>
          </p:cNvSpPr>
          <p:nvPr/>
        </p:nvSpPr>
        <p:spPr bwMode="auto">
          <a:xfrm>
            <a:off x="211977" y="4326152"/>
            <a:ext cx="2737494" cy="99691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900" dirty="0" smtClean="0"/>
              <a:t>Zvýšení peněžních toků a příjmů</a:t>
            </a:r>
            <a:endParaRPr lang="cs-CZ" sz="900" dirty="0"/>
          </a:p>
        </p:txBody>
      </p:sp>
      <p:sp>
        <p:nvSpPr>
          <p:cNvPr id="36" name="AutoShape 62"/>
          <p:cNvSpPr>
            <a:spLocks noChangeArrowheads="1"/>
          </p:cNvSpPr>
          <p:nvPr/>
        </p:nvSpPr>
        <p:spPr bwMode="auto">
          <a:xfrm>
            <a:off x="6066933" y="450727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8" name="Rectangle 44"/>
          <p:cNvSpPr>
            <a:spLocks noChangeArrowheads="1"/>
          </p:cNvSpPr>
          <p:nvPr/>
        </p:nvSpPr>
        <p:spPr bwMode="auto">
          <a:xfrm>
            <a:off x="211977" y="3625829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50000"/>
              </a:lnSpc>
            </a:pPr>
            <a:r>
              <a:rPr lang="cs-CZ" sz="900" dirty="0" smtClean="0"/>
              <a:t>Využití organických odpadů</a:t>
            </a:r>
            <a:endParaRPr lang="cs-CZ" sz="900" dirty="0"/>
          </a:p>
        </p:txBody>
      </p:sp>
      <p:sp>
        <p:nvSpPr>
          <p:cNvPr id="40" name="Rectangle 65"/>
          <p:cNvSpPr>
            <a:spLocks noChangeArrowheads="1"/>
          </p:cNvSpPr>
          <p:nvPr/>
        </p:nvSpPr>
        <p:spPr bwMode="auto">
          <a:xfrm>
            <a:off x="3272541" y="2615384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Využití organických odpadů a </a:t>
            </a:r>
            <a:r>
              <a:rPr lang="cs-CZ" sz="900" dirty="0" err="1" smtClean="0"/>
              <a:t>digestátu</a:t>
            </a:r>
            <a:r>
              <a:rPr lang="cs-CZ" sz="900" dirty="0" smtClean="0"/>
              <a:t> - odpad z provozu bioplynové stanice</a:t>
            </a:r>
            <a:endParaRPr lang="cs-CZ" sz="900" dirty="0"/>
          </a:p>
        </p:txBody>
      </p:sp>
      <p:sp>
        <p:nvSpPr>
          <p:cNvPr id="44" name="Rectangle 55"/>
          <p:cNvSpPr>
            <a:spLocks noChangeArrowheads="1"/>
          </p:cNvSpPr>
          <p:nvPr/>
        </p:nvSpPr>
        <p:spPr bwMode="auto">
          <a:xfrm>
            <a:off x="6264818" y="3784381"/>
            <a:ext cx="2736404" cy="417448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Udržitelná zemědělská výroba a počet hospodářských zvířat</a:t>
            </a:r>
            <a:endParaRPr lang="cs-CZ" sz="900" dirty="0"/>
          </a:p>
        </p:txBody>
      </p:sp>
      <p:sp>
        <p:nvSpPr>
          <p:cNvPr id="45" name="AutoShape 62"/>
          <p:cNvSpPr>
            <a:spLocks noChangeArrowheads="1"/>
          </p:cNvSpPr>
          <p:nvPr/>
        </p:nvSpPr>
        <p:spPr bwMode="auto">
          <a:xfrm>
            <a:off x="3037855" y="384104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50" y="1052739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/>
              <a:t>Pozitivní zkušenosti</a:t>
            </a: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50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/>
              <a:t>Negativní zkušenosti</a:t>
            </a:r>
            <a:endParaRPr lang="en-GB" sz="1000" b="1" dirty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908720"/>
            <a:ext cx="3528540" cy="297459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>
                <a:solidFill>
                  <a:schemeClr val="bg1"/>
                </a:solidFill>
              </a:rPr>
              <a:t>  +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53771" y="1052738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717032"/>
            <a:ext cx="3528540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>
                <a:solidFill>
                  <a:schemeClr val="bg1"/>
                </a:solidFill>
              </a:rPr>
              <a:t> – 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952182" y="3933056"/>
            <a:ext cx="11039" cy="2016224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268760"/>
            <a:ext cx="3384524" cy="2385691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 smtClean="0"/>
              <a:t>Možnost udržet životaschopné podnikání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Finanční prostředky napomohly ke stabilizaci komplexního fungování družstva a zejména k udržení živočišné výroby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Zlepšení celkové hygienické situace v rámci družstva a okolí (pokles zápachu)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Možnost čerpat prostředky i z dalších opatření PRV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Výplata finančních prostředků probíhala bez problémů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7" y="4005064"/>
            <a:ext cx="3384525" cy="1656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Kritéria a podmínky poskytnutí dotace by měly více reflektovat realitu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Podporu z opatření diverzifikace (zejména výstavba bioplynových stanic) by neměly čerpat zemědělské podniky bez živočišné výroby. Tato opatření by měla být vázána na určitou rozlohu plochy.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+mj-lt"/>
              </a:rPr>
              <a:t>Drobné byrokratické překážky v počátcích fungování PRV 2007-2013</a:t>
            </a:r>
            <a:endParaRPr lang="cs-CZ" sz="11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8215" y="1048259"/>
            <a:ext cx="3468438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0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  <p:custDataLst>
              <p:tags r:id="rId1"/>
            </p:custDataLst>
          </p:nvPr>
        </p:nvSpPr>
        <p:spPr>
          <a:xfrm>
            <a:off x="175945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/>
              <a:t>The KPMG name, logo and ‘cutting through complexity’ are registered trademarks or trademarks of KPMG International Cooperative (KPMG International).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345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1" y="1016669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684" y="4581128"/>
            <a:ext cx="1800225" cy="144410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Zvýšení příjmů z prodeje pelet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Diverzifikovaná obchodní činnost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6 FTE vytvořených pozic  - 3 směny (2 FTE na směnu)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Snížení nákladů na vytápění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Využití organických odpadů a </a:t>
            </a:r>
            <a:r>
              <a:rPr lang="cs-CZ" sz="700" dirty="0" err="1"/>
              <a:t>digestátu</a:t>
            </a:r>
            <a:r>
              <a:rPr lang="cs-CZ" sz="700" dirty="0"/>
              <a:t> - odpad z provozu bioplynové stanice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Využití obnovitelných zdrojů energie vyrobených bioplynovou stanicí pro nezemědělskou produkci</a:t>
            </a:r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38039" y="5227530"/>
            <a:ext cx="215896" cy="226979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497281" y="5260785"/>
            <a:ext cx="215900" cy="16046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5830" y="4159133"/>
            <a:ext cx="211298" cy="164445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674197" y="4801272"/>
            <a:ext cx="853646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dirty="0"/>
              <a:t>srpen </a:t>
            </a:r>
            <a:r>
              <a:rPr lang="en-US" sz="700" dirty="0"/>
              <a:t>20</a:t>
            </a:r>
            <a:r>
              <a:rPr lang="cs-CZ" sz="700" dirty="0"/>
              <a:t>10</a:t>
            </a:r>
            <a:r>
              <a:rPr lang="en-US" sz="700" dirty="0"/>
              <a:t> </a:t>
            </a:r>
          </a:p>
          <a:p>
            <a:pPr>
              <a:lnSpc>
                <a:spcPct val="130000"/>
              </a:lnSpc>
            </a:pPr>
            <a:r>
              <a:rPr lang="en-US" sz="700" dirty="0"/>
              <a:t>(</a:t>
            </a:r>
            <a:r>
              <a:rPr lang="cs-CZ" sz="700" dirty="0"/>
              <a:t>podpis smlouvy o dotaci</a:t>
            </a:r>
            <a:r>
              <a:rPr lang="en-US" sz="700" dirty="0"/>
              <a:t>)</a:t>
            </a:r>
          </a:p>
          <a:p>
            <a:pPr marL="85725" indent="-85725" algn="ctr">
              <a:lnSpc>
                <a:spcPct val="130000"/>
              </a:lnSpc>
            </a:pPr>
            <a:r>
              <a:rPr lang="cs-CZ" sz="700" dirty="0"/>
              <a:t>-</a:t>
            </a:r>
          </a:p>
          <a:p>
            <a:pPr marL="85725" indent="-85725">
              <a:lnSpc>
                <a:spcPct val="130000"/>
              </a:lnSpc>
            </a:pPr>
            <a:r>
              <a:rPr lang="cs-CZ" sz="700" dirty="0"/>
              <a:t>říjen </a:t>
            </a:r>
            <a:r>
              <a:rPr lang="en-US" sz="700" dirty="0"/>
              <a:t>2010</a:t>
            </a:r>
          </a:p>
          <a:p>
            <a:pPr>
              <a:lnSpc>
                <a:spcPct val="130000"/>
              </a:lnSpc>
            </a:pPr>
            <a:r>
              <a:rPr lang="en-US" sz="700" dirty="0" smtClean="0"/>
              <a:t>(</a:t>
            </a:r>
            <a:r>
              <a:rPr lang="cs-CZ" sz="700" dirty="0" smtClean="0"/>
              <a:t>poslední ŽOP</a:t>
            </a:r>
            <a:r>
              <a:rPr lang="en-US" sz="700" dirty="0"/>
              <a:t>)</a:t>
            </a:r>
          </a:p>
          <a:p>
            <a:pPr marL="85725" indent="-85725">
              <a:lnSpc>
                <a:spcPct val="130000"/>
              </a:lnSpc>
            </a:pPr>
            <a:r>
              <a:rPr lang="en-US" sz="700" b="1" dirty="0"/>
              <a:t> </a:t>
            </a:r>
            <a:r>
              <a:rPr lang="cs-CZ" sz="700" b="1" dirty="0"/>
              <a:t>3</a:t>
            </a:r>
            <a:r>
              <a:rPr lang="en-US" sz="700" b="1" dirty="0"/>
              <a:t> </a:t>
            </a:r>
            <a:r>
              <a:rPr lang="cs-CZ" sz="700" b="1" dirty="0"/>
              <a:t>měsíce</a:t>
            </a:r>
            <a:endParaRPr lang="en-US" sz="7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479678" y="4801272"/>
            <a:ext cx="1038772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/>
              <a:t>Celkové výdaje</a:t>
            </a:r>
            <a:endParaRPr lang="en-GB" sz="700" b="1" dirty="0"/>
          </a:p>
          <a:p>
            <a:pPr>
              <a:lnSpc>
                <a:spcPct val="150000"/>
              </a:lnSpc>
            </a:pPr>
            <a:r>
              <a:rPr lang="cs-CZ" sz="700" dirty="0"/>
              <a:t>13 990 980 Kč</a:t>
            </a:r>
            <a:r>
              <a:rPr lang="hu-HU" sz="700" dirty="0"/>
              <a:t> (celkem)</a:t>
            </a:r>
          </a:p>
          <a:p>
            <a:pPr>
              <a:lnSpc>
                <a:spcPct val="150000"/>
              </a:lnSpc>
            </a:pPr>
            <a:r>
              <a:rPr lang="hu-HU" sz="700" dirty="0"/>
              <a:t>11 639 150 Kč (způsobilé)</a:t>
            </a:r>
            <a:endParaRPr lang="en-GB" sz="700" dirty="0"/>
          </a:p>
          <a:p>
            <a:pPr marL="85725" indent="-85725">
              <a:lnSpc>
                <a:spcPct val="150000"/>
              </a:lnSpc>
            </a:pPr>
            <a:r>
              <a:rPr lang="cs-CZ" sz="700" b="1" dirty="0"/>
              <a:t>Podpora PRV</a:t>
            </a:r>
            <a:endParaRPr lang="en-GB" sz="700" b="1" dirty="0"/>
          </a:p>
          <a:p>
            <a:pPr marL="85725" indent="-85725">
              <a:lnSpc>
                <a:spcPct val="150000"/>
              </a:lnSpc>
            </a:pPr>
            <a:r>
              <a:rPr lang="cs-CZ" sz="700" dirty="0"/>
              <a:t>5 819 575 Kč</a:t>
            </a:r>
            <a:endParaRPr lang="hu-HU" sz="700" dirty="0"/>
          </a:p>
          <a:p>
            <a:pPr marL="85725" indent="-85725">
              <a:lnSpc>
                <a:spcPct val="150000"/>
              </a:lnSpc>
            </a:pPr>
            <a:r>
              <a:rPr lang="cs-CZ" sz="700" b="1" dirty="0"/>
              <a:t>Procento dotace</a:t>
            </a:r>
            <a:endParaRPr lang="en-GB" sz="700" b="1" dirty="0"/>
          </a:p>
          <a:p>
            <a:pPr marL="85725" indent="-85725">
              <a:lnSpc>
                <a:spcPct val="150000"/>
              </a:lnSpc>
            </a:pPr>
            <a:r>
              <a:rPr lang="hu-HU" sz="700" dirty="0"/>
              <a:t>	</a:t>
            </a:r>
            <a:r>
              <a:rPr lang="cs-CZ" sz="700" dirty="0"/>
              <a:t>50 </a:t>
            </a:r>
            <a:r>
              <a:rPr lang="hu-HU" sz="700" dirty="0"/>
              <a:t>%</a:t>
            </a:r>
            <a:endParaRPr lang="en-GB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941091" y="5261738"/>
            <a:ext cx="215903" cy="158562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4692062" y="4801272"/>
            <a:ext cx="2269438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50000"/>
              </a:lnSpc>
              <a:spcBef>
                <a:spcPts val="300"/>
              </a:spcBef>
            </a:pPr>
            <a:r>
              <a:rPr lang="hu-HU" sz="600" b="1" dirty="0"/>
              <a:t>Zařízení</a:t>
            </a:r>
          </a:p>
          <a:p>
            <a:pPr marL="85725" lvl="1" indent="-85725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hu-HU" sz="600" dirty="0"/>
              <a:t>Peletizační linka</a:t>
            </a:r>
          </a:p>
          <a:p>
            <a:pPr marL="85725" lvl="1" indent="-85725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hu-HU" sz="600" dirty="0"/>
              <a:t>Oddělovač digestátu pro bioplynovou stanicki</a:t>
            </a:r>
          </a:p>
          <a:p>
            <a:pPr marL="85725" lvl="1" indent="-85725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hu-HU" sz="600" dirty="0"/>
              <a:t>Sušička využívající odpadní teplo z bioplynové stanice</a:t>
            </a:r>
          </a:p>
          <a:p>
            <a:pPr marL="0" lvl="1">
              <a:lnSpc>
                <a:spcPct val="110000"/>
              </a:lnSpc>
              <a:spcBef>
                <a:spcPts val="300"/>
              </a:spcBef>
            </a:pPr>
            <a:r>
              <a:rPr lang="hu-HU" sz="600" b="1" dirty="0"/>
              <a:t>Produkce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hu-HU" sz="600" dirty="0"/>
              <a:t>Využití digestátu (organický odpad z bioplynové stanice) a odpad z rostlinné výroby </a:t>
            </a:r>
            <a:endParaRPr lang="hu-HU" sz="600" dirty="0">
              <a:solidFill>
                <a:srgbClr val="0070C0"/>
              </a:solidFill>
            </a:endParaRP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hu-HU" sz="600" dirty="0" smtClean="0"/>
              <a:t>2010 - 2014 - vyrobené objem 5500 tun, tržby 14,5 mil. Kč (výroba cca 1400 tun </a:t>
            </a:r>
            <a:r>
              <a:rPr lang="hu-HU" sz="600" smtClean="0"/>
              <a:t>za rok)</a:t>
            </a:r>
            <a:endParaRPr lang="hu-HU" sz="600" dirty="0" smtClean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479680" y="4585370"/>
            <a:ext cx="1038771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Rozpočet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670004" y="4581128"/>
            <a:ext cx="857841" cy="220142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Realizace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4692063" y="4585370"/>
            <a:ext cx="2269439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Výstupy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684" y="2707407"/>
            <a:ext cx="1800225" cy="1444104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Udržitelná podnikatelská činnost a struktura příjmů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Zvýšení diverzifikace venkovské ekonomiky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Nákladově efektivní provoz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Udržitelná zemědělská výroba a počet hospodářských zvířat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Přispívání k tvorbě pracovních míst 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Zlepšení životního prostředí </a:t>
            </a:r>
            <a:r>
              <a:rPr lang="cs-CZ" sz="700" dirty="0" smtClean="0"/>
              <a:t>využitím </a:t>
            </a:r>
            <a:r>
              <a:rPr lang="cs-CZ" sz="700" dirty="0"/>
              <a:t>zemědělských odpadů a obnovitelných zdrojů energie pro podnikovou výrobu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9" y="2501628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Dopady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684" y="4346118"/>
            <a:ext cx="1800225" cy="23501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Výsledky</a:t>
            </a:r>
            <a:endParaRPr lang="en-US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70537548"/>
              </p:ext>
            </p:extLst>
          </p:nvPr>
        </p:nvGraphicFramePr>
        <p:xfrm>
          <a:off x="2952553" y="1129384"/>
          <a:ext cx="3456384" cy="138124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Peletizační linka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Diverzifikace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činností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nezemědělské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en-US" sz="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povahy</a:t>
                      </a:r>
                      <a:r>
                        <a:rPr kumimoji="0" lang="en-US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(311 – III.1.1)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Zemědělské družstvo Křižanovsko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55 FTE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78 mil.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 projektu</a:t>
            </a:r>
            <a:endParaRPr lang="en-GB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4" y="2587992"/>
            <a:ext cx="1800225" cy="891164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/>
              <a:t>Podpora komplexní fungování družstva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/>
              <a:t>Zachování živočišné výroby prostřednictvím diverzifikace zemědělských činností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/>
              <a:t>Využití organického odpadu a dalšího přírodního materiálů z polí a luk</a:t>
            </a:r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4" y="2379708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Potřeby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4" y="3901442"/>
            <a:ext cx="1800225" cy="1037565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Diverzifikace zemědělských aktivit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Rozvoj nezemědělské výroby a zaměstnanosti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Zlepšování kvality života ve venkovských oblastech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Zmírnění negativních dopadů změny klimatu podporou výroby energie z obnovitelných zdrojů energie</a:t>
            </a:r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4" y="4941168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4" y="5157069"/>
            <a:ext cx="1800225" cy="86816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Diverzifikace směrem k nezemědělským činnostem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Využití organických odpadů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Zvýšení peněžních toků a příjmů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Stabilizace </a:t>
            </a:r>
            <a:r>
              <a:rPr lang="cs-CZ" sz="700" dirty="0"/>
              <a:t>a tvorba pracovních míst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Zajistit udržitelnost fungování družstva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4" y="3674358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opatření</a:t>
            </a:r>
            <a:endParaRPr lang="en-US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777427" y="734683"/>
            <a:ext cx="886789" cy="1450764"/>
          </a:xfrm>
          <a:prstGeom prst="bentConnector4">
            <a:avLst>
              <a:gd name="adj1" fmla="val 100250"/>
              <a:gd name="adj2" fmla="val 51241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459434" y="1831451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2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Křižanov</a:t>
            </a:r>
            <a:endParaRPr lang="en-GB" sz="9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807" y="2637485"/>
            <a:ext cx="3201230" cy="1836000"/>
          </a:xfrm>
          <a:prstGeom prst="rect">
            <a:avLst/>
          </a:prstGeom>
        </p:spPr>
      </p:pic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504482" y="5269009"/>
            <a:ext cx="215900" cy="14401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33" name="AutoShape 40"/>
          <p:cNvSpPr>
            <a:spLocks noChangeArrowheads="1"/>
          </p:cNvSpPr>
          <p:nvPr/>
        </p:nvSpPr>
        <p:spPr bwMode="auto">
          <a:xfrm>
            <a:off x="1223717" y="3500246"/>
            <a:ext cx="211298" cy="164445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179" y="1042741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9" y="1052738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Zemědělské družstvo </a:t>
            </a:r>
            <a:r>
              <a:rPr lang="cs-CZ" sz="900" b="1" dirty="0" err="1" smtClean="0"/>
              <a:t>Křižanovsko</a:t>
            </a:r>
            <a:endParaRPr lang="cs-CZ" sz="9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Lokalita</a:t>
            </a:r>
            <a:br>
              <a:rPr lang="cs-CZ" sz="900" b="1" dirty="0" smtClean="0"/>
            </a:br>
            <a:r>
              <a:rPr lang="cs-CZ" sz="900" dirty="0" err="1" smtClean="0"/>
              <a:t>Křižanovsko</a:t>
            </a:r>
            <a:endParaRPr lang="cs-CZ" sz="9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Zaměstnanci </a:t>
            </a:r>
            <a:r>
              <a:rPr lang="cs-CZ" sz="900" dirty="0" smtClean="0"/>
              <a:t>(2013)</a:t>
            </a:r>
            <a:r>
              <a:rPr lang="cs-CZ" sz="900" b="1" dirty="0" smtClean="0"/>
              <a:t/>
            </a:r>
            <a:br>
              <a:rPr lang="cs-CZ" sz="900" b="1" dirty="0" smtClean="0"/>
            </a:br>
            <a:r>
              <a:rPr lang="cs-CZ" sz="900" dirty="0" smtClean="0"/>
              <a:t> 55 FTE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Obrat </a:t>
            </a:r>
            <a:r>
              <a:rPr lang="cs-CZ" sz="900" dirty="0" smtClean="0"/>
              <a:t>(2013)</a:t>
            </a:r>
            <a:r>
              <a:rPr lang="cs-CZ" sz="900" b="1" dirty="0" smtClean="0"/>
              <a:t/>
            </a:r>
            <a:br>
              <a:rPr lang="cs-CZ" sz="900" b="1" dirty="0" smtClean="0"/>
            </a:br>
            <a:r>
              <a:rPr lang="cs-CZ" sz="900" dirty="0" smtClean="0"/>
              <a:t> 78 mil. Kč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Hlavní činnost</a:t>
            </a:r>
            <a:endParaRPr lang="cs-CZ" sz="9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Rostlinná výroba – obilí, řepka, kukuřice (1/3)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Živočišná výroba (1/3) – mléko, hovězí dobytek, výkrm prasat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Ostatní (1/3) – služby, ubytování, bioplynová stanice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/>
              <a:t>Hlavní produkce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/>
              <a:t>Obilí, řepka, mléko, hovězí a vepřové maso, pelety</a:t>
            </a:r>
            <a:endParaRPr lang="cs-CZ" sz="90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12976"/>
            <a:ext cx="3456384" cy="288032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sz="1000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 roce 1984 došlo ke sloučení pěti družstev, následný vznik ZD transformací z JZD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Před transformací celková plocha zabírala 2000 ha, po roce 1991 pouze 1580 ha (původně ve vlastnictví i lesy a rybníky)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Většina půdy je v nájmu, pouze 100 ha ve vlastnictví ZD</a:t>
            </a:r>
          </a:p>
          <a:p>
            <a:pPr lvl="2">
              <a:spcBef>
                <a:spcPts val="300"/>
              </a:spcBef>
            </a:pPr>
            <a:endParaRPr lang="cs-CZ" sz="1000" dirty="0" smtClean="0"/>
          </a:p>
          <a:p>
            <a:pPr>
              <a:spcBef>
                <a:spcPts val="300"/>
              </a:spcBef>
            </a:pPr>
            <a:r>
              <a:rPr lang="cs-CZ" sz="1000" dirty="0" smtClean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Snaha o získání půdy do osobního vlastnictví, ale jedná se o složitý a dlouhodobý proces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Diverzifikace zemědělský aktivit – ubytování, služby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Výstavba </a:t>
            </a:r>
            <a:r>
              <a:rPr lang="cs-CZ" sz="1000" dirty="0" err="1" smtClean="0"/>
              <a:t>peletizační</a:t>
            </a:r>
            <a:r>
              <a:rPr lang="cs-CZ" sz="1000" dirty="0" smtClean="0"/>
              <a:t> linky a bioplynové stanice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Nárůst objemu rostlinné výroby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Zlepšení životních podmínek zvířat – výstavba nového kravína</a:t>
            </a:r>
            <a:endParaRPr lang="cs-CZ" sz="1000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54023" y="1189132"/>
            <a:ext cx="3491219" cy="468052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300"/>
              </a:spcBef>
              <a:defRPr/>
            </a:pPr>
            <a:r>
              <a:rPr lang="cs-CZ" sz="1000" b="1" dirty="0" smtClean="0">
                <a:solidFill>
                  <a:srgbClr val="00338D"/>
                </a:solidFill>
                <a:latin typeface="Arial"/>
                <a:cs typeface="Arial" pitchFamily="34" charset="0"/>
              </a:rPr>
              <a:t>Konkurence</a:t>
            </a:r>
            <a:endParaRPr lang="cs-CZ" sz="1000" dirty="0" smtClean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Konkurenční prostředí vnímáno spíše z hlediska cen, </a:t>
            </a:r>
            <a:br>
              <a:rPr lang="cs-CZ" sz="1000" dirty="0" smtClean="0"/>
            </a:br>
            <a:r>
              <a:rPr lang="cs-CZ" sz="1000" dirty="0" smtClean="0"/>
              <a:t>s odbytem není problém 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Odběratelé představují tlak na cenu,  nikoli samotná konkurence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Nízký podíl půdy v osobním vlastnictvím</a:t>
            </a: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cs-CZ" sz="1000" dirty="0" smtClean="0">
              <a:latin typeface="Arial"/>
              <a:cs typeface="Arial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Hlavní dodavatelé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Pět hlavních dodavatelů pro rostlinnou a živočišnou výrobu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/>
              <a:t>Spolupráce i s menšími či ad-hoc dodavateli</a:t>
            </a:r>
            <a:endParaRPr lang="cs-CZ" sz="1000" dirty="0" smtClean="0">
              <a:cs typeface="Arial" pitchFamily="34" charset="0"/>
            </a:endParaRP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cs-CZ" sz="1000" dirty="0" smtClean="0">
              <a:latin typeface="Arial"/>
              <a:cs typeface="Arial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Hlavní odběratelé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Pět hlavních odběratelů rostlinné a živočišné výroby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Jeden hlavní odběratel pelet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Jeden hlavní odběratel bioplynu – dodáván do sítě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Odběr mléka od roku 2005  jedním subjektem – mlékárna Jihlava, které je ve sdružení, jehož vlastníkem je soukromá osoba. 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Doplňkový prodej sena a slámy</a:t>
            </a: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Proměnlivá cena za litr mléka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Snižující se výdělek za chov prasat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Potřeba udržet živočišnou výrobu vedla ke komplexnímu rozvoji a fungování ZD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latin typeface="Arial"/>
                <a:cs typeface="Arial" pitchFamily="34" charset="0"/>
              </a:rPr>
              <a:t>Navázání rostlinné i živočišné výroby na paletizační linku a bioplynovou stanici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000" dirty="0" smtClean="0">
              <a:latin typeface="Arial"/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endParaRPr lang="cs-CZ" sz="1000" b="1" dirty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11" name="Rectangle 67"/>
          <p:cNvSpPr>
            <a:spLocks noChangeArrowheads="1"/>
          </p:cNvSpPr>
          <p:nvPr/>
        </p:nvSpPr>
        <p:spPr bwMode="auto">
          <a:xfrm>
            <a:off x="5688856" y="908722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Křižanov</a:t>
            </a:r>
            <a:endParaRPr lang="cs-CZ" sz="900" b="1" dirty="0">
              <a:solidFill>
                <a:schemeClr val="bg1"/>
              </a:solidFill>
            </a:endParaRPr>
          </a:p>
        </p:txBody>
      </p:sp>
      <p:cxnSp>
        <p:nvCxnSpPr>
          <p:cNvPr id="12" name="Shape 69"/>
          <p:cNvCxnSpPr>
            <a:stCxn id="15" idx="0"/>
          </p:cNvCxnSpPr>
          <p:nvPr/>
        </p:nvCxnSpPr>
        <p:spPr>
          <a:xfrm rot="5400000" flipH="1" flipV="1">
            <a:off x="4175948" y="813932"/>
            <a:ext cx="1315632" cy="1710184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924672" y="2326840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9379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171399"/>
            <a:ext cx="7159546" cy="4824536"/>
          </a:xfrm>
        </p:spPr>
        <p:txBody>
          <a:bodyPr>
            <a:normAutofit/>
          </a:bodyPr>
          <a:lstStyle/>
          <a:p>
            <a:pPr lvl="2"/>
            <a:r>
              <a:rPr lang="cs-CZ" dirty="0" smtClean="0"/>
              <a:t>Využití veškerých druhotných produktů zemědělské činnosti napříč družstvem</a:t>
            </a:r>
          </a:p>
          <a:p>
            <a:pPr lvl="2"/>
            <a:r>
              <a:rPr lang="cs-CZ" dirty="0" smtClean="0"/>
              <a:t>Návaznost na bioplynovou stanici a využití </a:t>
            </a:r>
            <a:r>
              <a:rPr lang="cs-CZ" dirty="0" err="1" smtClean="0"/>
              <a:t>digestátu</a:t>
            </a:r>
            <a:r>
              <a:rPr lang="cs-CZ" dirty="0" smtClean="0"/>
              <a:t>, který je odpadním produktem bioplynové stanice</a:t>
            </a:r>
          </a:p>
          <a:p>
            <a:pPr lvl="2"/>
            <a:r>
              <a:rPr lang="cs-CZ" dirty="0" smtClean="0"/>
              <a:t>Využití separovaného </a:t>
            </a:r>
            <a:r>
              <a:rPr lang="cs-CZ" dirty="0" err="1" smtClean="0"/>
              <a:t>digestátu</a:t>
            </a:r>
            <a:r>
              <a:rPr lang="cs-CZ" dirty="0" smtClean="0"/>
              <a:t> a materiálu z posklizňové linky jako vstupního produktu pro výrobu pelet</a:t>
            </a:r>
          </a:p>
          <a:p>
            <a:pPr lvl="2"/>
            <a:r>
              <a:rPr lang="cs-CZ" dirty="0" smtClean="0"/>
              <a:t>Vybudování sušárny, která by sušila </a:t>
            </a:r>
            <a:r>
              <a:rPr lang="cs-CZ" dirty="0" err="1" smtClean="0"/>
              <a:t>digestát</a:t>
            </a:r>
            <a:r>
              <a:rPr lang="cs-CZ" dirty="0" smtClean="0"/>
              <a:t>, jenž by bylo možné zpracovávat do pelet</a:t>
            </a:r>
          </a:p>
          <a:p>
            <a:pPr lvl="2"/>
            <a:r>
              <a:rPr lang="cs-CZ" dirty="0" smtClean="0"/>
              <a:t>Udržení ekonomické stability družstva využitím obnovitelných zdrojů energie </a:t>
            </a:r>
          </a:p>
          <a:p>
            <a:pPr marL="0" lvl="2" indent="0">
              <a:buNone/>
            </a:pPr>
            <a:endParaRPr lang="cs-CZ" dirty="0" smtClean="0"/>
          </a:p>
          <a:p>
            <a:pPr marL="0" lvl="2" indent="0">
              <a:buNone/>
            </a:pPr>
            <a:endParaRPr lang="cs-CZ" dirty="0" smtClean="0"/>
          </a:p>
          <a:p>
            <a:pPr lvl="2"/>
            <a:r>
              <a:rPr lang="cs-CZ" dirty="0" smtClean="0"/>
              <a:t>Navýšení finančních prostředků, které napomohou k udržení živočišné výroby a zachování komplexního zaměření družstva</a:t>
            </a:r>
          </a:p>
          <a:p>
            <a:pPr lvl="2"/>
            <a:r>
              <a:rPr lang="cs-CZ" dirty="0" smtClean="0"/>
              <a:t>Diverzifikace činností družstva směrem k nezemědělským činnostem</a:t>
            </a:r>
          </a:p>
          <a:p>
            <a:pPr marL="0" lvl="2" indent="0">
              <a:buNone/>
            </a:pPr>
            <a:endParaRPr lang="cs-CZ" dirty="0" smtClean="0"/>
          </a:p>
          <a:p>
            <a:pPr marL="0" lvl="2" indent="0">
              <a:spcBef>
                <a:spcPts val="0"/>
              </a:spcBef>
              <a:buNone/>
            </a:pPr>
            <a:endParaRPr lang="cs-CZ" dirty="0" smtClean="0"/>
          </a:p>
          <a:p>
            <a:pPr marL="0" lvl="2" indent="0">
              <a:spcBef>
                <a:spcPts val="0"/>
              </a:spcBef>
              <a:buNone/>
            </a:pPr>
            <a:endParaRPr lang="cs-CZ" dirty="0" smtClean="0"/>
          </a:p>
          <a:p>
            <a:pPr marL="0" lvl="2" indent="0">
              <a:spcBef>
                <a:spcPts val="0"/>
              </a:spcBef>
              <a:buNone/>
            </a:pPr>
            <a:endParaRPr lang="cs-CZ" dirty="0" smtClean="0"/>
          </a:p>
          <a:p>
            <a:pPr lvl="2"/>
            <a:r>
              <a:rPr lang="cs-CZ" dirty="0" smtClean="0"/>
              <a:t>Možnost </a:t>
            </a:r>
            <a:r>
              <a:rPr lang="cs-CZ" dirty="0" err="1" smtClean="0"/>
              <a:t>využítí</a:t>
            </a:r>
            <a:r>
              <a:rPr lang="cs-CZ" dirty="0" smtClean="0"/>
              <a:t> přebytků získaných z travních porostů jako vstupní produkt </a:t>
            </a:r>
            <a:r>
              <a:rPr lang="cs-CZ" dirty="0" err="1" smtClean="0"/>
              <a:t>peletizační</a:t>
            </a:r>
            <a:r>
              <a:rPr lang="cs-CZ" dirty="0" smtClean="0"/>
              <a:t> linky a bioplynové stanice</a:t>
            </a:r>
          </a:p>
          <a:p>
            <a:pPr lvl="2"/>
            <a:r>
              <a:rPr lang="cs-CZ" dirty="0" smtClean="0"/>
              <a:t>Reálná možnost zužitkování odpadů z polí a luk a druhotných produktů zemědělské činnosti</a:t>
            </a:r>
          </a:p>
          <a:p>
            <a:pPr lvl="2"/>
            <a:r>
              <a:rPr lang="cs-CZ" dirty="0" smtClean="0"/>
              <a:t>Pravidelné seče 2-3x do roka (využití posečeného materiálu pro bioplynovou stanici a </a:t>
            </a:r>
            <a:r>
              <a:rPr lang="cs-CZ" dirty="0" err="1" smtClean="0"/>
              <a:t>peletizační</a:t>
            </a:r>
            <a:r>
              <a:rPr lang="cs-CZ" dirty="0" smtClean="0"/>
              <a:t> linku)</a:t>
            </a:r>
          </a:p>
          <a:p>
            <a:pPr lvl="2"/>
            <a:r>
              <a:rPr lang="cs-CZ" dirty="0" smtClean="0"/>
              <a:t>Zpracování materiálu z lučních ploch, které zůstaly nevyužité po snížení stavu dobytka</a:t>
            </a:r>
          </a:p>
          <a:p>
            <a:pPr lvl="2"/>
            <a:r>
              <a:rPr lang="cs-CZ" dirty="0" smtClean="0"/>
              <a:t>Zajistit 100% využití odpadů a druhotných produktů zemědělské činnosti</a:t>
            </a:r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marL="0" lvl="2" indent="0">
              <a:buNone/>
            </a:pPr>
            <a:endParaRPr lang="cs-CZ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18156" y="1046272"/>
            <a:ext cx="1800200" cy="4903008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Podpora komplexní fungování družstva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Zachování živočišné výroby prostřednictvím diverzifikace zemědělských činností</a:t>
            </a: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Využití organického odpadu a dalšího přírodního materiálů z polí a luk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1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0" b="1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118156" y="2492896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72232" y="3933056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93460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29710" y="1266124"/>
            <a:ext cx="7375570" cy="150028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>
                <a:latin typeface="+mn-lt"/>
              </a:rPr>
              <a:t>Diverzifikace zemědělských aktivit, z</a:t>
            </a:r>
            <a:r>
              <a:rPr lang="cs-CZ" dirty="0" smtClean="0"/>
              <a:t>lepšování kvality života a zaměstnanosti ve venkovských oblastech</a:t>
            </a:r>
            <a:endParaRPr lang="cs-CZ" dirty="0" smtClean="0">
              <a:latin typeface="+mn-lt"/>
            </a:endParaRP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Rozvoj nezemědělské výroby a výstavba decentralizovaných zařízení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Zvyšování zaměstnanosti prostřednictvím diverzifikace ekonomických aktivit zemědělských podniků</a:t>
            </a:r>
          </a:p>
          <a:p>
            <a:r>
              <a:rPr lang="cs-CZ" dirty="0" smtClean="0">
                <a:latin typeface="+mn-lt"/>
              </a:rPr>
              <a:t>Zmírnění negativních dopadů změny klimatu 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Výroba energie a biopaliv z obnovitelných zdrojů energie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Energetická soběstačnost zemědělských podniků a venkova</a:t>
            </a:r>
            <a:endParaRPr lang="cs-CZ" dirty="0">
              <a:latin typeface="+mn-lt"/>
            </a:endParaRP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088455" y="2818356"/>
            <a:ext cx="6912000" cy="252000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FFFFFF"/>
                </a:solidFill>
              </a:rPr>
              <a:t>Cíle projektu</a:t>
            </a:r>
            <a:endParaRPr lang="cs-CZ" sz="10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088456" y="927382"/>
            <a:ext cx="6912000" cy="252000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FFFFFF"/>
                </a:solidFill>
              </a:rPr>
              <a:t>Rozvojové cíle opatření</a:t>
            </a:r>
            <a:endParaRPr lang="cs-CZ" sz="10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099634" y="3122306"/>
            <a:ext cx="7200801" cy="2902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Zvýšení peněžních toků a příjmů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Zlepšení cash </a:t>
            </a:r>
            <a:r>
              <a:rPr lang="cs-CZ" sz="1000" dirty="0" err="1" smtClean="0">
                <a:solidFill>
                  <a:srgbClr val="000000"/>
                </a:solidFill>
              </a:rPr>
              <a:t>flow</a:t>
            </a:r>
            <a:r>
              <a:rPr lang="cs-CZ" sz="1000" dirty="0" smtClean="0">
                <a:solidFill>
                  <a:srgbClr val="000000"/>
                </a:solidFill>
              </a:rPr>
              <a:t> a ekonomických výsledků</a:t>
            </a:r>
          </a:p>
          <a:p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Diverzifikace směrem k nezemědělským činnostem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Pořízení separátoru na </a:t>
            </a:r>
            <a:r>
              <a:rPr lang="cs-CZ" sz="1000" dirty="0" err="1" smtClean="0">
                <a:cs typeface="Arial" pitchFamily="34" charset="0"/>
              </a:rPr>
              <a:t>digestát</a:t>
            </a:r>
            <a:r>
              <a:rPr lang="cs-CZ" sz="1000" dirty="0" smtClean="0">
                <a:cs typeface="Arial" pitchFamily="34" charset="0"/>
              </a:rPr>
              <a:t> a výstavba linky na výrobu pelet</a:t>
            </a:r>
          </a:p>
          <a:p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Stabilizace a tvorba pracovních míst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Tvorba pracovních míst – obsluha </a:t>
            </a:r>
            <a:r>
              <a:rPr lang="cs-CZ" sz="1000" dirty="0" err="1" smtClean="0">
                <a:cs typeface="Arial" pitchFamily="34" charset="0"/>
              </a:rPr>
              <a:t>peletizační</a:t>
            </a:r>
            <a:r>
              <a:rPr lang="cs-CZ" sz="1000" dirty="0" smtClean="0">
                <a:cs typeface="Arial" pitchFamily="34" charset="0"/>
              </a:rPr>
              <a:t> linky</a:t>
            </a: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Zajistit udržitelnost fungování družstva</a:t>
            </a:r>
          </a:p>
          <a:p>
            <a:pPr marL="177800" lvl="2" indent="-177800">
              <a:spcBef>
                <a:spcPts val="600"/>
              </a:spcBef>
              <a:spcAft>
                <a:spcPts val="3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Zachování komplexní funkčnosti zemědělského družstva prostřednictvím využití veškerých zemědělských materiálů a výstavbou paletizační linky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Udržení živočišné výroby diverzifikací a propojením aktivit družstva</a:t>
            </a: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Využití organických odpadů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cs typeface="Arial" pitchFamily="34" charset="0"/>
              </a:rPr>
              <a:t>Zhodnocení </a:t>
            </a:r>
            <a:r>
              <a:rPr lang="cs-CZ" sz="1000" dirty="0" err="1" smtClean="0">
                <a:cs typeface="Arial" pitchFamily="34" charset="0"/>
              </a:rPr>
              <a:t>digestátu</a:t>
            </a:r>
            <a:r>
              <a:rPr lang="cs-CZ" sz="1000" dirty="0" smtClean="0">
                <a:cs typeface="Arial" pitchFamily="34" charset="0"/>
              </a:rPr>
              <a:t> a přebytků a odpadů z rostlinné výroby, které jsou v současné době nevyužity</a:t>
            </a: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124148" y="1366004"/>
            <a:ext cx="1923054" cy="751437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Různorodost zemědělských aktivit ve směru nezemědělské produkce</a:t>
            </a:r>
            <a:endParaRPr lang="cs-CZ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124146" y="3115207"/>
            <a:ext cx="1923054" cy="1321905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Podpora komplexní fungování družstva</a:t>
            </a:r>
            <a:endParaRPr lang="cs-CZ" sz="1000" b="1" dirty="0"/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124146" y="2188463"/>
            <a:ext cx="1923055" cy="664473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Podpora využívání obnovitelných zdrojů energie</a:t>
            </a:r>
            <a:endParaRPr lang="cs-CZ" sz="1000" b="1" dirty="0"/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124146" y="4581128"/>
            <a:ext cx="1923054" cy="79208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Zachování živočišné výroby prostřednictvím diverzifikace zemědělských činností</a:t>
            </a:r>
            <a:endParaRPr lang="cs-CZ" sz="1000" b="1" dirty="0"/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124145" y="5517232"/>
            <a:ext cx="1923055" cy="50717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Využití organického odpadu a dalšího přírodního materiálů</a:t>
            </a:r>
            <a:endParaRPr lang="cs-CZ" sz="1000" b="1" dirty="0"/>
          </a:p>
        </p:txBody>
      </p:sp>
    </p:spTree>
    <p:extLst>
      <p:ext uri="{BB962C8B-B14F-4D97-AF65-F5344CB8AC3E}">
        <p14:creationId xmlns:p14="http://schemas.microsoft.com/office/powerpoint/2010/main" val="379654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</a:t>
            </a:r>
            <a:r>
              <a:rPr lang="cs-CZ" dirty="0" err="1" smtClean="0"/>
              <a:t>inančí</a:t>
            </a:r>
            <a:r>
              <a:rPr lang="cs-CZ" dirty="0" smtClean="0"/>
              <a:t> a technická implementace</a:t>
            </a:r>
            <a:endParaRPr lang="en-GB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2" y="2655574"/>
            <a:ext cx="2126038" cy="338437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Celková doba realizace projektu</a:t>
            </a:r>
            <a:endParaRPr lang="cs-CZ" sz="1000" b="1" dirty="0"/>
          </a:p>
          <a:p>
            <a:pPr>
              <a:lnSpc>
                <a:spcPct val="130000"/>
              </a:lnSpc>
            </a:pPr>
            <a:r>
              <a:rPr lang="cs-CZ" sz="600" dirty="0" smtClean="0"/>
              <a:t>(podání žádosti o dotaci – závěrečná platba)</a:t>
            </a:r>
            <a:endParaRPr lang="cs-CZ" sz="600" dirty="0"/>
          </a:p>
          <a:p>
            <a:pPr marL="85725" indent="-85725">
              <a:lnSpc>
                <a:spcPct val="130000"/>
              </a:lnSpc>
            </a:pPr>
            <a:r>
              <a:rPr lang="cs-CZ" sz="1000" dirty="0" smtClean="0"/>
              <a:t>8 měsíců</a:t>
            </a:r>
            <a:endParaRPr lang="cs-CZ" sz="1000" dirty="0"/>
          </a:p>
          <a:p>
            <a:pPr marL="85725" indent="-85725">
              <a:lnSpc>
                <a:spcPct val="130000"/>
              </a:lnSpc>
            </a:pPr>
            <a:endParaRPr lang="cs-CZ" sz="800" b="1" dirty="0" smtClean="0"/>
          </a:p>
          <a:p>
            <a:pPr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/>
              <a:t>Fyzická realizace projektu</a:t>
            </a:r>
            <a:endParaRPr lang="en-US" sz="1000" b="1" dirty="0"/>
          </a:p>
          <a:p>
            <a:pPr>
              <a:lnSpc>
                <a:spcPct val="130000"/>
              </a:lnSpc>
            </a:pPr>
            <a:r>
              <a:rPr lang="en-US" sz="600" dirty="0"/>
              <a:t>(</a:t>
            </a:r>
            <a:r>
              <a:rPr lang="cs-CZ" sz="600" dirty="0"/>
              <a:t>podpis smlouvy o </a:t>
            </a:r>
            <a:r>
              <a:rPr lang="cs-CZ" sz="600" dirty="0" smtClean="0"/>
              <a:t>dotaci – závěrečná platba</a:t>
            </a:r>
            <a:r>
              <a:rPr lang="en-US" sz="600" dirty="0" smtClean="0"/>
              <a:t>)</a:t>
            </a:r>
            <a:endParaRPr lang="cs-CZ" sz="600" dirty="0" smtClean="0"/>
          </a:p>
          <a:p>
            <a:pPr>
              <a:lnSpc>
                <a:spcPct val="130000"/>
              </a:lnSpc>
            </a:pPr>
            <a:r>
              <a:rPr lang="cs-CZ" sz="1000" dirty="0" smtClean="0"/>
              <a:t>2 měsíce</a:t>
            </a:r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1000" b="1" dirty="0" smtClean="0"/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Celkové </a:t>
            </a:r>
            <a:r>
              <a:rPr lang="cs-CZ" sz="1000" b="1" dirty="0"/>
              <a:t>výdaje</a:t>
            </a:r>
            <a:endParaRPr lang="en-GB" sz="1000" b="1" dirty="0"/>
          </a:p>
          <a:p>
            <a:pPr>
              <a:lnSpc>
                <a:spcPct val="150000"/>
              </a:lnSpc>
            </a:pPr>
            <a:r>
              <a:rPr lang="cs-CZ" sz="1000" dirty="0"/>
              <a:t>13 990 980 Kč</a:t>
            </a:r>
            <a:r>
              <a:rPr lang="hu-HU" sz="1000" dirty="0"/>
              <a:t> (celkem)</a:t>
            </a:r>
          </a:p>
          <a:p>
            <a:pPr>
              <a:lnSpc>
                <a:spcPct val="150000"/>
              </a:lnSpc>
            </a:pPr>
            <a:r>
              <a:rPr lang="hu-HU" sz="1000" dirty="0" smtClean="0"/>
              <a:t>11 639 150 Kč (způsobilé)</a:t>
            </a:r>
            <a:endParaRPr lang="en-GB" sz="1000" dirty="0" smtClean="0"/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1000" b="1" dirty="0" smtClean="0"/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Podpora </a:t>
            </a:r>
            <a:r>
              <a:rPr lang="cs-CZ" sz="1000" b="1" dirty="0"/>
              <a:t>PRV</a:t>
            </a:r>
            <a:endParaRPr lang="en-GB" sz="1000" b="1" dirty="0"/>
          </a:p>
          <a:p>
            <a:pPr marL="85725" indent="-85725">
              <a:lnSpc>
                <a:spcPct val="150000"/>
              </a:lnSpc>
            </a:pPr>
            <a:r>
              <a:rPr lang="cs-CZ" sz="1000" dirty="0"/>
              <a:t>5 819 575 Kč</a:t>
            </a:r>
            <a:endParaRPr lang="hu-HU" sz="1000" dirty="0"/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1000" b="1" dirty="0" smtClean="0"/>
          </a:p>
          <a:p>
            <a:pPr indent="-85725" defTabSz="571500" eaLnBrk="0" hangingPunct="0">
              <a:lnSpc>
                <a:spcPct val="130000"/>
              </a:lnSpc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Procento </a:t>
            </a:r>
            <a:r>
              <a:rPr lang="cs-CZ" sz="1000" b="1" dirty="0"/>
              <a:t>dotace</a:t>
            </a:r>
            <a:endParaRPr lang="en-GB" sz="1000" b="1" dirty="0"/>
          </a:p>
          <a:p>
            <a:pPr marL="85725" indent="-85725">
              <a:lnSpc>
                <a:spcPct val="150000"/>
              </a:lnSpc>
            </a:pPr>
            <a:r>
              <a:rPr lang="hu-HU" sz="1000" dirty="0"/>
              <a:t>	</a:t>
            </a:r>
            <a:r>
              <a:rPr lang="cs-CZ" sz="1000" dirty="0"/>
              <a:t>50 </a:t>
            </a:r>
            <a:r>
              <a:rPr lang="hu-HU" sz="1000" dirty="0"/>
              <a:t>%</a:t>
            </a:r>
            <a:endParaRPr lang="en-GB" sz="1000" dirty="0"/>
          </a:p>
          <a:p>
            <a:pPr>
              <a:lnSpc>
                <a:spcPct val="130000"/>
              </a:lnSpc>
            </a:pPr>
            <a:endParaRPr lang="en-US" sz="1000" dirty="0"/>
          </a:p>
          <a:p>
            <a:pPr marL="85725" indent="-85725">
              <a:lnSpc>
                <a:spcPct val="130000"/>
              </a:lnSpc>
            </a:pPr>
            <a:endParaRPr lang="en-US" sz="800" b="1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43952" y="2861049"/>
            <a:ext cx="6660034" cy="3232247"/>
          </a:xfrm>
        </p:spPr>
        <p:txBody>
          <a:bodyPr>
            <a:noAutofit/>
          </a:bodyPr>
          <a:lstStyle/>
          <a:p>
            <a:r>
              <a:rPr lang="cs-CZ" dirty="0" smtClean="0"/>
              <a:t>Žádost o dotaci</a:t>
            </a:r>
            <a:endParaRPr lang="en-GB" dirty="0" smtClean="0"/>
          </a:p>
          <a:p>
            <a:pPr lvl="2"/>
            <a:r>
              <a:rPr lang="hu-HU" dirty="0" smtClean="0"/>
              <a:t>Žádost o dotaci podalo ZD Křižanovsko, nicméně její vypracování konzultovalo s externí firmou</a:t>
            </a:r>
          </a:p>
          <a:p>
            <a:pPr lvl="2"/>
            <a:r>
              <a:rPr lang="cs-CZ" dirty="0" smtClean="0"/>
              <a:t>Od podání žádosti po podpis smlouvy o dotaci uběhlo 6 měsíců</a:t>
            </a:r>
            <a:endParaRPr lang="en-GB" dirty="0" smtClean="0"/>
          </a:p>
          <a:p>
            <a:r>
              <a:rPr lang="cs-CZ" dirty="0" smtClean="0"/>
              <a:t>Technická implementace</a:t>
            </a:r>
            <a:endParaRPr lang="hu-HU" dirty="0" smtClean="0"/>
          </a:p>
          <a:p>
            <a:pPr lvl="2"/>
            <a:r>
              <a:rPr lang="hu-HU" dirty="0" smtClean="0"/>
              <a:t>Technická implementace byla zahájena po podpisu smlouvy v srpnu 2010</a:t>
            </a:r>
          </a:p>
          <a:p>
            <a:pPr lvl="2"/>
            <a:r>
              <a:rPr lang="hu-HU" dirty="0" smtClean="0"/>
              <a:t>Došlo k umístění technologií do prostor bývalé sušárny</a:t>
            </a:r>
          </a:p>
          <a:p>
            <a:pPr lvl="2"/>
            <a:r>
              <a:rPr lang="hu-HU" dirty="0" smtClean="0"/>
              <a:t>Samotná montáž a realizace proběhla během 2 měsíců</a:t>
            </a:r>
          </a:p>
          <a:p>
            <a:r>
              <a:rPr lang="cs-CZ" dirty="0" smtClean="0"/>
              <a:t>Finanční implementace</a:t>
            </a:r>
            <a:endParaRPr lang="en-GB" dirty="0" smtClean="0"/>
          </a:p>
          <a:p>
            <a:pPr lvl="2"/>
            <a:r>
              <a:rPr lang="hu-HU" dirty="0" smtClean="0"/>
              <a:t>Jednorázová platba typu ex-post</a:t>
            </a:r>
          </a:p>
          <a:p>
            <a:pPr lvl="2"/>
            <a:r>
              <a:rPr lang="hu-HU" dirty="0" smtClean="0"/>
              <a:t>Nebyly vypláceny zálohy</a:t>
            </a:r>
          </a:p>
          <a:p>
            <a:pPr lvl="2"/>
            <a:r>
              <a:rPr lang="cs-CZ" dirty="0" smtClean="0"/>
              <a:t>Proplácení plateb </a:t>
            </a:r>
            <a:r>
              <a:rPr lang="cs-CZ" dirty="0"/>
              <a:t>ze strany </a:t>
            </a:r>
            <a:r>
              <a:rPr lang="cs-CZ" dirty="0" smtClean="0"/>
              <a:t>PA bylo bez problémů a včas</a:t>
            </a:r>
          </a:p>
          <a:p>
            <a:pPr lvl="2"/>
            <a:r>
              <a:rPr lang="cs-CZ" dirty="0" smtClean="0"/>
              <a:t>Nedošlo ke krácení finančních prostředků</a:t>
            </a:r>
            <a:endParaRPr lang="hu-HU" dirty="0" smtClean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70" y="936016"/>
            <a:ext cx="3034837" cy="1656000"/>
          </a:xfrm>
          <a:prstGeom prst="rect">
            <a:avLst/>
          </a:prstGeom>
        </p:spPr>
      </p:pic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3676948" y="1122490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 flipV="1">
            <a:off x="3761270" y="1253616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6197228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6773292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auto">
          <a:xfrm>
            <a:off x="6087969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1</a:t>
            </a:r>
            <a:endParaRPr lang="en-GB" sz="800" b="1" dirty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52" name="Rectangle 30"/>
          <p:cNvSpPr>
            <a:spLocks noChangeArrowheads="1"/>
          </p:cNvSpPr>
          <p:nvPr/>
        </p:nvSpPr>
        <p:spPr bwMode="auto">
          <a:xfrm>
            <a:off x="6664033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2</a:t>
            </a:r>
            <a:endParaRPr lang="en-GB" sz="800" b="1" dirty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3783713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200</a:t>
            </a:r>
            <a:r>
              <a:rPr lang="hu-HU" sz="800" b="1" dirty="0"/>
              <a:t>7</a:t>
            </a:r>
            <a:endParaRPr lang="en-GB" sz="800" b="1" dirty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54" name="Line 9"/>
          <p:cNvSpPr>
            <a:spLocks noChangeShapeType="1"/>
          </p:cNvSpPr>
          <p:nvPr/>
        </p:nvSpPr>
        <p:spPr bwMode="auto">
          <a:xfrm>
            <a:off x="5045100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4685062" y="1986106"/>
            <a:ext cx="863149" cy="720558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/>
              <a:t>ú</a:t>
            </a:r>
            <a:r>
              <a:rPr lang="cs-CZ" sz="700" b="1" dirty="0" smtClean="0"/>
              <a:t>nor 2010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Podání žádosti o dotaci</a:t>
            </a:r>
            <a:endParaRPr lang="en-GB" sz="900" dirty="0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3892972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58" name="Line 25"/>
          <p:cNvSpPr>
            <a:spLocks noChangeShapeType="1"/>
          </p:cNvSpPr>
          <p:nvPr/>
        </p:nvSpPr>
        <p:spPr bwMode="auto">
          <a:xfrm flipV="1">
            <a:off x="5744049" y="1673033"/>
            <a:ext cx="0" cy="236463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59" name="Text Box 24"/>
          <p:cNvSpPr txBox="1">
            <a:spLocks noChangeArrowheads="1"/>
          </p:cNvSpPr>
          <p:nvPr/>
        </p:nvSpPr>
        <p:spPr bwMode="auto">
          <a:xfrm>
            <a:off x="5693174" y="1988920"/>
            <a:ext cx="894634" cy="720000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hu-HU" sz="700" b="1" dirty="0"/>
              <a:t>s</a:t>
            </a:r>
            <a:r>
              <a:rPr lang="hu-HU" sz="700" b="1" dirty="0" smtClean="0"/>
              <a:t>rpen 2010</a:t>
            </a:r>
          </a:p>
          <a:p>
            <a:pPr defTabSz="762000">
              <a:lnSpc>
                <a:spcPct val="130000"/>
              </a:lnSpc>
            </a:pPr>
            <a:r>
              <a:rPr lang="hu-HU" sz="900" dirty="0" smtClean="0"/>
              <a:t>Podpis smlouvy o dotaci</a:t>
            </a:r>
            <a:endParaRPr lang="en-GB" sz="900" dirty="0"/>
          </a:p>
        </p:txBody>
      </p:sp>
      <p:sp>
        <p:nvSpPr>
          <p:cNvPr id="61" name="Rectangle 30"/>
          <p:cNvSpPr>
            <a:spLocks noChangeArrowheads="1"/>
          </p:cNvSpPr>
          <p:nvPr/>
        </p:nvSpPr>
        <p:spPr bwMode="auto">
          <a:xfrm>
            <a:off x="4935841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</a:t>
            </a:r>
            <a:r>
              <a:rPr lang="hu-HU" sz="800" b="1" dirty="0"/>
              <a:t>09</a:t>
            </a:r>
            <a:endParaRPr lang="en-GB" sz="800" b="1" dirty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62" name="Text Box 24"/>
          <p:cNvSpPr txBox="1">
            <a:spLocks noChangeArrowheads="1"/>
          </p:cNvSpPr>
          <p:nvPr/>
        </p:nvSpPr>
        <p:spPr bwMode="auto">
          <a:xfrm>
            <a:off x="6755165" y="1986106"/>
            <a:ext cx="896400" cy="720000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/>
              <a:t>ř</a:t>
            </a:r>
            <a:r>
              <a:rPr lang="cs-CZ" sz="700" b="1" dirty="0" smtClean="0"/>
              <a:t>íjen 2010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Žádost o platbu</a:t>
            </a:r>
            <a:endParaRPr lang="en-GB" sz="900" dirty="0"/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4359777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200</a:t>
            </a:r>
            <a:r>
              <a:rPr lang="hu-HU" sz="800" b="1" dirty="0"/>
              <a:t>8</a:t>
            </a:r>
            <a:endParaRPr lang="en-GB" sz="800" b="1" dirty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>
            <a:off x="4469036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5511905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0</a:t>
            </a:r>
            <a:endParaRPr lang="en-GB" sz="800" b="1" dirty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>
            <a:off x="5621164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7349356" y="1213548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73" name="Rectangle 30"/>
          <p:cNvSpPr>
            <a:spLocks noChangeArrowheads="1"/>
          </p:cNvSpPr>
          <p:nvPr/>
        </p:nvSpPr>
        <p:spPr bwMode="auto">
          <a:xfrm>
            <a:off x="7240097" y="133578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3</a:t>
            </a:r>
            <a:endParaRPr lang="en-GB" sz="800" b="1" dirty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74" name="Line 10"/>
          <p:cNvSpPr>
            <a:spLocks noChangeShapeType="1"/>
          </p:cNvSpPr>
          <p:nvPr/>
        </p:nvSpPr>
        <p:spPr bwMode="auto">
          <a:xfrm>
            <a:off x="7925420" y="1207331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7816161" y="133909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4</a:t>
            </a:r>
            <a:endParaRPr lang="en-GB" sz="800" b="1" dirty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sp>
        <p:nvSpPr>
          <p:cNvPr id="76" name="Line 10"/>
          <p:cNvSpPr>
            <a:spLocks noChangeShapeType="1"/>
          </p:cNvSpPr>
          <p:nvPr/>
        </p:nvSpPr>
        <p:spPr bwMode="auto">
          <a:xfrm>
            <a:off x="8501484" y="1207331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77" name="Rectangle 30"/>
          <p:cNvSpPr>
            <a:spLocks noChangeArrowheads="1"/>
          </p:cNvSpPr>
          <p:nvPr/>
        </p:nvSpPr>
        <p:spPr bwMode="auto">
          <a:xfrm>
            <a:off x="8392225" y="133909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/>
              <a:t>201</a:t>
            </a:r>
            <a:r>
              <a:rPr lang="hu-HU" sz="800" b="1" dirty="0"/>
              <a:t>5</a:t>
            </a:r>
            <a:endParaRPr lang="en-GB" sz="800" b="1" dirty="0"/>
          </a:p>
          <a:p>
            <a:pPr algn="ctr" defTabSz="762000" eaLnBrk="0" hangingPunct="0"/>
            <a:r>
              <a:rPr lang="cs-CZ" sz="600" dirty="0"/>
              <a:t>leden</a:t>
            </a:r>
            <a:endParaRPr lang="en-GB" sz="600" dirty="0"/>
          </a:p>
        </p:txBody>
      </p:sp>
      <p:cxnSp>
        <p:nvCxnSpPr>
          <p:cNvPr id="36" name="Straight Connector 35"/>
          <p:cNvCxnSpPr>
            <a:endCxn id="58" idx="0"/>
          </p:cNvCxnSpPr>
          <p:nvPr/>
        </p:nvCxnSpPr>
        <p:spPr>
          <a:xfrm>
            <a:off x="5116636" y="1907468"/>
            <a:ext cx="627413" cy="202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5" idx="0"/>
          </p:cNvCxnSpPr>
          <p:nvPr/>
        </p:nvCxnSpPr>
        <p:spPr>
          <a:xfrm flipH="1" flipV="1">
            <a:off x="5116636" y="1907468"/>
            <a:ext cx="1" cy="7863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6087968" y="1905203"/>
            <a:ext cx="1" cy="7863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7127566" y="1824992"/>
            <a:ext cx="1450" cy="161114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Line 25"/>
          <p:cNvSpPr>
            <a:spLocks noChangeShapeType="1"/>
          </p:cNvSpPr>
          <p:nvPr/>
        </p:nvSpPr>
        <p:spPr bwMode="auto">
          <a:xfrm flipV="1">
            <a:off x="5867491" y="1673032"/>
            <a:ext cx="0" cy="227092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81" name="Line 25"/>
          <p:cNvSpPr>
            <a:spLocks noChangeShapeType="1"/>
          </p:cNvSpPr>
          <p:nvPr/>
        </p:nvSpPr>
        <p:spPr bwMode="auto">
          <a:xfrm flipV="1">
            <a:off x="5943868" y="1673032"/>
            <a:ext cx="0" cy="152816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cxnSp>
        <p:nvCxnSpPr>
          <p:cNvPr id="82" name="Straight Connector 81"/>
          <p:cNvCxnSpPr/>
          <p:nvPr/>
        </p:nvCxnSpPr>
        <p:spPr>
          <a:xfrm>
            <a:off x="5867491" y="1900124"/>
            <a:ext cx="220206" cy="4293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943868" y="1819483"/>
            <a:ext cx="1183698" cy="3379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191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464720" y="2276872"/>
            <a:ext cx="64807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5112792" y="2276872"/>
            <a:ext cx="0" cy="2808312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12792" y="5085184"/>
            <a:ext cx="297252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4392712" y="980728"/>
            <a:ext cx="1296144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11" name="Straight Connector 10"/>
          <p:cNvCxnSpPr>
            <a:stCxn id="10" idx="0"/>
          </p:cNvCxnSpPr>
          <p:nvPr/>
        </p:nvCxnSpPr>
        <p:spPr>
          <a:xfrm>
            <a:off x="4896767" y="3356992"/>
            <a:ext cx="0" cy="864096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0252" y="908720"/>
            <a:ext cx="4572960" cy="292712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2400"/>
              </a:spcBef>
            </a:pPr>
            <a:r>
              <a:rPr lang="hu-HU" dirty="0" smtClean="0"/>
              <a:t>Válcový separátor</a:t>
            </a:r>
          </a:p>
          <a:p>
            <a:pPr lvl="2"/>
            <a:r>
              <a:rPr lang="hu-HU" dirty="0"/>
              <a:t>Slouží k separaci digestátu z bioplynové stanice</a:t>
            </a:r>
          </a:p>
          <a:p>
            <a:pPr lvl="2"/>
            <a:r>
              <a:rPr lang="hu-HU" dirty="0"/>
              <a:t>Separát padá do násypky pod separátorem a odtud je pásovým dopravníkem dopravován do pásové </a:t>
            </a:r>
            <a:r>
              <a:rPr lang="hu-HU" dirty="0" smtClean="0"/>
              <a:t>sušárny</a:t>
            </a:r>
          </a:p>
          <a:p>
            <a:pPr lvl="2"/>
            <a:r>
              <a:rPr lang="hu-HU" dirty="0" smtClean="0"/>
              <a:t>Sušárna je vybavena výměníkem tepla a využívá odpadní teplo z kogenerační jednotky bioplynové stanice</a:t>
            </a:r>
          </a:p>
          <a:p>
            <a:pPr marL="0" lvl="2" indent="0">
              <a:buNone/>
            </a:pPr>
            <a:endParaRPr lang="hu-HU" dirty="0" smtClean="0"/>
          </a:p>
          <a:p>
            <a:r>
              <a:rPr lang="hu-HU" dirty="0"/>
              <a:t>Peletizační linka</a:t>
            </a:r>
          </a:p>
          <a:p>
            <a:pPr lvl="2"/>
            <a:r>
              <a:rPr lang="hu-HU" dirty="0"/>
              <a:t>Vysušený separát je společně se slámou dopravován do granulátoru</a:t>
            </a:r>
          </a:p>
          <a:p>
            <a:pPr lvl="2"/>
            <a:r>
              <a:rPr lang="hu-HU" dirty="0"/>
              <a:t>Základem pro příjmový stůl granulační linky je granulátor plněný surovinou ze šnekového dopravníku</a:t>
            </a:r>
          </a:p>
          <a:p>
            <a:pPr lvl="2"/>
            <a:r>
              <a:rPr lang="hu-HU" dirty="0"/>
              <a:t>Šnekový zásobník s dopravníkem zajišťuje dávkování </a:t>
            </a:r>
            <a:r>
              <a:rPr lang="hu-HU" dirty="0" smtClean="0"/>
              <a:t>suroviny</a:t>
            </a:r>
            <a:endParaRPr lang="hu-HU" dirty="0"/>
          </a:p>
          <a:p>
            <a:pPr>
              <a:spcBef>
                <a:spcPts val="2400"/>
              </a:spcBef>
            </a:pPr>
            <a:r>
              <a:rPr lang="hu-HU" dirty="0" smtClean="0"/>
              <a:t>Finální produkt - pelety</a:t>
            </a:r>
            <a:endParaRPr lang="en-GB" dirty="0" smtClean="0"/>
          </a:p>
          <a:p>
            <a:pPr lvl="2"/>
            <a:r>
              <a:rPr lang="hu-HU" dirty="0" smtClean="0"/>
              <a:t>Vyrobené pelety jsou skladovány ve dvou stávajících podjezdových ocelových zásobnících umístěných v objektu</a:t>
            </a:r>
            <a:endParaRPr lang="en-GB" dirty="0" smtClean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4343031" y="3356992"/>
            <a:ext cx="553736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816" y="3789040"/>
            <a:ext cx="3357257" cy="216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044" y="1195833"/>
            <a:ext cx="3358800" cy="21136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72" y="3812440"/>
            <a:ext cx="4576964" cy="2113200"/>
          </a:xfrm>
          <a:prstGeom prst="rect">
            <a:avLst/>
          </a:prstGeom>
        </p:spPr>
      </p:pic>
      <p:cxnSp>
        <p:nvCxnSpPr>
          <p:cNvPr id="17" name="Straight Connector 16"/>
          <p:cNvCxnSpPr/>
          <p:nvPr/>
        </p:nvCxnSpPr>
        <p:spPr>
          <a:xfrm>
            <a:off x="4771036" y="4221088"/>
            <a:ext cx="130126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5688856" y="980728"/>
            <a:ext cx="0" cy="215105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5935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08720"/>
            <a:ext cx="7272808" cy="2617689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00" b="1" dirty="0" smtClean="0"/>
              <a:t>Zvýšení </a:t>
            </a:r>
            <a:r>
              <a:rPr lang="cs-CZ" sz="1000" b="1" dirty="0"/>
              <a:t>příjmů z prodeje pelet: </a:t>
            </a:r>
            <a:r>
              <a:rPr lang="cs-CZ" sz="1000" dirty="0" smtClean="0"/>
              <a:t>prodejem </a:t>
            </a:r>
            <a:r>
              <a:rPr lang="cs-CZ" sz="1000" dirty="0"/>
              <a:t>pelet získává družstvo dodatečné finanční prostředky a zlepšuje tak svoje cash </a:t>
            </a:r>
            <a:r>
              <a:rPr lang="cs-CZ" sz="1000" dirty="0" err="1"/>
              <a:t>flow</a:t>
            </a:r>
            <a:r>
              <a:rPr lang="cs-CZ" sz="1000" dirty="0"/>
              <a:t>. Prodej pelet na celkových tržbách představuje cca 7-8</a:t>
            </a:r>
            <a:r>
              <a:rPr lang="cs-CZ" sz="1000" dirty="0" smtClean="0"/>
              <a:t>%. V absolutních číslech to představuje zlepšení hospodářského výsledku družstva o 5 mil. Kč. </a:t>
            </a:r>
          </a:p>
          <a:p>
            <a:pPr lvl="2">
              <a:spcBef>
                <a:spcPts val="400"/>
              </a:spcBef>
            </a:pPr>
            <a:r>
              <a:rPr lang="cs-CZ" sz="1000" b="1" dirty="0"/>
              <a:t>Diverzifikovaná obchodní </a:t>
            </a:r>
            <a:r>
              <a:rPr lang="cs-CZ" sz="1000" b="1" dirty="0" smtClean="0"/>
              <a:t>činnost: </a:t>
            </a:r>
            <a:r>
              <a:rPr lang="cs-CZ" sz="1000" dirty="0" smtClean="0"/>
              <a:t>výstavbou paletizační linky byla podpořena různorodost zemědělských aktivit ve směru nezemědělské produkce. Družstvo nyní prodává biopalivo čím rozšířilo diverzifikaci svých obchodních činností.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>
                <a:solidFill>
                  <a:schemeClr val="tx1"/>
                </a:solidFill>
              </a:rPr>
              <a:t>Vytvoření pracovních pozic: </a:t>
            </a:r>
            <a:r>
              <a:rPr lang="cs-CZ" sz="1000" dirty="0"/>
              <a:t>p</a:t>
            </a:r>
            <a:r>
              <a:rPr lang="cs-CZ" sz="1000" dirty="0" smtClean="0">
                <a:solidFill>
                  <a:schemeClr val="tx1"/>
                </a:solidFill>
              </a:rPr>
              <a:t>ro obsluhu paletizační linky bylo zřízeno 6 nových pozic. </a:t>
            </a:r>
            <a:r>
              <a:rPr lang="cs-CZ" sz="1000" dirty="0" smtClean="0"/>
              <a:t>Zaměstnanci pracují na tři směny, tzn., že linka vytíží 2 pracovníky na plný úvazek za směnu. </a:t>
            </a:r>
            <a:endParaRPr lang="cs-CZ" sz="1000" dirty="0"/>
          </a:p>
          <a:p>
            <a:pPr lvl="2">
              <a:spcBef>
                <a:spcPts val="400"/>
              </a:spcBef>
            </a:pPr>
            <a:r>
              <a:rPr lang="cs-CZ" sz="1000" b="1" dirty="0" smtClean="0">
                <a:solidFill>
                  <a:schemeClr val="tx1"/>
                </a:solidFill>
              </a:rPr>
              <a:t>Snížení </a:t>
            </a:r>
            <a:r>
              <a:rPr lang="cs-CZ" sz="1000" b="1" dirty="0">
                <a:solidFill>
                  <a:schemeClr val="tx1"/>
                </a:solidFill>
              </a:rPr>
              <a:t>nákladů na </a:t>
            </a:r>
            <a:r>
              <a:rPr lang="cs-CZ" sz="1000" b="1" dirty="0" smtClean="0">
                <a:solidFill>
                  <a:schemeClr val="tx1"/>
                </a:solidFill>
              </a:rPr>
              <a:t>vytápění: </a:t>
            </a:r>
            <a:r>
              <a:rPr lang="cs-CZ" sz="1000" dirty="0" smtClean="0">
                <a:solidFill>
                  <a:schemeClr val="tx1"/>
                </a:solidFill>
              </a:rPr>
              <a:t>vzhledem k tomu, že družstvo využívá výstup </a:t>
            </a:r>
            <a:r>
              <a:rPr lang="cs-CZ" sz="1000" dirty="0" err="1" smtClean="0">
                <a:solidFill>
                  <a:schemeClr val="tx1"/>
                </a:solidFill>
              </a:rPr>
              <a:t>peletizační</a:t>
            </a:r>
            <a:r>
              <a:rPr lang="cs-CZ" sz="1000" dirty="0" smtClean="0">
                <a:solidFill>
                  <a:schemeClr val="tx1"/>
                </a:solidFill>
              </a:rPr>
              <a:t> linky i pro svoji potřebu, bylo schopné snížit náklady na spotřebu tepla. Družstvo využije cca 10% vyrobených pelet.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>
                <a:solidFill>
                  <a:schemeClr val="tx1"/>
                </a:solidFill>
              </a:rPr>
              <a:t>Využití organických odpadů a </a:t>
            </a:r>
            <a:r>
              <a:rPr lang="cs-CZ" sz="1000" b="1" dirty="0" err="1" smtClean="0">
                <a:solidFill>
                  <a:schemeClr val="tx1"/>
                </a:solidFill>
              </a:rPr>
              <a:t>digestátu</a:t>
            </a:r>
            <a:r>
              <a:rPr lang="cs-CZ" sz="1000" b="1" dirty="0" smtClean="0">
                <a:solidFill>
                  <a:schemeClr val="tx1"/>
                </a:solidFill>
              </a:rPr>
              <a:t> - odpad z provozu bioplynové stanice:</a:t>
            </a:r>
            <a:r>
              <a:rPr lang="cs-CZ" sz="1000" dirty="0" smtClean="0">
                <a:solidFill>
                  <a:schemeClr val="tx1"/>
                </a:solidFill>
              </a:rPr>
              <a:t> </a:t>
            </a:r>
            <a:r>
              <a:rPr lang="cs-CZ" sz="1000" dirty="0" err="1" smtClean="0">
                <a:solidFill>
                  <a:schemeClr val="tx1"/>
                </a:solidFill>
              </a:rPr>
              <a:t>p</a:t>
            </a:r>
            <a:r>
              <a:rPr lang="cs-CZ" sz="1000" dirty="0" err="1" smtClean="0"/>
              <a:t>eletizační</a:t>
            </a:r>
            <a:r>
              <a:rPr lang="cs-CZ" sz="1000" dirty="0" smtClean="0"/>
              <a:t> linka využívá na vstupu separovaný </a:t>
            </a:r>
            <a:r>
              <a:rPr lang="cs-CZ" sz="1000" dirty="0" err="1" smtClean="0"/>
              <a:t>digestát</a:t>
            </a:r>
            <a:r>
              <a:rPr lang="cs-CZ" sz="1000" dirty="0" smtClean="0"/>
              <a:t> z bioplynové stanice a také rostlinné zbytky z polí a luk, které se sváží a používají pro výrobu pelet.</a:t>
            </a:r>
            <a:endParaRPr lang="cs-CZ" sz="1000" b="1" dirty="0" smtClean="0">
              <a:solidFill>
                <a:schemeClr val="tx1"/>
              </a:solidFill>
            </a:endParaRPr>
          </a:p>
          <a:p>
            <a:pPr lvl="2">
              <a:spcBef>
                <a:spcPts val="400"/>
              </a:spcBef>
            </a:pPr>
            <a:r>
              <a:rPr lang="cs-CZ" sz="1000" b="1" dirty="0" smtClean="0">
                <a:solidFill>
                  <a:schemeClr val="tx1"/>
                </a:solidFill>
              </a:rPr>
              <a:t>Využití </a:t>
            </a:r>
            <a:r>
              <a:rPr lang="cs-CZ" sz="1000" b="1" dirty="0">
                <a:solidFill>
                  <a:schemeClr val="tx1"/>
                </a:solidFill>
              </a:rPr>
              <a:t>obnovitelných zdrojů </a:t>
            </a:r>
            <a:r>
              <a:rPr lang="cs-CZ" sz="1000" b="1" dirty="0" smtClean="0">
                <a:solidFill>
                  <a:schemeClr val="tx1"/>
                </a:solidFill>
              </a:rPr>
              <a:t>energie vyrobených </a:t>
            </a:r>
            <a:r>
              <a:rPr lang="cs-CZ" sz="1000" b="1" dirty="0">
                <a:solidFill>
                  <a:schemeClr val="tx1"/>
                </a:solidFill>
              </a:rPr>
              <a:t>bioplynovou stanicí pro nezemědělskou </a:t>
            </a:r>
            <a:r>
              <a:rPr lang="cs-CZ" sz="1000" b="1" dirty="0" smtClean="0">
                <a:solidFill>
                  <a:schemeClr val="tx1"/>
                </a:solidFill>
              </a:rPr>
              <a:t>produkci: </a:t>
            </a:r>
            <a:r>
              <a:rPr lang="cs-CZ" sz="1000" dirty="0" err="1" smtClean="0">
                <a:solidFill>
                  <a:schemeClr val="tx1"/>
                </a:solidFill>
              </a:rPr>
              <a:t>peletizační</a:t>
            </a:r>
            <a:r>
              <a:rPr lang="cs-CZ" sz="1000" dirty="0" smtClean="0">
                <a:solidFill>
                  <a:schemeClr val="tx1"/>
                </a:solidFill>
              </a:rPr>
              <a:t> linka je zařízení, které umožňuje výrobu biopaliva (pelet), využívající obnovitelné zdroje energie s cílem energetické soběstačnosti i distribuce do sítě.</a:t>
            </a:r>
            <a:endParaRPr lang="cs-CZ" sz="1000" dirty="0">
              <a:solidFill>
                <a:schemeClr val="tx1"/>
              </a:solidFill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50" y="980729"/>
            <a:ext cx="1584325" cy="244827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/>
              <a:t>Výsledky</a:t>
            </a:r>
            <a:endParaRPr lang="en-GB" sz="1000" b="1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50" y="3573016"/>
            <a:ext cx="1584325" cy="244827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>
              <a:spcBef>
                <a:spcPts val="600"/>
              </a:spcBef>
              <a:defRPr/>
            </a:pPr>
            <a:endParaRPr lang="hu-HU" sz="1100" b="1" dirty="0">
              <a:solidFill>
                <a:srgbClr val="00338D"/>
              </a:solidFill>
              <a:latin typeface="Arial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8112" y="3717032"/>
            <a:ext cx="7269135" cy="2232248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cs typeface="Arial" pitchFamily="34" charset="0"/>
              </a:rPr>
              <a:t>Udržitelná podnikatelská činnost a struktura příjmů</a:t>
            </a:r>
            <a:r>
              <a:rPr lang="cs-CZ" sz="1000" b="1" dirty="0" smtClean="0">
                <a:cs typeface="Arial" pitchFamily="34" charset="0"/>
              </a:rPr>
              <a:t>: </a:t>
            </a:r>
            <a:r>
              <a:rPr lang="cs-CZ" sz="1000" dirty="0" smtClean="0">
                <a:cs typeface="Arial" pitchFamily="34" charset="0"/>
              </a:rPr>
              <a:t>prostřednictvím navýšení celkových tržeb prodejem pelet je </a:t>
            </a:r>
            <a:r>
              <a:rPr lang="cs-CZ" sz="1000" dirty="0">
                <a:cs typeface="Arial" pitchFamily="34" charset="0"/>
              </a:rPr>
              <a:t>družstvo schopné </a:t>
            </a:r>
            <a:r>
              <a:rPr lang="cs-CZ" sz="1000" dirty="0" smtClean="0">
                <a:cs typeface="Arial" pitchFamily="34" charset="0"/>
              </a:rPr>
              <a:t>upevnit svoje postavení na trhu, odhadnout </a:t>
            </a:r>
            <a:r>
              <a:rPr lang="cs-CZ" sz="1000" dirty="0">
                <a:cs typeface="Arial" pitchFamily="34" charset="0"/>
              </a:rPr>
              <a:t>roční cash </a:t>
            </a:r>
            <a:r>
              <a:rPr lang="cs-CZ" sz="1000" dirty="0" err="1">
                <a:cs typeface="Arial" pitchFamily="34" charset="0"/>
              </a:rPr>
              <a:t>flow</a:t>
            </a:r>
            <a:r>
              <a:rPr lang="cs-CZ" sz="1000" dirty="0">
                <a:cs typeface="Arial" pitchFamily="34" charset="0"/>
              </a:rPr>
              <a:t> a plánovat investiční záměry</a:t>
            </a:r>
            <a:r>
              <a:rPr lang="cs-CZ" sz="1000" dirty="0" smtClean="0">
                <a:cs typeface="Arial" pitchFamily="34" charset="0"/>
              </a:rPr>
              <a:t>.</a:t>
            </a:r>
            <a:endParaRPr lang="cs-CZ" sz="700" dirty="0"/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Zvýšení diverzifikace venkovské ekonomiky: </a:t>
            </a:r>
            <a:r>
              <a:rPr lang="cs-CZ" sz="1000" dirty="0">
                <a:cs typeface="Arial" pitchFamily="34" charset="0"/>
              </a:rPr>
              <a:t>d</a:t>
            </a:r>
            <a:r>
              <a:rPr lang="cs-CZ" sz="1000" dirty="0" smtClean="0">
                <a:cs typeface="Arial" pitchFamily="34" charset="0"/>
              </a:rPr>
              <a:t>iverzifikací </a:t>
            </a:r>
            <a:r>
              <a:rPr lang="cs-CZ" sz="1000" dirty="0">
                <a:cs typeface="Arial" pitchFamily="34" charset="0"/>
              </a:rPr>
              <a:t>aktivit </a:t>
            </a:r>
            <a:r>
              <a:rPr lang="cs-CZ" sz="1000" dirty="0" smtClean="0">
                <a:cs typeface="Arial" pitchFamily="34" charset="0"/>
              </a:rPr>
              <a:t>dochází ke stabilizaci </a:t>
            </a:r>
            <a:r>
              <a:rPr lang="cs-CZ" sz="1000" dirty="0">
                <a:cs typeface="Arial" pitchFamily="34" charset="0"/>
              </a:rPr>
              <a:t>venkovského </a:t>
            </a:r>
            <a:r>
              <a:rPr lang="cs-CZ" sz="1000" dirty="0" smtClean="0">
                <a:cs typeface="Arial" pitchFamily="34" charset="0"/>
              </a:rPr>
              <a:t>obyvatelstva a rozšíření služeb a obchodních činností nabízených zemědělskými subjekty.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Nákladově </a:t>
            </a:r>
            <a:r>
              <a:rPr lang="cs-CZ" sz="1000" b="1" dirty="0">
                <a:cs typeface="Arial" pitchFamily="34" charset="0"/>
              </a:rPr>
              <a:t>efektivní </a:t>
            </a:r>
            <a:r>
              <a:rPr lang="cs-CZ" sz="1000" b="1" dirty="0" smtClean="0">
                <a:cs typeface="Arial" pitchFamily="34" charset="0"/>
              </a:rPr>
              <a:t>provoz: </a:t>
            </a:r>
            <a:r>
              <a:rPr lang="cs-CZ" sz="1000" dirty="0">
                <a:cs typeface="Arial" pitchFamily="34" charset="0"/>
              </a:rPr>
              <a:t>v</a:t>
            </a:r>
            <a:r>
              <a:rPr lang="cs-CZ" sz="1000" dirty="0" smtClean="0">
                <a:cs typeface="Arial" pitchFamily="34" charset="0"/>
              </a:rPr>
              <a:t>yužitím obnovitelných zdrojů energie produkovaných vlastní činností došlo ke snížení nákladů spojených se spotřebou tepla.</a:t>
            </a:r>
            <a:endParaRPr lang="cs-CZ" sz="1000" dirty="0">
              <a:cs typeface="Arial" pitchFamily="34" charset="0"/>
            </a:endParaRP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cs typeface="Arial" pitchFamily="34" charset="0"/>
              </a:rPr>
              <a:t>Udržitelná zemědělská výroba a počet hospodářských </a:t>
            </a:r>
            <a:r>
              <a:rPr lang="cs-CZ" sz="1000" b="1" dirty="0" smtClean="0">
                <a:cs typeface="Arial" pitchFamily="34" charset="0"/>
              </a:rPr>
              <a:t>zvířat: </a:t>
            </a:r>
            <a:r>
              <a:rPr lang="cs-CZ" sz="1000" dirty="0">
                <a:cs typeface="Arial" pitchFamily="34" charset="0"/>
              </a:rPr>
              <a:t>v</a:t>
            </a:r>
            <a:r>
              <a:rPr lang="cs-CZ" sz="1000" dirty="0" smtClean="0">
                <a:cs typeface="Arial" pitchFamily="34" charset="0"/>
              </a:rPr>
              <a:t>ýstavba </a:t>
            </a:r>
            <a:r>
              <a:rPr lang="cs-CZ" sz="1000" dirty="0" err="1">
                <a:cs typeface="Arial" pitchFamily="34" charset="0"/>
              </a:rPr>
              <a:t>peletizační</a:t>
            </a:r>
            <a:r>
              <a:rPr lang="cs-CZ" sz="1000" dirty="0">
                <a:cs typeface="Arial" pitchFamily="34" charset="0"/>
              </a:rPr>
              <a:t> linky napomohla k zachování živočišné výroby a všestranného zaměření družstva. </a:t>
            </a:r>
            <a:endParaRPr lang="cs-CZ" sz="1000" b="1" dirty="0">
              <a:cs typeface="Arial" pitchFamily="34" charset="0"/>
            </a:endParaRP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cs typeface="Arial" pitchFamily="34" charset="0"/>
              </a:rPr>
              <a:t>Přispívání k tvorbě pracovních </a:t>
            </a:r>
            <a:r>
              <a:rPr lang="cs-CZ" sz="1000" b="1" dirty="0" smtClean="0">
                <a:cs typeface="Arial" pitchFamily="34" charset="0"/>
              </a:rPr>
              <a:t>míst: </a:t>
            </a:r>
            <a:r>
              <a:rPr lang="cs-CZ" sz="1000" dirty="0">
                <a:cs typeface="Arial" pitchFamily="34" charset="0"/>
              </a:rPr>
              <a:t>p</a:t>
            </a:r>
            <a:r>
              <a:rPr lang="cs-CZ" sz="1000" dirty="0" smtClean="0">
                <a:cs typeface="Arial" pitchFamily="34" charset="0"/>
              </a:rPr>
              <a:t>rostřednictvím diverzifikace, resp. vybudováním paletizační linky se podařilo vytvořit pracovní místa na venkově a stabilizovat tak venkovské obyvatelstvo.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Zlepšení životního prostředí: </a:t>
            </a:r>
            <a:r>
              <a:rPr lang="cs-CZ" sz="1000" dirty="0" err="1">
                <a:cs typeface="Arial" pitchFamily="34" charset="0"/>
              </a:rPr>
              <a:t>p</a:t>
            </a:r>
            <a:r>
              <a:rPr lang="cs-CZ" sz="1000" dirty="0" err="1" smtClean="0">
                <a:cs typeface="Arial" pitchFamily="34" charset="0"/>
              </a:rPr>
              <a:t>eletizační</a:t>
            </a:r>
            <a:r>
              <a:rPr lang="cs-CZ" sz="1000" dirty="0" smtClean="0">
                <a:cs typeface="Arial" pitchFamily="34" charset="0"/>
              </a:rPr>
              <a:t> linka využívá separovaný </a:t>
            </a:r>
            <a:r>
              <a:rPr lang="cs-CZ" sz="1000" dirty="0" err="1" smtClean="0">
                <a:cs typeface="Arial" pitchFamily="34" charset="0"/>
              </a:rPr>
              <a:t>digestát</a:t>
            </a:r>
            <a:r>
              <a:rPr lang="cs-CZ" sz="1000" dirty="0" smtClean="0">
                <a:cs typeface="Arial" pitchFamily="34" charset="0"/>
              </a:rPr>
              <a:t> z bioplynové stanice. Využitím zemědělských odpadů zejména z travních porostů a obnovitelných zdrojů energie pro podnikovou výrobu došlo ke zmírnění negativních změn klimatu. </a:t>
            </a:r>
            <a:endParaRPr lang="cs-CZ" sz="700" dirty="0"/>
          </a:p>
        </p:txBody>
      </p:sp>
    </p:spTree>
    <p:extLst>
      <p:ext uri="{BB962C8B-B14F-4D97-AF65-F5344CB8AC3E}">
        <p14:creationId xmlns:p14="http://schemas.microsoft.com/office/powerpoint/2010/main" val="192634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5754" y="1340768"/>
            <a:ext cx="6475470" cy="1944216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/>
              <a:t>Příjemce by </a:t>
            </a:r>
            <a:r>
              <a:rPr lang="cs-CZ" dirty="0" smtClean="0"/>
              <a:t>projekt realizoval i bez podpory z PRV, nicméně nejdříve v horizontu 5 let</a:t>
            </a:r>
          </a:p>
          <a:p>
            <a:pPr lvl="2"/>
            <a:r>
              <a:rPr lang="cs-CZ" dirty="0" smtClean="0"/>
              <a:t>Příjemce efektivně využívá i prostředků z dalších opatření PRV</a:t>
            </a:r>
          </a:p>
          <a:p>
            <a:pPr lvl="2"/>
            <a:r>
              <a:rPr lang="cs-CZ" dirty="0" smtClean="0"/>
              <a:t>Diverzifikací aktivit a získáním dodatečných prostředků na realizaci investičních záměrů </a:t>
            </a:r>
            <a:r>
              <a:rPr lang="cs-CZ" dirty="0"/>
              <a:t>družstvo </a:t>
            </a:r>
            <a:r>
              <a:rPr lang="cs-CZ" dirty="0" smtClean="0"/>
              <a:t>udrželo svoje podnikání a upevnilo si své postavení na trhu</a:t>
            </a:r>
          </a:p>
          <a:p>
            <a:pPr lvl="2"/>
            <a:r>
              <a:rPr lang="cs-CZ" dirty="0"/>
              <a:t>Propojením plošných a investičních opatření bylo možné udržet živočišnou výrobu a zabezpečit komplexní fungování družstva. </a:t>
            </a:r>
          </a:p>
          <a:p>
            <a:pPr lvl="2"/>
            <a:r>
              <a:rPr lang="cs-CZ" dirty="0" smtClean="0"/>
              <a:t>Efekt mrtvé váhy lze vyhodnotit </a:t>
            </a:r>
            <a:r>
              <a:rPr lang="cs-CZ" smtClean="0"/>
              <a:t>jako střední.</a:t>
            </a:r>
            <a:endParaRPr lang="cs-CZ" dirty="0" smtClean="0"/>
          </a:p>
        </p:txBody>
      </p:sp>
      <p:sp>
        <p:nvSpPr>
          <p:cNvPr id="5" name="Oval 4"/>
          <p:cNvSpPr/>
          <p:nvPr/>
        </p:nvSpPr>
        <p:spPr>
          <a:xfrm>
            <a:off x="1530409" y="4211757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6918" y="4284209"/>
            <a:ext cx="864000" cy="864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/>
              <a:t>Projekt podpořen z PRV</a:t>
            </a:r>
            <a:endParaRPr lang="en-GB" sz="1000" b="1" dirty="0"/>
          </a:p>
        </p:txBody>
      </p:sp>
      <p:sp>
        <p:nvSpPr>
          <p:cNvPr id="8" name="Oval 7"/>
          <p:cNvSpPr/>
          <p:nvPr/>
        </p:nvSpPr>
        <p:spPr>
          <a:xfrm>
            <a:off x="1368472" y="1772912"/>
            <a:ext cx="864000" cy="864000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>
                <a:solidFill>
                  <a:schemeClr val="bg1"/>
                </a:solidFill>
              </a:rPr>
              <a:t>Projekt bez podpory PRV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87663" y="1772913"/>
            <a:ext cx="864691" cy="862786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/>
              <a:t>Projekt s podporou PRV</a:t>
            </a:r>
            <a:endParaRPr lang="en-GB" sz="1000" b="1" dirty="0"/>
          </a:p>
        </p:txBody>
      </p:sp>
      <p:sp>
        <p:nvSpPr>
          <p:cNvPr id="10" name="Equal 9"/>
          <p:cNvSpPr/>
          <p:nvPr/>
        </p:nvSpPr>
        <p:spPr>
          <a:xfrm>
            <a:off x="1152476" y="2037839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243069" y="435621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1243069" y="4643555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1243069" y="4932480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530409" y="4572117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530409" y="4932482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2724" y="1724640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71582" y="4067741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525754" y="3645024"/>
            <a:ext cx="6326204" cy="22682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latin typeface="Arial"/>
                <a:cs typeface="Arial" pitchFamily="34" charset="0"/>
              </a:rPr>
              <a:t>Multiplikační efekt</a:t>
            </a:r>
            <a:endParaRPr lang="hu-HU" sz="1100" dirty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Díky projektu bylo vytvořeno 6 pracovních míst (na plný úvazek), což mělo pozitivní vliv na zvýšení zaměstnanosti ve venkovském prostoru.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Výrobou biopaliva z obnovitelných zdrojů energie a jeho </a:t>
            </a:r>
            <a:r>
              <a:rPr lang="cs-CZ" sz="1100" dirty="0"/>
              <a:t>a následným prodejem</a:t>
            </a:r>
            <a:r>
              <a:rPr lang="cs-CZ" sz="1100" dirty="0" smtClean="0"/>
              <a:t> externím odběratelům dochází ke zmírnění negativních změn klimatu a zlepšení životního prostředí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Využitím pelet pro vytápění vlastních objektů se podařilo snížit náklady družstva a posílit tak energetickou soběstačnost venkova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/>
              <a:t>Z hlediska druhotných dopadů </a:t>
            </a:r>
            <a:r>
              <a:rPr lang="cs-CZ" sz="1100" dirty="0"/>
              <a:t>došlo </a:t>
            </a:r>
            <a:r>
              <a:rPr lang="cs-CZ" sz="1100" dirty="0" smtClean="0"/>
              <a:t>prostřednictvím prodeje </a:t>
            </a:r>
            <a:r>
              <a:rPr lang="cs-CZ" sz="1100" dirty="0"/>
              <a:t>pelet k </a:t>
            </a:r>
            <a:r>
              <a:rPr lang="cs-CZ" sz="1100" dirty="0" smtClean="0"/>
              <a:t>navýšení celkových tržeb družstva o 7-8% 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Celkově došlo k výraznému multiplikačnímu efektu, tudíž </a:t>
            </a:r>
            <a:r>
              <a:rPr lang="cs-CZ" sz="1100" dirty="0">
                <a:latin typeface="Arial"/>
                <a:cs typeface="Arial" pitchFamily="34" charset="0"/>
              </a:rPr>
              <a:t>jeho přínos je hodnocen jako </a:t>
            </a:r>
            <a:r>
              <a:rPr lang="cs-CZ" sz="1100" dirty="0" smtClean="0">
                <a:latin typeface="Arial"/>
                <a:cs typeface="Arial" pitchFamily="34" charset="0"/>
              </a:rPr>
              <a:t>významný</a:t>
            </a:r>
            <a:endParaRPr lang="en-GB" sz="1100" dirty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3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TEVERSION" val="25/05/2014 13:56:48"/>
  <p:tag name="KEYWORD" val="REPORT"/>
  <p:tag name="TYPE" val="Report"/>
  <p:tag name="TOOLBARVERSION" val="4.41"/>
  <p:tag name="CREATEDBY" val="Global PowerPoint Toolba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PYRIGHT1" val="TRUE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1_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5848</TotalTime>
  <Words>2052</Words>
  <Application>Microsoft Office PowerPoint</Application>
  <PresentationFormat>Custom</PresentationFormat>
  <Paragraphs>400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Symbol</vt:lpstr>
      <vt:lpstr>Verdana</vt:lpstr>
      <vt:lpstr>Wingdings</vt:lpstr>
      <vt:lpstr>CREATE TALKBOOK A4</vt:lpstr>
      <vt:lpstr>1_CREATE TALKBOOK A4</vt:lpstr>
      <vt:lpstr>Peletizační linka ZD Křižanovsko (311 – III.1.1)</vt:lpstr>
      <vt:lpstr>Shrnutí projektu</vt:lpstr>
      <vt:lpstr>Profil příjemce</vt:lpstr>
      <vt:lpstr>Základní potřeby</vt:lpstr>
      <vt:lpstr>Cíle projektu</vt:lpstr>
      <vt:lpstr>Finančí a technická implementace</vt:lpstr>
      <vt:lpstr>Výstupy projektu</vt:lpstr>
      <vt:lpstr>Výsledky a dopady</vt:lpstr>
      <vt:lpstr>Mrtvá váha a multiplikační efekt</vt:lpstr>
      <vt:lpstr>Indikátory projektu</vt:lpstr>
      <vt:lpstr>Naplnění projektových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478</cp:revision>
  <dcterms:created xsi:type="dcterms:W3CDTF">2010-10-28T16:39:49Z</dcterms:created>
  <dcterms:modified xsi:type="dcterms:W3CDTF">2015-07-30T16:36:25Z</dcterms:modified>
</cp:coreProperties>
</file>