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5"/>
  </p:notesMasterIdLst>
  <p:sldIdLst>
    <p:sldId id="267" r:id="rId2"/>
    <p:sldId id="262" r:id="rId3"/>
    <p:sldId id="279" r:id="rId4"/>
    <p:sldId id="280" r:id="rId5"/>
    <p:sldId id="281" r:id="rId6"/>
    <p:sldId id="272" r:id="rId7"/>
    <p:sldId id="273" r:id="rId8"/>
    <p:sldId id="274" r:id="rId9"/>
    <p:sldId id="282" r:id="rId10"/>
    <p:sldId id="283" r:id="rId11"/>
    <p:sldId id="284" r:id="rId12"/>
    <p:sldId id="277" r:id="rId13"/>
    <p:sldId id="263" r:id="rId14"/>
  </p:sldIdLst>
  <p:sldSz cx="9361488" cy="6858000"/>
  <p:notesSz cx="6669088" cy="9928225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2906">
          <p15:clr>
            <a:srgbClr val="A4A3A4"/>
          </p15:clr>
        </p15:guide>
        <p15:guide id="6" pos="2991">
          <p15:clr>
            <a:srgbClr val="A4A3A4"/>
          </p15:clr>
        </p15:guide>
        <p15:guide id="7" pos="1491">
          <p15:clr>
            <a:srgbClr val="A4A3A4"/>
          </p15:clr>
        </p15:guide>
        <p15:guide id="8" pos="1578">
          <p15:clr>
            <a:srgbClr val="A4A3A4"/>
          </p15:clr>
        </p15:guide>
        <p15:guide id="9" pos="4406">
          <p15:clr>
            <a:srgbClr val="A4A3A4"/>
          </p15:clr>
        </p15:guide>
        <p15:guide id="10" pos="4320">
          <p15:clr>
            <a:srgbClr val="A4A3A4"/>
          </p15:clr>
        </p15:guide>
        <p15:guide id="11" pos="5735">
          <p15:clr>
            <a:srgbClr val="A4A3A4"/>
          </p15:clr>
        </p15:guide>
        <p15:guide id="12" pos="16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237" autoAdjust="0"/>
  </p:normalViewPr>
  <p:slideViewPr>
    <p:cSldViewPr>
      <p:cViewPr varScale="1">
        <p:scale>
          <a:sx n="85" d="100"/>
          <a:sy n="85" d="100"/>
        </p:scale>
        <p:origin x="1349" y="67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9983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6139336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195961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655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11887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92024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93926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75934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86906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10407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7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0658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8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05104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" t="38635" r="41529" b="17239"/>
          <a:stretch/>
        </p:blipFill>
        <p:spPr>
          <a:xfrm>
            <a:off x="-9303" y="2641247"/>
            <a:ext cx="9370800" cy="4222800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1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7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360264" y="2924944"/>
            <a:ext cx="2592288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Případová studie 2014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3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6048895" y="476672"/>
            <a:ext cx="2689304" cy="10325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0015" y="476672"/>
            <a:ext cx="1537786" cy="1033200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3978214" y="1639005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/>
              <a:t>Evropský zemědělský fond pro rozvoj venkova: Evropa investuje do venkovských oblastí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899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68415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5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2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1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899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5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3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8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7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7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1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1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7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7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7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7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1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5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1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5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6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1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6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3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1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1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4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3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7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5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1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2" y="6525344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grpSp>
        <p:nvGrpSpPr>
          <p:cNvPr id="25" name="Group 24"/>
          <p:cNvGrpSpPr/>
          <p:nvPr userDrawn="1"/>
        </p:nvGrpSpPr>
        <p:grpSpPr bwMode="gray">
          <a:xfrm>
            <a:off x="144240" y="6060876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8008361" y="6134853"/>
            <a:ext cx="1006677" cy="386492"/>
          </a:xfrm>
          <a:prstGeom prst="rect">
            <a:avLst/>
          </a:prstGeom>
        </p:spPr>
      </p:pic>
      <p:sp>
        <p:nvSpPr>
          <p:cNvPr id="22" name="Text Box 8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smtClean="0">
                <a:solidFill>
                  <a:srgbClr val="00338D"/>
                </a:solidFill>
                <a:latin typeface="Arial"/>
              </a:rPr>
              <a:t>© 2014 KPMG Česká republika, s.r.o.,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  <p:pic>
        <p:nvPicPr>
          <p:cNvPr id="26" name="Picture 25" descr="eu-flag-clip-art.jpg"/>
          <p:cNvPicPr>
            <a:picLocks noChangeAspect="1"/>
          </p:cNvPicPr>
          <p:nvPr userDrawn="1"/>
        </p:nvPicPr>
        <p:blipFill>
          <a:blip r:embed="rId20" cstate="screen"/>
          <a:stretch>
            <a:fillRect/>
          </a:stretch>
        </p:blipFill>
        <p:spPr>
          <a:xfrm>
            <a:off x="5544840" y="6232303"/>
            <a:ext cx="361474" cy="259200"/>
          </a:xfrm>
          <a:prstGeom prst="rect">
            <a:avLst/>
          </a:prstGeom>
        </p:spPr>
      </p:pic>
      <p:sp>
        <p:nvSpPr>
          <p:cNvPr id="27" name="TextBox 26"/>
          <p:cNvSpPr txBox="1"/>
          <p:nvPr userDrawn="1"/>
        </p:nvSpPr>
        <p:spPr>
          <a:xfrm>
            <a:off x="3409817" y="6238793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1" cstate="screen"/>
          <a:stretch>
            <a:fillRect/>
          </a:stretch>
        </p:blipFill>
        <p:spPr>
          <a:xfrm>
            <a:off x="3105745" y="6232303"/>
            <a:ext cx="350863" cy="259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</p:sldLayoutIdLst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3" y="1052736"/>
            <a:ext cx="2987039" cy="1584176"/>
          </a:xfrm>
        </p:spPr>
        <p:txBody>
          <a:bodyPr>
            <a:normAutofit/>
          </a:bodyPr>
          <a:lstStyle/>
          <a:p>
            <a:r>
              <a:rPr lang="hu-HU" dirty="0" smtClean="0"/>
              <a:t>Výrobna mléčných produktů Oldřiš</a:t>
            </a:r>
            <a:br>
              <a:rPr lang="hu-HU" dirty="0" smtClean="0"/>
            </a:br>
            <a:r>
              <a:rPr lang="en-GB" b="0" dirty="0" smtClean="0"/>
              <a:t>(</a:t>
            </a:r>
            <a:r>
              <a:rPr lang="hu-HU" b="0" dirty="0" smtClean="0"/>
              <a:t>123 – I.1.3.1)</a:t>
            </a:r>
            <a:endParaRPr lang="en-GB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projektu</a:t>
            </a:r>
            <a:endParaRPr lang="en-GB" dirty="0"/>
          </a:p>
        </p:txBody>
      </p:sp>
      <p:graphicFrame>
        <p:nvGraphicFramePr>
          <p:cNvPr id="7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12094809"/>
              </p:ext>
            </p:extLst>
          </p:nvPr>
        </p:nvGraphicFramePr>
        <p:xfrm>
          <a:off x="422275" y="1124744"/>
          <a:ext cx="8351838" cy="3465144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079500"/>
                <a:gridCol w="2602905"/>
                <a:gridCol w="936104"/>
                <a:gridCol w="420216"/>
                <a:gridCol w="947936"/>
                <a:gridCol w="1008112"/>
                <a:gridCol w="1080120"/>
                <a:gridCol w="276945"/>
              </a:tblGrid>
              <a:tr h="297426">
                <a:tc gridSpan="7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cílové hodnoty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42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Výchozí stav 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   Cíl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Skutečnost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Rozdíl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8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Celková výše investice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hu-HU" sz="1000" dirty="0" smtClean="0"/>
                        <a:t>2 657 344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hu-HU" sz="1000" dirty="0" smtClean="0"/>
                        <a:t>2 657 344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hu-HU" sz="1000" dirty="0" smtClean="0"/>
                        <a:t>+2 657 344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8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Zvýšení nezemědělské hrubé přidané hodnoty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 mil. Kč (tržby)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800 000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800 000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+800 000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8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Hrubý počet vytvořených pracovních míst</a:t>
                      </a:r>
                      <a:endParaRPr lang="hu-HU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+1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8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Čistá přidaná hodnota vyjádřená v PPS</a:t>
                      </a:r>
                      <a:endParaRPr lang="hu-HU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 mil. Kč (tržby)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800 000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800 000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+800 000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8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Čistý</a:t>
                      </a:r>
                      <a:r>
                        <a:rPr lang="cs-CZ" sz="1000" baseline="0" dirty="0" smtClean="0">
                          <a:effectLst/>
                        </a:rPr>
                        <a:t> počet pracovních míst na plný úvazek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-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sym typeface="Symbol" pitchFamily="18" charset="2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382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effectLst/>
                        </a:rPr>
                        <a:t>Změna hrubé přidané hodnoty na plný úvazek</a:t>
                      </a:r>
                      <a:endParaRPr lang="en-GB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  <a:sym typeface="Symbol" pitchFamily="18" charset="2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400 000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400 000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+400 000 Kč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740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Naplnění projektových cílů</a:t>
            </a:r>
            <a:endParaRPr lang="en-GB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248" y="1052736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Cíle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240584" y="1052736"/>
            <a:ext cx="2736899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Výsledky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264029" y="1052736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Dopady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215457" y="3290466"/>
            <a:ext cx="2737494" cy="724658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Zvýšit rozmanitost a přidaná hodnotu produktového portfolia </a:t>
            </a:r>
            <a:endParaRPr lang="cs-CZ" sz="900" dirty="0"/>
          </a:p>
        </p:txBody>
      </p:sp>
      <p:sp>
        <p:nvSpPr>
          <p:cNvPr id="11" name="Rectangle 55"/>
          <p:cNvSpPr>
            <a:spLocks noChangeArrowheads="1"/>
          </p:cNvSpPr>
          <p:nvPr/>
        </p:nvSpPr>
        <p:spPr bwMode="auto">
          <a:xfrm>
            <a:off x="6274622" y="1655396"/>
            <a:ext cx="2736404" cy="432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900" dirty="0" smtClean="0"/>
              <a:t>Mírné zvýšení přidané hodnoty podniku</a:t>
            </a:r>
            <a:endParaRPr lang="cs-CZ" sz="900" dirty="0"/>
          </a:p>
        </p:txBody>
      </p:sp>
      <p:sp>
        <p:nvSpPr>
          <p:cNvPr id="25" name="AutoShape 78"/>
          <p:cNvSpPr>
            <a:spLocks noChangeArrowheads="1"/>
          </p:cNvSpPr>
          <p:nvPr/>
        </p:nvSpPr>
        <p:spPr bwMode="auto">
          <a:xfrm>
            <a:off x="6047609" y="521387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31" name="Rectangle 55"/>
          <p:cNvSpPr>
            <a:spLocks noChangeArrowheads="1"/>
          </p:cNvSpPr>
          <p:nvPr/>
        </p:nvSpPr>
        <p:spPr bwMode="auto">
          <a:xfrm>
            <a:off x="6262740" y="2754240"/>
            <a:ext cx="2736404" cy="432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900" dirty="0" smtClean="0"/>
              <a:t>Zvýšení produktivity práce</a:t>
            </a:r>
            <a:endParaRPr lang="cs-CZ" sz="900" dirty="0"/>
          </a:p>
        </p:txBody>
      </p:sp>
      <p:sp>
        <p:nvSpPr>
          <p:cNvPr id="42" name="Rectangle 65"/>
          <p:cNvSpPr>
            <a:spLocks noChangeArrowheads="1"/>
          </p:cNvSpPr>
          <p:nvPr/>
        </p:nvSpPr>
        <p:spPr bwMode="auto">
          <a:xfrm>
            <a:off x="3240040" y="1655396"/>
            <a:ext cx="2736899" cy="72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pl-PL" sz="900" dirty="0"/>
              <a:t>44 400 litrů zpracovaného mléka za rok = 7 000 kg sýra</a:t>
            </a:r>
          </a:p>
        </p:txBody>
      </p:sp>
      <p:sp>
        <p:nvSpPr>
          <p:cNvPr id="43" name="Rectangle 65"/>
          <p:cNvSpPr>
            <a:spLocks noChangeArrowheads="1"/>
          </p:cNvSpPr>
          <p:nvPr/>
        </p:nvSpPr>
        <p:spPr bwMode="auto">
          <a:xfrm>
            <a:off x="216248" y="1655396"/>
            <a:ext cx="2736899" cy="1526606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Vytvořit prostor vhodný pro skladování a zpracování mléka </a:t>
            </a:r>
            <a:endParaRPr lang="cs-CZ" sz="900" dirty="0"/>
          </a:p>
        </p:txBody>
      </p:sp>
      <p:sp>
        <p:nvSpPr>
          <p:cNvPr id="44" name="Rectangle 65"/>
          <p:cNvSpPr>
            <a:spLocks noChangeArrowheads="1"/>
          </p:cNvSpPr>
          <p:nvPr/>
        </p:nvSpPr>
        <p:spPr bwMode="auto">
          <a:xfrm>
            <a:off x="3240040" y="2462002"/>
            <a:ext cx="2736899" cy="72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hu-HU" sz="900" dirty="0"/>
              <a:t>Možnost zvýšit produkci zpracováním mléka jiných producentů mléka</a:t>
            </a:r>
          </a:p>
        </p:txBody>
      </p:sp>
      <p:sp>
        <p:nvSpPr>
          <p:cNvPr id="46" name="Rectangle 65"/>
          <p:cNvSpPr>
            <a:spLocks noChangeArrowheads="1"/>
          </p:cNvSpPr>
          <p:nvPr/>
        </p:nvSpPr>
        <p:spPr bwMode="auto">
          <a:xfrm>
            <a:off x="3240040" y="4118756"/>
            <a:ext cx="2736899" cy="72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900" dirty="0" smtClean="0"/>
              <a:t>Získání oválné značky zdravotní nezávadnosti, která umožňuje volný prodej vlastních výrobků po celé ČR, ale i na za hraničním trhu</a:t>
            </a:r>
            <a:endParaRPr lang="cs-CZ" sz="900" dirty="0"/>
          </a:p>
        </p:txBody>
      </p:sp>
      <p:sp>
        <p:nvSpPr>
          <p:cNvPr id="48" name="Rectangle 65"/>
          <p:cNvSpPr>
            <a:spLocks noChangeArrowheads="1"/>
          </p:cNvSpPr>
          <p:nvPr/>
        </p:nvSpPr>
        <p:spPr bwMode="auto">
          <a:xfrm>
            <a:off x="3240040" y="4943314"/>
            <a:ext cx="2736899" cy="684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Lepší dodržování hygienických požadavků a norem</a:t>
            </a:r>
            <a:endParaRPr lang="cs-CZ" sz="900" dirty="0"/>
          </a:p>
        </p:txBody>
      </p:sp>
      <p:sp>
        <p:nvSpPr>
          <p:cNvPr id="50" name="Rectangle 55"/>
          <p:cNvSpPr>
            <a:spLocks noChangeArrowheads="1"/>
          </p:cNvSpPr>
          <p:nvPr/>
        </p:nvSpPr>
        <p:spPr bwMode="auto">
          <a:xfrm>
            <a:off x="6272318" y="2175340"/>
            <a:ext cx="2736404" cy="504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900" dirty="0" smtClean="0"/>
              <a:t>Vytvoření pracovního místa</a:t>
            </a:r>
            <a:endParaRPr lang="cs-CZ" sz="900" dirty="0"/>
          </a:p>
        </p:txBody>
      </p:sp>
      <p:sp>
        <p:nvSpPr>
          <p:cNvPr id="51" name="Rectangle 65"/>
          <p:cNvSpPr>
            <a:spLocks noChangeArrowheads="1"/>
          </p:cNvSpPr>
          <p:nvPr/>
        </p:nvSpPr>
        <p:spPr bwMode="auto">
          <a:xfrm>
            <a:off x="3240040" y="3290466"/>
            <a:ext cx="2736899" cy="72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r>
              <a:rPr lang="cs-CZ" sz="900" dirty="0" smtClean="0"/>
              <a:t>Zavedení nových produktů (6 druhů sýra)</a:t>
            </a:r>
            <a:endParaRPr lang="cs-CZ" sz="900" dirty="0"/>
          </a:p>
        </p:txBody>
      </p:sp>
      <p:sp>
        <p:nvSpPr>
          <p:cNvPr id="61" name="AutoShape 62"/>
          <p:cNvSpPr>
            <a:spLocks noChangeArrowheads="1"/>
          </p:cNvSpPr>
          <p:nvPr/>
        </p:nvSpPr>
        <p:spPr bwMode="auto">
          <a:xfrm>
            <a:off x="6048896" y="176716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62" name="AutoShape 62"/>
          <p:cNvSpPr>
            <a:spLocks noChangeArrowheads="1"/>
          </p:cNvSpPr>
          <p:nvPr/>
        </p:nvSpPr>
        <p:spPr bwMode="auto">
          <a:xfrm>
            <a:off x="6047609" y="440990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63" name="AutoShape 62"/>
          <p:cNvSpPr>
            <a:spLocks noChangeArrowheads="1"/>
          </p:cNvSpPr>
          <p:nvPr/>
        </p:nvSpPr>
        <p:spPr bwMode="auto">
          <a:xfrm>
            <a:off x="6047608" y="295060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64" name="AutoShape 62"/>
          <p:cNvSpPr>
            <a:spLocks noChangeArrowheads="1"/>
          </p:cNvSpPr>
          <p:nvPr/>
        </p:nvSpPr>
        <p:spPr bwMode="auto">
          <a:xfrm>
            <a:off x="6047608" y="358750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215457" y="4122343"/>
            <a:ext cx="2737494" cy="1504971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cs-CZ" sz="900" dirty="0" smtClean="0"/>
              <a:t>Zajištěni dodržování předpisů (získání oválné značky zdravotní nezávadnosti, která umožňuje volný prodej)</a:t>
            </a:r>
            <a:endParaRPr lang="cs-CZ" sz="900" dirty="0"/>
          </a:p>
        </p:txBody>
      </p:sp>
      <p:sp>
        <p:nvSpPr>
          <p:cNvPr id="69" name="AutoShape 24"/>
          <p:cNvSpPr>
            <a:spLocks noChangeArrowheads="1"/>
          </p:cNvSpPr>
          <p:nvPr/>
        </p:nvSpPr>
        <p:spPr bwMode="auto">
          <a:xfrm>
            <a:off x="3005513" y="521387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70" name="AutoShape 62"/>
          <p:cNvSpPr>
            <a:spLocks noChangeArrowheads="1"/>
          </p:cNvSpPr>
          <p:nvPr/>
        </p:nvSpPr>
        <p:spPr bwMode="auto">
          <a:xfrm>
            <a:off x="3024535" y="1946597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72" name="AutoShape 75"/>
          <p:cNvSpPr>
            <a:spLocks noChangeArrowheads="1"/>
          </p:cNvSpPr>
          <p:nvPr/>
        </p:nvSpPr>
        <p:spPr bwMode="auto">
          <a:xfrm>
            <a:off x="3024532" y="440731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75" name="AutoShape 62"/>
          <p:cNvSpPr>
            <a:spLocks noChangeArrowheads="1"/>
          </p:cNvSpPr>
          <p:nvPr/>
        </p:nvSpPr>
        <p:spPr bwMode="auto">
          <a:xfrm>
            <a:off x="3024534" y="2779787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76" name="AutoShape 62"/>
          <p:cNvSpPr>
            <a:spLocks noChangeArrowheads="1"/>
          </p:cNvSpPr>
          <p:nvPr/>
        </p:nvSpPr>
        <p:spPr bwMode="auto">
          <a:xfrm>
            <a:off x="3024533" y="357902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41" name="Rectangle 55"/>
          <p:cNvSpPr>
            <a:spLocks noChangeArrowheads="1"/>
          </p:cNvSpPr>
          <p:nvPr/>
        </p:nvSpPr>
        <p:spPr bwMode="auto">
          <a:xfrm>
            <a:off x="6264029" y="3290466"/>
            <a:ext cx="2736404" cy="72000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900" dirty="0" smtClean="0"/>
              <a:t>Diverzifikace výrobního portfolia</a:t>
            </a:r>
            <a:endParaRPr lang="cs-CZ" sz="900" dirty="0"/>
          </a:p>
        </p:txBody>
      </p:sp>
      <p:sp>
        <p:nvSpPr>
          <p:cNvPr id="45" name="Rectangle 55"/>
          <p:cNvSpPr>
            <a:spLocks noChangeArrowheads="1"/>
          </p:cNvSpPr>
          <p:nvPr/>
        </p:nvSpPr>
        <p:spPr bwMode="auto">
          <a:xfrm>
            <a:off x="6264029" y="4113186"/>
            <a:ext cx="2736404" cy="1523083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900" dirty="0" smtClean="0"/>
              <a:t>Zvýšení dlouhodobé konkurenceschopnosti podniku</a:t>
            </a:r>
            <a:endParaRPr lang="cs-CZ" sz="900" dirty="0"/>
          </a:p>
        </p:txBody>
      </p:sp>
      <p:sp>
        <p:nvSpPr>
          <p:cNvPr id="34" name="AutoShape 62"/>
          <p:cNvSpPr>
            <a:spLocks noChangeArrowheads="1"/>
          </p:cNvSpPr>
          <p:nvPr/>
        </p:nvSpPr>
        <p:spPr bwMode="auto">
          <a:xfrm>
            <a:off x="6052397" y="224792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35" name="AutoShape 62"/>
          <p:cNvSpPr>
            <a:spLocks noChangeArrowheads="1"/>
          </p:cNvSpPr>
          <p:nvPr/>
        </p:nvSpPr>
        <p:spPr bwMode="auto">
          <a:xfrm>
            <a:off x="6052397" y="2465049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25654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314" y="1052733"/>
            <a:ext cx="3501672" cy="489654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Zkušenosti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44827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/>
              <a:t>Pozitivní </a:t>
            </a:r>
            <a:r>
              <a:rPr lang="cs-CZ" sz="1000" b="1" dirty="0" smtClean="0"/>
              <a:t>zkušenosti</a:t>
            </a:r>
            <a:endParaRPr lang="en-GB" sz="1000" b="1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861048"/>
            <a:ext cx="1584325" cy="2088232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/>
              <a:t>Negativní </a:t>
            </a:r>
            <a:r>
              <a:rPr lang="cs-CZ" sz="1000" b="1" dirty="0" smtClean="0"/>
              <a:t>zkušenosti</a:t>
            </a:r>
            <a:endParaRPr lang="en-GB" sz="1000" b="1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44440" y="1052736"/>
            <a:ext cx="3384376" cy="288032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 +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1944439" y="1052736"/>
            <a:ext cx="0" cy="2448271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44440" y="3861048"/>
            <a:ext cx="3384376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– 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1942852" y="4149080"/>
            <a:ext cx="0" cy="1801093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484784"/>
            <a:ext cx="3168352" cy="2016224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hu-HU" dirty="0" smtClean="0"/>
              <a:t>Realizace projektu umožnila volný prodej výrobků (do obchodů a na farmářské trhy) / ne jen přímým spotřebitelům</a:t>
            </a:r>
          </a:p>
          <a:p>
            <a:pPr lvl="2">
              <a:lnSpc>
                <a:spcPct val="130000"/>
              </a:lnSpc>
            </a:pPr>
            <a:r>
              <a:rPr lang="hu-HU" dirty="0" smtClean="0"/>
              <a:t>Potenciál zpracování mléka od ostatních farmářů</a:t>
            </a:r>
          </a:p>
          <a:p>
            <a:pPr lvl="2">
              <a:lnSpc>
                <a:spcPct val="130000"/>
              </a:lnSpc>
            </a:pPr>
            <a:r>
              <a:rPr lang="cs-CZ" dirty="0" smtClean="0"/>
              <a:t>Výplata </a:t>
            </a:r>
            <a:r>
              <a:rPr lang="cs-CZ" dirty="0"/>
              <a:t>finančních prostředků probíhala bez </a:t>
            </a:r>
            <a:r>
              <a:rPr lang="cs-CZ" dirty="0" smtClean="0"/>
              <a:t>problémů</a:t>
            </a:r>
            <a:endParaRPr lang="cs-CZ" dirty="0"/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2088456" y="4293096"/>
            <a:ext cx="3096344" cy="1656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Komplikovanost žádosti o dotaci – nutnost využít služeb poradce</a:t>
            </a:r>
          </a:p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Neexistence možnosti si žádat pouze o finanční prostředky na materiál (stavební materiál a vybavení) a samotné práce si obstarat sám</a:t>
            </a:r>
            <a:endParaRPr kumimoji="0" lang="en-GB" sz="11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kumimoji="0" lang="en-GB" sz="11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75943" y="3846241"/>
            <a:ext cx="3792745" cy="1584176"/>
          </a:xfrm>
        </p:spPr>
        <p:txBody>
          <a:bodyPr anchor="b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© 2014 KPMG </a:t>
            </a:r>
            <a:r>
              <a:rPr lang="en-US" dirty="0" err="1"/>
              <a:t>Česká</a:t>
            </a:r>
            <a:r>
              <a:rPr lang="en-US" dirty="0"/>
              <a:t> </a:t>
            </a:r>
            <a:r>
              <a:rPr lang="en-US" dirty="0" err="1"/>
              <a:t>republika</a:t>
            </a:r>
            <a:r>
              <a:rPr lang="en-US" dirty="0"/>
              <a:t>, </a:t>
            </a:r>
            <a:r>
              <a:rPr lang="en-US" dirty="0" err="1"/>
              <a:t>s.r.o</a:t>
            </a:r>
            <a:r>
              <a:rPr lang="en-US" dirty="0"/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/>
              <a:t>The KPMG name, logo and ‘cutting through complexity’ are registered trademarks or trademarks of KPMG International Cooperative (KPMG International).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338" y="2569245"/>
            <a:ext cx="3468598" cy="190352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21" y="1013941"/>
            <a:ext cx="2255027" cy="1296000"/>
          </a:xfrm>
          <a:prstGeom prst="rect">
            <a:avLst/>
          </a:prstGeom>
        </p:spPr>
      </p:pic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347" y="4512345"/>
            <a:ext cx="1800225" cy="1512888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lvl="1" indent="-85725">
              <a:lnSpc>
                <a:spcPct val="120000"/>
              </a:lnSpc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44 400 litrů zpracovaného mléka za rok = 7 000 kg sýra</a:t>
            </a:r>
          </a:p>
          <a:p>
            <a:pPr marL="85725" lvl="1" indent="-85725">
              <a:lnSpc>
                <a:spcPct val="120000"/>
              </a:lnSpc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Zavedení nových produktů (6 druhů sýra)</a:t>
            </a:r>
          </a:p>
          <a:p>
            <a:pPr marL="85725" lvl="1" indent="-85725">
              <a:lnSpc>
                <a:spcPct val="120000"/>
              </a:lnSpc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/>
              <a:t>Možnost </a:t>
            </a:r>
            <a:r>
              <a:rPr lang="cs-CZ" sz="700" dirty="0" smtClean="0"/>
              <a:t>zvýšit produkci </a:t>
            </a:r>
            <a:r>
              <a:rPr lang="cs-CZ" sz="700" dirty="0"/>
              <a:t>zpracováním mléka jiných producentů mléka</a:t>
            </a:r>
          </a:p>
          <a:p>
            <a:pPr marL="85725" lvl="1" indent="-85725">
              <a:lnSpc>
                <a:spcPct val="120000"/>
              </a:lnSpc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Získání oválné </a:t>
            </a:r>
            <a:r>
              <a:rPr lang="hu-HU" sz="700" dirty="0" smtClean="0"/>
              <a:t>značky </a:t>
            </a:r>
            <a:r>
              <a:rPr lang="hu-HU" sz="700" dirty="0"/>
              <a:t>zdravotní nezávadnosti, která umožňuje volný </a:t>
            </a:r>
            <a:r>
              <a:rPr lang="hu-HU" sz="700" dirty="0" smtClean="0"/>
              <a:t>prodej vlastních výrobků po celé ČR, ale i na zahraničním trhu</a:t>
            </a:r>
            <a:endParaRPr lang="cs-CZ" sz="700" dirty="0"/>
          </a:p>
          <a:p>
            <a:pPr marL="85725" lvl="1" indent="-85725">
              <a:lnSpc>
                <a:spcPct val="120000"/>
              </a:lnSpc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Lepší </a:t>
            </a:r>
            <a:r>
              <a:rPr lang="cs-CZ" sz="700" dirty="0"/>
              <a:t>dodržování hygienických požadavků a </a:t>
            </a:r>
            <a:r>
              <a:rPr lang="cs-CZ" sz="700" dirty="0" smtClean="0"/>
              <a:t>norem</a:t>
            </a:r>
            <a:endParaRPr lang="cs-CZ" sz="700" dirty="0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26821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3581610" y="5215019"/>
            <a:ext cx="215900" cy="252000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478916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9" name="AutoShape 40"/>
          <p:cNvSpPr>
            <a:spLocks noChangeArrowheads="1"/>
          </p:cNvSpPr>
          <p:nvPr/>
        </p:nvSpPr>
        <p:spPr bwMode="auto">
          <a:xfrm rot="10800000">
            <a:off x="7920509" y="4112422"/>
            <a:ext cx="215900" cy="143033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3816822" y="4801270"/>
            <a:ext cx="936625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r>
              <a:rPr lang="cs-CZ" sz="800" dirty="0" smtClean="0"/>
              <a:t>Leden </a:t>
            </a:r>
            <a:r>
              <a:rPr lang="en-GB" sz="800" dirty="0" smtClean="0"/>
              <a:t>201</a:t>
            </a:r>
            <a:r>
              <a:rPr lang="cs-CZ" sz="800" dirty="0" smtClean="0"/>
              <a:t>2</a:t>
            </a:r>
            <a:r>
              <a:rPr lang="en-GB" sz="800" dirty="0" smtClean="0"/>
              <a:t> </a:t>
            </a:r>
            <a:r>
              <a:rPr lang="en-GB" sz="800" dirty="0"/>
              <a:t>–</a:t>
            </a:r>
          </a:p>
          <a:p>
            <a:pPr marL="85725" indent="-85725">
              <a:lnSpc>
                <a:spcPct val="130000"/>
              </a:lnSpc>
            </a:pPr>
            <a:r>
              <a:rPr lang="en-GB" sz="600" dirty="0" smtClean="0"/>
              <a:t>(</a:t>
            </a:r>
            <a:r>
              <a:rPr lang="cs-CZ" sz="600" dirty="0" smtClean="0"/>
              <a:t>Podpis smlouvy</a:t>
            </a:r>
            <a:r>
              <a:rPr lang="en-GB" sz="600" dirty="0" smtClean="0"/>
              <a:t>)</a:t>
            </a:r>
            <a:endParaRPr lang="en-GB" sz="600" dirty="0"/>
          </a:p>
          <a:p>
            <a:pPr marL="85725" indent="-85725">
              <a:lnSpc>
                <a:spcPct val="130000"/>
              </a:lnSpc>
            </a:pPr>
            <a:endParaRPr lang="en-GB" sz="700" dirty="0"/>
          </a:p>
          <a:p>
            <a:pPr marL="85725" indent="-85725">
              <a:lnSpc>
                <a:spcPct val="130000"/>
              </a:lnSpc>
            </a:pPr>
            <a:r>
              <a:rPr lang="cs-CZ" sz="800" dirty="0" smtClean="0"/>
              <a:t>Leden </a:t>
            </a:r>
            <a:r>
              <a:rPr lang="en-GB" sz="800" dirty="0" smtClean="0"/>
              <a:t>201</a:t>
            </a:r>
            <a:r>
              <a:rPr lang="cs-CZ" sz="800" dirty="0" smtClean="0"/>
              <a:t>4</a:t>
            </a:r>
            <a:endParaRPr lang="en-GB" sz="800" dirty="0"/>
          </a:p>
          <a:p>
            <a:pPr marL="85725" indent="-85725">
              <a:lnSpc>
                <a:spcPct val="130000"/>
              </a:lnSpc>
            </a:pPr>
            <a:r>
              <a:rPr lang="en-GB" sz="600" dirty="0" smtClean="0"/>
              <a:t>(</a:t>
            </a:r>
            <a:r>
              <a:rPr lang="cs-CZ" sz="600" dirty="0" smtClean="0"/>
              <a:t>Závěrečná </a:t>
            </a:r>
            <a:r>
              <a:rPr lang="cs-CZ" sz="600" dirty="0"/>
              <a:t>žádost o platbu</a:t>
            </a:r>
            <a:r>
              <a:rPr lang="en-GB" sz="600" dirty="0" smtClean="0"/>
              <a:t>)</a:t>
            </a:r>
            <a:endParaRPr lang="en-GB" sz="600" dirty="0"/>
          </a:p>
          <a:p>
            <a:pPr marL="85725" indent="-85725">
              <a:lnSpc>
                <a:spcPct val="130000"/>
              </a:lnSpc>
            </a:pPr>
            <a:endParaRPr lang="cs-CZ" sz="800" b="1" dirty="0" smtClean="0"/>
          </a:p>
          <a:p>
            <a:pPr marL="85725" indent="-85725">
              <a:lnSpc>
                <a:spcPct val="130000"/>
              </a:lnSpc>
            </a:pPr>
            <a:r>
              <a:rPr lang="en-GB" sz="800" b="1" dirty="0" smtClean="0"/>
              <a:t> 2</a:t>
            </a:r>
            <a:r>
              <a:rPr lang="cs-CZ" sz="800" b="1" dirty="0" smtClean="0"/>
              <a:t>4</a:t>
            </a:r>
            <a:r>
              <a:rPr lang="en-GB" sz="800" b="1" dirty="0" smtClean="0"/>
              <a:t> </a:t>
            </a:r>
            <a:r>
              <a:rPr lang="cs-CZ" sz="800" b="1" dirty="0" smtClean="0"/>
              <a:t>měsíců</a:t>
            </a:r>
            <a:endParaRPr lang="en-GB" sz="800" b="1" dirty="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521421" y="4801270"/>
            <a:ext cx="1044000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Celkové náklady</a:t>
            </a:r>
            <a:endParaRPr lang="en-GB" sz="700" b="1" dirty="0" smtClean="0"/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2 657 344 Kč (celkové)</a:t>
            </a:r>
            <a:endParaRPr lang="hu-HU" sz="700" dirty="0" smtClean="0"/>
          </a:p>
          <a:p>
            <a:pPr marL="85725" indent="-85725">
              <a:lnSpc>
                <a:spcPct val="150000"/>
              </a:lnSpc>
            </a:pPr>
            <a:r>
              <a:rPr lang="hu-HU" sz="700" dirty="0" smtClean="0"/>
              <a:t>2400 000 Kč (uznatelné)</a:t>
            </a:r>
            <a:endParaRPr lang="en-GB" sz="700" dirty="0" smtClean="0"/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Podpora PRV</a:t>
            </a:r>
            <a:endParaRPr lang="en-GB" sz="700" b="1" dirty="0" smtClean="0"/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960 000 Kč</a:t>
            </a:r>
            <a:endParaRPr lang="hu-HU" sz="700" dirty="0" smtClean="0"/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Míra podpory</a:t>
            </a:r>
            <a:endParaRPr lang="en-GB" sz="700" b="1" dirty="0" smtClean="0"/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40 </a:t>
            </a:r>
            <a:r>
              <a:rPr lang="hu-HU" sz="700" dirty="0" smtClean="0"/>
              <a:t>%</a:t>
            </a:r>
            <a:endParaRPr lang="en-GB" sz="700" dirty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876729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5040785" y="4801270"/>
            <a:ext cx="1800225" cy="1223963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spcBef>
                <a:spcPts val="100"/>
              </a:spcBef>
            </a:pPr>
            <a:r>
              <a:rPr lang="cs-CZ" sz="700" b="1" dirty="0" smtClean="0"/>
              <a:t>Budova</a:t>
            </a:r>
            <a:endParaRPr lang="en-GB" sz="700" dirty="0"/>
          </a:p>
          <a:p>
            <a:pPr marL="85725" lvl="1" indent="-85725"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Prostor na zpracování mléka </a:t>
            </a:r>
            <a:r>
              <a:rPr lang="en-GB" sz="700" dirty="0" smtClean="0"/>
              <a:t>(</a:t>
            </a:r>
            <a:r>
              <a:rPr lang="cs-CZ" sz="700" dirty="0" smtClean="0"/>
              <a:t>114</a:t>
            </a:r>
            <a:r>
              <a:rPr lang="en-GB" sz="700" dirty="0" smtClean="0"/>
              <a:t> </a:t>
            </a:r>
            <a:r>
              <a:rPr lang="en-GB" sz="700" dirty="0"/>
              <a:t>m2)</a:t>
            </a:r>
          </a:p>
          <a:p>
            <a:pPr marL="85725" lvl="1" indent="-85725">
              <a:spcBef>
                <a:spcPts val="100"/>
              </a:spcBef>
            </a:pPr>
            <a:r>
              <a:rPr lang="cs-CZ" sz="700" b="1" dirty="0" smtClean="0"/>
              <a:t>Vybavení</a:t>
            </a:r>
            <a:endParaRPr lang="en-GB" sz="700" b="1" dirty="0"/>
          </a:p>
          <a:p>
            <a:pPr marL="85725" lvl="1" indent="-85725"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err="1" smtClean="0"/>
              <a:t>Pasterizátor</a:t>
            </a:r>
            <a:endParaRPr lang="cs-CZ" sz="700" dirty="0" smtClean="0"/>
          </a:p>
          <a:p>
            <a:pPr marL="85725" lvl="1" indent="-85725"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Řezačka na sýr</a:t>
            </a:r>
          </a:p>
          <a:p>
            <a:pPr marL="85725" lvl="1" indent="-85725"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Balící technologie (balící stůl a poličky)</a:t>
            </a:r>
          </a:p>
          <a:p>
            <a:pPr marL="85725" lvl="1" indent="-85725"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Technologie na mytí formiček</a:t>
            </a:r>
          </a:p>
          <a:p>
            <a:pPr marL="85725" lvl="1" indent="-85725"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Nábytek z nerezové oceli</a:t>
            </a:r>
          </a:p>
          <a:p>
            <a:pPr marL="85725" lvl="1" indent="-85725">
              <a:spcBef>
                <a:spcPts val="100"/>
              </a:spcBef>
              <a:buFont typeface="Arial" pitchFamily="34" charset="0"/>
              <a:buChar char="•"/>
            </a:pPr>
            <a:endParaRPr lang="cs-CZ" sz="700" dirty="0"/>
          </a:p>
          <a:p>
            <a:pPr marL="85725" lvl="1" indent="-85725">
              <a:spcBef>
                <a:spcPts val="100"/>
              </a:spcBef>
              <a:buFont typeface="Arial" pitchFamily="34" charset="0"/>
              <a:buChar char="•"/>
            </a:pPr>
            <a:endParaRPr lang="cs-CZ" sz="700" dirty="0"/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521421" y="4585370"/>
            <a:ext cx="1044000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Rozpočet projektu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3816822" y="4585370"/>
            <a:ext cx="9366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Realizace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5040785" y="4585370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Výstupy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347" y="2785145"/>
            <a:ext cx="1800225" cy="1291927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92075" indent="-92075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700" dirty="0"/>
              <a:t>Mírné zvýšení přidané hodnoty </a:t>
            </a:r>
            <a:r>
              <a:rPr lang="cs-CZ" sz="700" dirty="0" smtClean="0"/>
              <a:t>podniku</a:t>
            </a:r>
          </a:p>
          <a:p>
            <a:pPr marL="92075" indent="-92075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700" dirty="0" smtClean="0"/>
              <a:t>Vytvoření</a:t>
            </a:r>
            <a:r>
              <a:rPr lang="en-GB" sz="700" dirty="0" smtClean="0"/>
              <a:t> </a:t>
            </a:r>
            <a:r>
              <a:rPr lang="cs-CZ" sz="700" dirty="0" smtClean="0"/>
              <a:t>pracovního</a:t>
            </a:r>
            <a:r>
              <a:rPr lang="en-GB" sz="700" dirty="0" smtClean="0"/>
              <a:t> </a:t>
            </a:r>
            <a:r>
              <a:rPr lang="cs-CZ" sz="700" dirty="0" smtClean="0"/>
              <a:t>místa</a:t>
            </a:r>
          </a:p>
          <a:p>
            <a:pPr marL="92075" indent="-92075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700" dirty="0" smtClean="0"/>
              <a:t>Zvýšení </a:t>
            </a:r>
            <a:r>
              <a:rPr lang="cs-CZ" sz="700" dirty="0"/>
              <a:t>produktivity práce</a:t>
            </a:r>
            <a:endParaRPr lang="en-GB" sz="700" dirty="0"/>
          </a:p>
          <a:p>
            <a:pPr marL="92075" indent="-92075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700" dirty="0" smtClean="0"/>
              <a:t>Diverzifikace</a:t>
            </a:r>
            <a:r>
              <a:rPr lang="en-GB" sz="700" dirty="0" smtClean="0"/>
              <a:t> </a:t>
            </a:r>
            <a:r>
              <a:rPr lang="cs-CZ" sz="700" dirty="0" smtClean="0"/>
              <a:t>výrobního</a:t>
            </a:r>
            <a:r>
              <a:rPr lang="en-GB" sz="700" dirty="0" smtClean="0"/>
              <a:t> </a:t>
            </a:r>
            <a:r>
              <a:rPr lang="cs-CZ" sz="700" dirty="0" smtClean="0"/>
              <a:t>portfolia</a:t>
            </a:r>
          </a:p>
          <a:p>
            <a:pPr marL="92075" indent="-92075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700" dirty="0" smtClean="0"/>
              <a:t>Zvýšení dlouhodobé konkurenceschopnosti podniku</a:t>
            </a:r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7" y="2596216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Dopady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28347" y="4293096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Výsledky</a:t>
            </a:r>
            <a:endParaRPr lang="en-GB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57808314"/>
              </p:ext>
            </p:extLst>
          </p:nvPr>
        </p:nvGraphicFramePr>
        <p:xfrm>
          <a:off x="2952553" y="1129383"/>
          <a:ext cx="3456384" cy="1551936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456384"/>
              </a:tblGrid>
              <a:tr h="250825">
                <a:tc>
                  <a:txBody>
                    <a:bodyPr/>
                    <a:lstStyle/>
                    <a:p>
                      <a:pPr marL="447675" marR="0" lvl="0" indent="-447675" algn="l" defTabSz="762000" rtl="0" eaLnBrk="1" fontAlgn="base" latinLnBrk="0" hangingPunct="1">
                        <a:lnSpc>
                          <a:spcPct val="13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Projekt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  <a:r>
                        <a:rPr lang="hu-HU" sz="800" dirty="0" smtClean="0"/>
                        <a:t>Výrobna mléčných produktů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Opatření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Přidávání hodnoty zemědělským a potravinářským produktům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(123 – I.1.3.1)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Příjemce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</a:t>
                      </a:r>
                      <a:r>
                        <a:rPr kumimoji="0" lang="hu-H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Michal Feuerstein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Počet zaměstnanců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2014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 (</a:t>
                      </a:r>
                      <a:r>
                        <a:rPr kumimoji="0" lang="cs-CZ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rodinný členové</a:t>
                      </a:r>
                      <a:r>
                        <a:rPr kumimoji="0" lang="en-GB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en-GB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Obrat 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hu-H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méně než 200 tisíc Kč</a:t>
                      </a:r>
                      <a:endParaRPr kumimoji="0" lang="en-GB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 projektu</a:t>
            </a:r>
            <a:endParaRPr lang="en-GB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32272" y="2597725"/>
            <a:ext cx="1800225" cy="1343399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lvl="1" indent="-85725">
              <a:lnSpc>
                <a:spcPct val="120000"/>
              </a:lnSpc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Nízká úroveň produktivity a zisku, z důvodu prodeje syrového mléka přímo spotřebitelům</a:t>
            </a:r>
          </a:p>
          <a:p>
            <a:pPr marL="85725" lvl="1" indent="-85725">
              <a:lnSpc>
                <a:spcPct val="120000"/>
              </a:lnSpc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Nedostatečné využití možných nádojů</a:t>
            </a:r>
          </a:p>
          <a:p>
            <a:pPr marL="85725" lvl="1" indent="-85725">
              <a:lnSpc>
                <a:spcPct val="120000"/>
              </a:lnSpc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/>
              <a:t>Nedostatek prostoru a zařízení na zpracování syrového </a:t>
            </a:r>
            <a:r>
              <a:rPr lang="cs-CZ" sz="700" dirty="0" smtClean="0"/>
              <a:t>mléka</a:t>
            </a:r>
          </a:p>
          <a:p>
            <a:pPr marL="85725" lvl="1" indent="-85725">
              <a:lnSpc>
                <a:spcPct val="120000"/>
              </a:lnSpc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Potřeba dosažení většího souladu s hygienickými a bezpečnostními normami</a:t>
            </a:r>
          </a:p>
          <a:p>
            <a:pPr marL="85725" lvl="1" indent="-85725">
              <a:lnSpc>
                <a:spcPct val="120000"/>
              </a:lnSpc>
              <a:spcBef>
                <a:spcPts val="100"/>
              </a:spcBef>
              <a:buFont typeface="Arial" pitchFamily="34" charset="0"/>
              <a:buChar char="•"/>
            </a:pPr>
            <a:r>
              <a:rPr lang="cs-CZ" sz="700" dirty="0" smtClean="0"/>
              <a:t>Nevyužité </a:t>
            </a:r>
            <a:r>
              <a:rPr lang="cs-CZ" sz="700" dirty="0"/>
              <a:t>příležitosti na trhu mléčných výrobků</a:t>
            </a:r>
          </a:p>
        </p:txBody>
      </p:sp>
      <p:sp>
        <p:nvSpPr>
          <p:cNvPr id="36" name="AutoShape 57"/>
          <p:cNvSpPr>
            <a:spLocks noChangeArrowheads="1"/>
          </p:cNvSpPr>
          <p:nvPr/>
        </p:nvSpPr>
        <p:spPr bwMode="auto">
          <a:xfrm>
            <a:off x="1224013" y="3946415"/>
            <a:ext cx="215900" cy="214313"/>
          </a:xfrm>
          <a:prstGeom prst="downArrow">
            <a:avLst>
              <a:gd name="adj1" fmla="val 100000"/>
              <a:gd name="adj2" fmla="val 32046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hu-HU" sz="700" dirty="0"/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432272" y="2380244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Potřeby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432272" y="4372924"/>
            <a:ext cx="1800225" cy="497452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Zlepšení</a:t>
            </a:r>
            <a:r>
              <a:rPr lang="en-GB" sz="700" dirty="0" smtClean="0"/>
              <a:t> </a:t>
            </a:r>
            <a:r>
              <a:rPr lang="cs-CZ" sz="700" dirty="0" smtClean="0"/>
              <a:t>konkurenceschopnosti</a:t>
            </a:r>
            <a:r>
              <a:rPr lang="en-GB" sz="700" dirty="0" smtClean="0"/>
              <a:t> </a:t>
            </a:r>
            <a:r>
              <a:rPr lang="cs-CZ" sz="700" dirty="0" smtClean="0"/>
              <a:t>odbytišť </a:t>
            </a:r>
            <a:r>
              <a:rPr lang="cs-CZ" sz="700" dirty="0"/>
              <a:t>pro zemědělské </a:t>
            </a:r>
            <a:r>
              <a:rPr lang="cs-CZ" sz="700" dirty="0" smtClean="0"/>
              <a:t>produkty zemědělsko-zpracovatelských podniků</a:t>
            </a:r>
            <a:endParaRPr lang="cs-CZ" sz="700" dirty="0"/>
          </a:p>
        </p:txBody>
      </p:sp>
      <p:sp>
        <p:nvSpPr>
          <p:cNvPr id="39" name="Rectangle 361"/>
          <p:cNvSpPr>
            <a:spLocks noChangeArrowheads="1"/>
          </p:cNvSpPr>
          <p:nvPr/>
        </p:nvSpPr>
        <p:spPr bwMode="auto">
          <a:xfrm>
            <a:off x="432272" y="4870376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Cíle projektu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432272" y="5086276"/>
            <a:ext cx="1800225" cy="938957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hu-HU" sz="700" dirty="0" smtClean="0"/>
              <a:t>Vytvořit </a:t>
            </a:r>
            <a:r>
              <a:rPr lang="hu-HU" sz="700" dirty="0"/>
              <a:t>prostor vhodný pro skladování a zpracování mléka 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hu-HU" sz="700" dirty="0" smtClean="0"/>
              <a:t>Zvýšit rozmanitost </a:t>
            </a:r>
            <a:r>
              <a:rPr lang="hu-HU" sz="700" dirty="0"/>
              <a:t>a přidaná </a:t>
            </a:r>
            <a:r>
              <a:rPr lang="hu-HU" sz="700" dirty="0" smtClean="0"/>
              <a:t>hodnotu produktového </a:t>
            </a:r>
            <a:r>
              <a:rPr lang="hu-HU" sz="700" dirty="0"/>
              <a:t>portfolia 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hu-HU" sz="700" dirty="0" smtClean="0"/>
              <a:t>Zajištěni dodržování předpisů (získání oválné značky </a:t>
            </a:r>
            <a:r>
              <a:rPr lang="hu-HU" sz="700" dirty="0"/>
              <a:t>zdravotní </a:t>
            </a:r>
            <a:r>
              <a:rPr lang="hu-HU" sz="700" dirty="0" smtClean="0"/>
              <a:t>nezávadnosti, která </a:t>
            </a:r>
            <a:r>
              <a:rPr lang="hu-HU" sz="700" dirty="0"/>
              <a:t>umožňuje volný </a:t>
            </a:r>
            <a:r>
              <a:rPr lang="hu-HU" sz="700" dirty="0" smtClean="0"/>
              <a:t>prodej)</a:t>
            </a:r>
            <a:endParaRPr lang="hu-HU" sz="700" dirty="0"/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432272" y="4157024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>
                <a:solidFill>
                  <a:schemeClr val="bg1"/>
                </a:solidFill>
              </a:rPr>
              <a:t>Cíle programu</a:t>
            </a:r>
            <a:endParaRPr lang="en-GB" sz="700" b="1" dirty="0">
              <a:solidFill>
                <a:schemeClr val="bg1"/>
              </a:solidFill>
            </a:endParaRPr>
          </a:p>
        </p:txBody>
      </p:sp>
      <p:cxnSp>
        <p:nvCxnSpPr>
          <p:cNvPr id="35" name="Shape 69"/>
          <p:cNvCxnSpPr>
            <a:stCxn id="43" idx="4"/>
          </p:cNvCxnSpPr>
          <p:nvPr/>
        </p:nvCxnSpPr>
        <p:spPr>
          <a:xfrm rot="5400000" flipH="1" flipV="1">
            <a:off x="1907000" y="671444"/>
            <a:ext cx="705997" cy="1372406"/>
          </a:xfrm>
          <a:prstGeom prst="bentConnector4">
            <a:avLst>
              <a:gd name="adj1" fmla="val 99837"/>
              <a:gd name="adj2" fmla="val 51312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1537792" y="1638637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sp>
        <p:nvSpPr>
          <p:cNvPr id="28" name="Rectangle 67"/>
          <p:cNvSpPr>
            <a:spLocks noChangeArrowheads="1"/>
          </p:cNvSpPr>
          <p:nvPr/>
        </p:nvSpPr>
        <p:spPr bwMode="auto">
          <a:xfrm>
            <a:off x="2946202" y="908720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hu-HU" sz="900" b="1" dirty="0" err="1">
                <a:solidFill>
                  <a:schemeClr val="bg1"/>
                </a:solidFill>
              </a:rPr>
              <a:t>Oldřiš</a:t>
            </a:r>
            <a:endParaRPr lang="en-GB" sz="9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527" y="979794"/>
            <a:ext cx="3570459" cy="2052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Profil příjemce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80467" y="1052736"/>
            <a:ext cx="1584325" cy="48965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hu-HU" sz="1050" b="1" dirty="0" err="1" smtClean="0"/>
              <a:t>Michal</a:t>
            </a:r>
            <a:r>
              <a:rPr lang="hu-HU" sz="1050" b="1" dirty="0" smtClean="0"/>
              <a:t> </a:t>
            </a:r>
            <a:r>
              <a:rPr lang="hu-HU" sz="1050" b="1" dirty="0" err="1" smtClean="0"/>
              <a:t>Feuerstein</a:t>
            </a:r>
            <a:endParaRPr lang="en-GB" sz="105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Lokalita</a:t>
            </a:r>
            <a:r>
              <a:rPr lang="en-GB" sz="1000" b="1" dirty="0" smtClean="0"/>
              <a:t/>
            </a:r>
            <a:br>
              <a:rPr lang="en-GB" sz="1000" b="1" dirty="0" smtClean="0"/>
            </a:br>
            <a:r>
              <a:rPr lang="hu-HU" sz="1000" dirty="0" err="1"/>
              <a:t>Oldřiš</a:t>
            </a:r>
            <a:r>
              <a:rPr lang="hu-HU" sz="1000" dirty="0"/>
              <a:t> </a:t>
            </a:r>
            <a:endParaRPr lang="hu-HU" sz="1000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Zaměstnanci (2014</a:t>
            </a:r>
            <a:r>
              <a:rPr lang="cs-CZ" sz="1000" b="1" dirty="0"/>
              <a:t>):</a:t>
            </a:r>
            <a:br>
              <a:rPr lang="cs-CZ" sz="1000" b="1" dirty="0"/>
            </a:br>
            <a:r>
              <a:rPr lang="cs-CZ" sz="1000" dirty="0" smtClean="0"/>
              <a:t>2 </a:t>
            </a:r>
            <a:r>
              <a:rPr lang="cs-CZ" sz="1000" dirty="0"/>
              <a:t>osoby</a:t>
            </a:r>
            <a:r>
              <a:rPr lang="en-GB" sz="1000" b="1" dirty="0"/>
              <a:t/>
            </a:r>
            <a:br>
              <a:rPr lang="en-GB" sz="1000" b="1" dirty="0"/>
            </a:br>
            <a:r>
              <a:rPr lang="en-GB" sz="1000" dirty="0"/>
              <a:t> 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/>
              <a:t>Obrat</a:t>
            </a:r>
            <a:r>
              <a:rPr lang="en-GB" sz="1000" b="1" dirty="0"/>
              <a:t> </a:t>
            </a:r>
            <a:r>
              <a:rPr lang="en-GB" sz="1000" dirty="0"/>
              <a:t>(</a:t>
            </a:r>
            <a:r>
              <a:rPr lang="hu-HU" sz="1000" dirty="0"/>
              <a:t>2013</a:t>
            </a:r>
            <a:r>
              <a:rPr lang="en-GB" sz="1000" dirty="0"/>
              <a:t>)</a:t>
            </a:r>
            <a:r>
              <a:rPr lang="cs-CZ" sz="1000" dirty="0"/>
              <a:t/>
            </a:r>
            <a:br>
              <a:rPr lang="cs-CZ" sz="1000" dirty="0"/>
            </a:br>
            <a:r>
              <a:rPr lang="cs-CZ" sz="1000" dirty="0" smtClean="0"/>
              <a:t>méně než 200 tisíc Kč</a:t>
            </a:r>
            <a:r>
              <a:rPr lang="en-GB" sz="1000" b="1" dirty="0"/>
              <a:t/>
            </a:r>
            <a:br>
              <a:rPr lang="en-GB" sz="1000" b="1" dirty="0"/>
            </a:br>
            <a:r>
              <a:rPr lang="en-GB" sz="1000" dirty="0"/>
              <a:t> 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Hlavní činnost</a:t>
            </a:r>
            <a:endParaRPr lang="en-GB" sz="1000" dirty="0"/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Zpracování mléka</a:t>
            </a:r>
            <a:endParaRPr lang="cs-CZ" sz="1000" dirty="0"/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Výroba sýra</a:t>
            </a:r>
            <a:endParaRPr lang="en-GB" sz="1000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Hlavní produkty</a:t>
            </a:r>
            <a:endParaRPr lang="en-GB" sz="1000" b="1" dirty="0"/>
          </a:p>
          <a:p>
            <a:pPr marL="179388" indent="-179388" defTabSz="571500" eaLnBrk="0" hangingPunct="0">
              <a:lnSpc>
                <a:spcPct val="125000"/>
              </a:lnSpc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hu-HU" sz="1000" dirty="0" smtClean="0"/>
              <a:t>6 druhů sýra (čerstvého a tvrdého)</a:t>
            </a:r>
          </a:p>
          <a:p>
            <a:pPr marL="358775" lvl="1" indent="-179388" defTabSz="571500" eaLnBrk="0" hangingPunct="0">
              <a:lnSpc>
                <a:spcPct val="125000"/>
              </a:lnSpc>
              <a:buSzPct val="85000"/>
              <a:buFont typeface="Courier New" panose="02070309020205020404" pitchFamily="49" charset="0"/>
              <a:buChar char="o"/>
              <a:tabLst>
                <a:tab pos="179388" algn="l"/>
              </a:tabLst>
              <a:defRPr/>
            </a:pPr>
            <a:r>
              <a:rPr lang="hu-HU" sz="1000" dirty="0"/>
              <a:t>k</a:t>
            </a:r>
            <a:r>
              <a:rPr lang="hu-HU" sz="1000" dirty="0" smtClean="0"/>
              <a:t>ozí</a:t>
            </a:r>
          </a:p>
          <a:p>
            <a:pPr marL="358775" lvl="1" indent="-179388" defTabSz="571500" eaLnBrk="0" hangingPunct="0">
              <a:lnSpc>
                <a:spcPct val="125000"/>
              </a:lnSpc>
              <a:buSzPct val="85000"/>
              <a:buFont typeface="Courier New" panose="02070309020205020404" pitchFamily="49" charset="0"/>
              <a:buChar char="o"/>
              <a:tabLst>
                <a:tab pos="179388" algn="l"/>
              </a:tabLst>
              <a:defRPr/>
            </a:pPr>
            <a:r>
              <a:rPr lang="hu-HU" sz="1000" dirty="0"/>
              <a:t>o</a:t>
            </a:r>
            <a:r>
              <a:rPr lang="hu-HU" sz="1000" dirty="0" smtClean="0"/>
              <a:t>včí</a:t>
            </a:r>
          </a:p>
          <a:p>
            <a:pPr marL="358775" lvl="1" indent="-179388" defTabSz="571500" eaLnBrk="0" hangingPunct="0">
              <a:lnSpc>
                <a:spcPct val="125000"/>
              </a:lnSpc>
              <a:buSzPct val="85000"/>
              <a:buFont typeface="Courier New" panose="02070309020205020404" pitchFamily="49" charset="0"/>
              <a:buChar char="o"/>
              <a:tabLst>
                <a:tab pos="179388" algn="l"/>
              </a:tabLst>
              <a:defRPr/>
            </a:pPr>
            <a:r>
              <a:rPr lang="hu-HU" sz="1000" dirty="0" smtClean="0"/>
              <a:t>kravský</a:t>
            </a:r>
            <a:endParaRPr lang="hu-HU" sz="1000" dirty="0"/>
          </a:p>
        </p:txBody>
      </p:sp>
      <p:sp>
        <p:nvSpPr>
          <p:cNvPr id="9" name="Rectangle 67"/>
          <p:cNvSpPr>
            <a:spLocks noChangeArrowheads="1"/>
          </p:cNvSpPr>
          <p:nvPr/>
        </p:nvSpPr>
        <p:spPr bwMode="auto">
          <a:xfrm>
            <a:off x="5688856" y="1047800"/>
            <a:ext cx="864096" cy="216023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algn="ctr"/>
            <a:r>
              <a:rPr lang="hu-HU" sz="900" b="1" dirty="0" err="1">
                <a:solidFill>
                  <a:schemeClr val="bg1"/>
                </a:solidFill>
              </a:rPr>
              <a:t>Oldřiš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30128" y="3284984"/>
            <a:ext cx="3456384" cy="1944216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cs-CZ" dirty="0"/>
              <a:t>Základní informace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V roce 2006 začal experimentovat s výrobou sýru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O pět let později, v roce 2011, začal oficiálně s produkcí mléka</a:t>
            </a:r>
            <a:endParaRPr lang="cs-CZ" dirty="0"/>
          </a:p>
          <a:p>
            <a:pPr lvl="2">
              <a:spcBef>
                <a:spcPts val="300"/>
              </a:spcBef>
            </a:pPr>
            <a:endParaRPr lang="cs-CZ" dirty="0"/>
          </a:p>
          <a:p>
            <a:pPr>
              <a:spcBef>
                <a:spcPts val="300"/>
              </a:spcBef>
            </a:pPr>
            <a:r>
              <a:rPr lang="cs-CZ" dirty="0"/>
              <a:t>Současný vývoj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Na začátku roku 2014 byla dokončena </a:t>
            </a:r>
            <a:r>
              <a:rPr lang="cs-CZ" dirty="0"/>
              <a:t>stavba </a:t>
            </a:r>
            <a:r>
              <a:rPr lang="cs-CZ" dirty="0" smtClean="0"/>
              <a:t>prostorů </a:t>
            </a:r>
            <a:r>
              <a:rPr lang="cs-CZ" dirty="0"/>
              <a:t>na zpracování </a:t>
            </a:r>
            <a:r>
              <a:rPr lang="cs-CZ" dirty="0" smtClean="0"/>
              <a:t>mléka a vybavení  potřebnou technikou (financováno z finančních prostředků z tohoto projektu „</a:t>
            </a:r>
            <a:r>
              <a:rPr lang="hu-HU" dirty="0" smtClean="0"/>
              <a:t>Výrobna </a:t>
            </a:r>
            <a:r>
              <a:rPr lang="hu-HU" dirty="0"/>
              <a:t>mléčných </a:t>
            </a:r>
            <a:r>
              <a:rPr lang="hu-HU" dirty="0" smtClean="0"/>
              <a:t>produktů”</a:t>
            </a:r>
            <a:r>
              <a:rPr lang="cs-CZ" dirty="0" smtClean="0"/>
              <a:t>)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V návaznosti na realizaci tohoto projektu může prodávat své mléko a sýry na volný trh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Celkem má 40 ovcí, 15 koz a 3 krávy (</a:t>
            </a:r>
            <a:r>
              <a:rPr lang="cs-CZ" dirty="0"/>
              <a:t>Jerseyské</a:t>
            </a:r>
            <a:r>
              <a:rPr lang="cs-CZ" b="1" dirty="0"/>
              <a:t> </a:t>
            </a:r>
            <a:r>
              <a:rPr lang="cs-CZ" dirty="0"/>
              <a:t>plemeno)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gray">
          <a:xfrm>
            <a:off x="5688856" y="1412776"/>
            <a:ext cx="3456384" cy="44644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>
              <a:spcBef>
                <a:spcPts val="300"/>
              </a:spcBef>
              <a:defRPr/>
            </a:pPr>
            <a:endParaRPr lang="cs-CZ" sz="1100" b="1" dirty="0">
              <a:solidFill>
                <a:srgbClr val="00338D"/>
              </a:solidFill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endParaRPr lang="cs-CZ" sz="1100" b="1" dirty="0">
              <a:solidFill>
                <a:srgbClr val="00338D"/>
              </a:solidFill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endParaRPr lang="en-GB" sz="1100" b="1" dirty="0">
              <a:solidFill>
                <a:srgbClr val="00338D"/>
              </a:solidFill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Konkurence</a:t>
            </a:r>
            <a:endParaRPr lang="en-GB" sz="11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>
                <a:cs typeface="Arial" pitchFamily="34" charset="0"/>
              </a:rPr>
              <a:t>Po roce 1989 měli všichni staré vybavení, bylo jednodušší zavřít podnik, než investovat velké peníze, aby splnili legislativní </a:t>
            </a:r>
            <a:r>
              <a:rPr lang="hu-HU" sz="1100" dirty="0" smtClean="0">
                <a:cs typeface="Arial" pitchFamily="34" charset="0"/>
              </a:rPr>
              <a:t>požadavky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>
                <a:cs typeface="Arial" pitchFamily="34" charset="0"/>
              </a:rPr>
              <a:t>Za posledních 5 let 2 z jeho místních „konkurentů“ zbankrotovalo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 smtClean="0">
                <a:cs typeface="Arial" pitchFamily="34" charset="0"/>
              </a:rPr>
              <a:t>Stále volné místo na trhu (oproti např. Rakousku)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en-GB" sz="1100" dirty="0"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Hlavní dodavatelé</a:t>
            </a:r>
            <a:endParaRPr lang="en-GB" sz="11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hu-HU" sz="1100" dirty="0" smtClean="0">
                <a:cs typeface="Arial" pitchFamily="34" charset="0"/>
              </a:rPr>
              <a:t>Místní producenti mléka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hu-HU" sz="1100" dirty="0"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Hlavní odběratelé</a:t>
            </a:r>
            <a:endParaRPr lang="en-GB" sz="11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Místní obyvatelé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Volný prodej (malé prodejny, farmářské trhy) - po získání oválné značky zdravotní nezávadnosti, která umožňuje volný prodej vlastních výrobků po celé ČR, ale i na zahraničním trhu</a:t>
            </a:r>
          </a:p>
          <a:p>
            <a:pPr marL="0" marR="0" lvl="2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cs-CZ" sz="1100" b="1" dirty="0">
              <a:solidFill>
                <a:srgbClr val="00338D"/>
              </a:solidFill>
              <a:cs typeface="Arial" pitchFamily="34" charset="0"/>
            </a:endParaRPr>
          </a:p>
          <a:p>
            <a:pPr marL="177800" marR="0" lvl="2" indent="-17780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lang="cs-CZ" sz="1100" dirty="0">
              <a:cs typeface="Arial" pitchFamily="34" charset="0"/>
            </a:endParaRPr>
          </a:p>
        </p:txBody>
      </p:sp>
      <p:cxnSp>
        <p:nvCxnSpPr>
          <p:cNvPr id="14" name="Shape 69"/>
          <p:cNvCxnSpPr>
            <a:stCxn id="13" idx="0"/>
          </p:cNvCxnSpPr>
          <p:nvPr/>
        </p:nvCxnSpPr>
        <p:spPr>
          <a:xfrm rot="5400000" flipH="1" flipV="1">
            <a:off x="4486757" y="798707"/>
            <a:ext cx="835468" cy="1549679"/>
          </a:xfrm>
          <a:prstGeom prst="bentConnector2">
            <a:avLst/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4075652" y="1991280"/>
            <a:ext cx="108000" cy="108000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potřeby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124744"/>
            <a:ext cx="7159546" cy="4752528"/>
          </a:xfrm>
        </p:spPr>
        <p:txBody>
          <a:bodyPr>
            <a:normAutofit/>
          </a:bodyPr>
          <a:lstStyle/>
          <a:p>
            <a:pPr lvl="2"/>
            <a:r>
              <a:rPr lang="cs-CZ" dirty="0" smtClean="0"/>
              <a:t>Nízká úroveň produktivity a zisku plyne z prodeje pouze syrového mléka, toto mléko musí být prodáváno přímo spotřebitelům</a:t>
            </a:r>
          </a:p>
          <a:p>
            <a:pPr lvl="2"/>
            <a:r>
              <a:rPr lang="cs-CZ" dirty="0" smtClean="0"/>
              <a:t>Příjemce nemůže pro prodej své mléka využívat volný prodej (malé prodejny, farmářské trhy), jelikož oválnou značku zdravotní nezávadnosti, která umožňuje volný prodej vlastních výrobků po celé ČR, ale i na zahraničním trhu</a:t>
            </a:r>
          </a:p>
          <a:p>
            <a:pPr lvl="2"/>
            <a:endParaRPr lang="cs-CZ" sz="300" dirty="0" smtClean="0"/>
          </a:p>
          <a:p>
            <a:pPr lvl="2"/>
            <a:r>
              <a:rPr lang="cs-CZ" dirty="0" smtClean="0"/>
              <a:t>Kvůli omezeným prostorům a zastaralé technologii nebylo možné využít vyšší množství potencionálních nádojů a přidaná hodnota z takto vedeného zemědělství je minimální</a:t>
            </a:r>
          </a:p>
          <a:p>
            <a:pPr lvl="2"/>
            <a:endParaRPr lang="cs-CZ" sz="600" dirty="0" smtClean="0"/>
          </a:p>
          <a:p>
            <a:pPr lvl="2"/>
            <a:r>
              <a:rPr lang="cs-CZ" dirty="0" smtClean="0"/>
              <a:t>Původní prostory a technologie nedovolovaly zvýšit zpracování a skladování syrového mléka</a:t>
            </a:r>
          </a:p>
          <a:p>
            <a:pPr lvl="2"/>
            <a:r>
              <a:rPr lang="cs-CZ" dirty="0" smtClean="0"/>
              <a:t>Neexistovala možnost zpracovává mléko ostatním místním farmářům</a:t>
            </a:r>
          </a:p>
          <a:p>
            <a:pPr lvl="2"/>
            <a:endParaRPr lang="cs-CZ" sz="1800" dirty="0" smtClean="0"/>
          </a:p>
          <a:p>
            <a:pPr lvl="2"/>
            <a:r>
              <a:rPr lang="cs-CZ" dirty="0" smtClean="0"/>
              <a:t>Pro zpracování mléka a výrobu mléčných produktů (např. sýru) existují přísné hygienické pravidla</a:t>
            </a:r>
          </a:p>
          <a:p>
            <a:pPr lvl="2"/>
            <a:r>
              <a:rPr lang="cs-CZ" dirty="0" smtClean="0"/>
              <a:t>Hygiena na farmách je pravidelně kontrolována ze strany veterinární hygieny</a:t>
            </a:r>
          </a:p>
          <a:p>
            <a:pPr lvl="2"/>
            <a:r>
              <a:rPr lang="cs-CZ" dirty="0" smtClean="0"/>
              <a:t>Po roce 1989 měly všechny farmy vyrábějící mléčné produkty staré vybavení, bylo jednodušší zavřít podnik, než investovat velké peníze, aby splnily legislativní požadavky</a:t>
            </a:r>
          </a:p>
          <a:p>
            <a:pPr lvl="2"/>
            <a:endParaRPr lang="cs-CZ" sz="700" dirty="0" smtClean="0"/>
          </a:p>
          <a:p>
            <a:pPr lvl="2"/>
            <a:r>
              <a:rPr lang="cs-CZ" dirty="0" smtClean="0"/>
              <a:t>Za posledních 5 let 2 z jeho místních „konkurentů“ zbankrotovalo</a:t>
            </a:r>
          </a:p>
          <a:p>
            <a:pPr lvl="2"/>
            <a:r>
              <a:rPr lang="cs-CZ" dirty="0" smtClean="0"/>
              <a:t>Stále existuje volné místo na trhu (oproti např. Rakousku) – v České republice se tato oblast </a:t>
            </a:r>
            <a:r>
              <a:rPr lang="cs-CZ" dirty="0" err="1" smtClean="0"/>
              <a:t>tepr</a:t>
            </a:r>
            <a:r>
              <a:rPr lang="cs-CZ" dirty="0" smtClean="0"/>
              <a:t> začíná objevovat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54289" y="1052737"/>
            <a:ext cx="1584325" cy="4392487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36000" tIns="90000" rIns="36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Nízká úroveň produktivity a zisku, z důvodu prodeje syrového mléka přímo spotřebitelům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1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Nedostatečné využití možných nádojů</a:t>
            </a:r>
            <a:endParaRPr lang="cs-CZ" sz="2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2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Nedostatek prostoru a zařízení na zpracování syrového mléka</a:t>
            </a:r>
            <a:endParaRPr lang="cs-CZ" sz="2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3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Potřeba dosažení většího souladu s hygienickými a bezpečnostními normami</a:t>
            </a:r>
            <a:endParaRPr lang="cs-CZ" sz="2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cs-CZ" sz="300" b="1" dirty="0" smtClean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1000" b="1" dirty="0" smtClean="0"/>
              <a:t>Nevyužité příležitosti na trhu mléčných výrobků</a:t>
            </a:r>
            <a:endParaRPr lang="cs-CZ" sz="1000" b="1" dirty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216248" y="2135496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cs-CZ" dirty="0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>
            <a:off x="216248" y="2708920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cs-CZ" dirty="0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>
            <a:off x="216248" y="3501008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cs-CZ" dirty="0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16248" y="4615812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projektu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0504" y="1491475"/>
            <a:ext cx="6583482" cy="864096"/>
          </a:xfrm>
        </p:spPr>
        <p:txBody>
          <a:bodyPr>
            <a:normAutofit/>
          </a:bodyPr>
          <a:lstStyle/>
          <a:p>
            <a:r>
              <a:rPr lang="cs-CZ" dirty="0" smtClean="0"/>
              <a:t>Zlepšení konkurenceschopnosti zemědělsko-zpracovatelských podniků a rozvoj nových odbytišť pro zemědělské produkty</a:t>
            </a:r>
          </a:p>
          <a:p>
            <a:pPr lvl="2">
              <a:defRPr/>
            </a:pPr>
            <a:r>
              <a:rPr lang="cs-CZ" dirty="0" smtClean="0"/>
              <a:t>Cílem opatření jsou investice do </a:t>
            </a:r>
            <a:r>
              <a:rPr lang="cs-CZ" dirty="0" err="1" smtClean="0"/>
              <a:t>zemědelsko</a:t>
            </a:r>
            <a:r>
              <a:rPr lang="cs-CZ" dirty="0" smtClean="0"/>
              <a:t>-zpracovatelských podniků , které napomůžou ke zvýšení konkurenceschopnosti </a:t>
            </a:r>
            <a:endParaRPr lang="cs-CZ" dirty="0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523822" y="2371593"/>
            <a:ext cx="6621417" cy="358775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Cíle projektu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523822" y="1052736"/>
            <a:ext cx="6621417" cy="358775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Rozvojové cíle opatření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520504" y="2777024"/>
            <a:ext cx="6583482" cy="324162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Vytvoření prostoru vhodného pro skladování a zpracování mléka 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Projekt vytvoří prostor na zpracování mléka (celkem 114 m2)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Z poskytnutých finančních prostředků se pořídí také vybavení výrobny mléčných produktů, a to </a:t>
            </a:r>
            <a:r>
              <a:rPr lang="cs-CZ" sz="1100" dirty="0" err="1" smtClean="0">
                <a:cs typeface="Arial" pitchFamily="34" charset="0"/>
              </a:rPr>
              <a:t>pasterizátor</a:t>
            </a:r>
            <a:r>
              <a:rPr lang="cs-CZ" sz="1100" dirty="0" smtClean="0">
                <a:cs typeface="Arial" pitchFamily="34" charset="0"/>
              </a:rPr>
              <a:t>, řezačka na sýr, balící technologie (balící stůl a poličky), technologie na mytí formiček a nábytek z nerezové oceli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Zvýšení rozmanitosti a přidané hodnoty produktového portfolia 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Po realizaci projektu bude mít příjemce prostor a vybavení na výrobu různých druhů sýra, zároveň bude moci zpracovávat mléko ostatním místním farmářům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00" dirty="0" smtClean="0">
              <a:cs typeface="Arial" pitchFamily="34" charset="0"/>
            </a:endParaRPr>
          </a:p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Zajištěni dodržování předpisů (získání oválné značky zdravotní nezávadnosti, která umožňuje volný prodej)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Prostřednictvím realizace projektu dojde ke splnění přísných legislativních pravidel pro zpracování a skladování mléka a pro výrobu mléčných produktů</a:t>
            </a: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Získání oválné značky zdravotní nezávadnosti umožní volný prodej svých výrobků (příjemce nebude muset prodávat své výrobky přímo spotřebitelům)</a:t>
            </a:r>
            <a:endParaRPr lang="cs-CZ" sz="1100" dirty="0">
              <a:cs typeface="Arial" pitchFamily="34" charset="0"/>
            </a:endParaRP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216247" y="1484784"/>
            <a:ext cx="2088000" cy="414046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Nízká konkurenceschopnost zemědělských podniků</a:t>
            </a:r>
            <a:endParaRPr lang="cs-CZ" sz="1000" b="1" dirty="0"/>
          </a:p>
        </p:txBody>
      </p:sp>
      <p:sp>
        <p:nvSpPr>
          <p:cNvPr id="12" name="AutoShape 47"/>
          <p:cNvSpPr>
            <a:spLocks noChangeArrowheads="1"/>
          </p:cNvSpPr>
          <p:nvPr/>
        </p:nvSpPr>
        <p:spPr bwMode="auto">
          <a:xfrm>
            <a:off x="216015" y="3529001"/>
            <a:ext cx="2088232" cy="476063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Nedostatečné využití možných nádojů</a:t>
            </a:r>
            <a:endParaRPr lang="cs-CZ" sz="1000" b="1" dirty="0"/>
          </a:p>
        </p:txBody>
      </p:sp>
      <p:sp>
        <p:nvSpPr>
          <p:cNvPr id="13" name="AutoShape 47"/>
          <p:cNvSpPr>
            <a:spLocks noChangeArrowheads="1"/>
          </p:cNvSpPr>
          <p:nvPr/>
        </p:nvSpPr>
        <p:spPr bwMode="auto">
          <a:xfrm>
            <a:off x="216248" y="4745202"/>
            <a:ext cx="2088232" cy="68400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Nízká úroveň produktivity a zisku, z důvodu prodeje syrového mléka přímo spotřebitelům</a:t>
            </a:r>
            <a:endParaRPr lang="cs-CZ" sz="1000" b="1" dirty="0"/>
          </a:p>
        </p:txBody>
      </p:sp>
      <p:sp>
        <p:nvSpPr>
          <p:cNvPr id="14" name="AutoShape 47"/>
          <p:cNvSpPr>
            <a:spLocks noChangeArrowheads="1"/>
          </p:cNvSpPr>
          <p:nvPr/>
        </p:nvSpPr>
        <p:spPr bwMode="auto">
          <a:xfrm>
            <a:off x="216248" y="5475857"/>
            <a:ext cx="2088232" cy="54000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Potřeba dosažení většího souladu s hygienickými a bezpečnostními normami</a:t>
            </a:r>
            <a:endParaRPr lang="cs-CZ" sz="1000" b="1" dirty="0"/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216015" y="2006842"/>
            <a:ext cx="2088232" cy="414046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Nevyužité příležitosti na trhu mléčných výrobků</a:t>
            </a:r>
            <a:endParaRPr lang="cs-CZ" sz="1000" b="1" dirty="0"/>
          </a:p>
        </p:txBody>
      </p:sp>
      <p:sp>
        <p:nvSpPr>
          <p:cNvPr id="16" name="AutoShape 47"/>
          <p:cNvSpPr>
            <a:spLocks noChangeArrowheads="1"/>
          </p:cNvSpPr>
          <p:nvPr/>
        </p:nvSpPr>
        <p:spPr bwMode="auto">
          <a:xfrm>
            <a:off x="216015" y="2892712"/>
            <a:ext cx="2088232" cy="555561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Nedostatek prostoru a zařízení na zpracování syrového mléka</a:t>
            </a:r>
            <a:endParaRPr lang="cs-CZ" sz="1000" b="1" dirty="0"/>
          </a:p>
        </p:txBody>
      </p:sp>
      <p:sp>
        <p:nvSpPr>
          <p:cNvPr id="19" name="AutoShape 47"/>
          <p:cNvSpPr>
            <a:spLocks noChangeArrowheads="1"/>
          </p:cNvSpPr>
          <p:nvPr/>
        </p:nvSpPr>
        <p:spPr bwMode="auto">
          <a:xfrm>
            <a:off x="216015" y="4085792"/>
            <a:ext cx="2088232" cy="55069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Nevyužité příležitosti na trhu mléčných výrobků</a:t>
            </a:r>
            <a:endParaRPr lang="cs-CZ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Line 25"/>
          <p:cNvSpPr>
            <a:spLocks noChangeShapeType="1"/>
          </p:cNvSpPr>
          <p:nvPr/>
        </p:nvSpPr>
        <p:spPr bwMode="auto">
          <a:xfrm rot="10800000" flipH="1" flipV="1">
            <a:off x="5838696" y="1926451"/>
            <a:ext cx="0" cy="277347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pic>
        <p:nvPicPr>
          <p:cNvPr id="4" name="Picture 3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0" t="32176" r="32568" b="30481"/>
          <a:stretch/>
        </p:blipFill>
        <p:spPr>
          <a:xfrm>
            <a:off x="224675" y="936542"/>
            <a:ext cx="3096000" cy="168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Finanční a technická implementace</a:t>
            </a:r>
            <a:endParaRPr lang="cs-CZ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5150" y="2708920"/>
            <a:ext cx="1584325" cy="324036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72000" tIns="90000" rIns="72000" bIns="90000"/>
          <a:lstStyle/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 smtClean="0"/>
              <a:t>Délka realizace projektu</a:t>
            </a:r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dirty="0" smtClean="0"/>
              <a:t>30 měsíců</a:t>
            </a:r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cs-CZ" sz="1000" dirty="0" smtClean="0">
              <a:solidFill>
                <a:srgbClr val="FF0000"/>
              </a:solidFill>
            </a:endParaRP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 smtClean="0"/>
              <a:t>Realizační fáze</a:t>
            </a:r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dirty="0" smtClean="0"/>
              <a:t>24 měsíců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cs-CZ" sz="600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b="1" dirty="0" smtClean="0"/>
              <a:t>Celkové náklady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dirty="0" smtClean="0"/>
              <a:t>2 657 344 Kč (celkové)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1000" dirty="0" smtClean="0"/>
              <a:t>2400 000 Kč (uznatelné)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cs-CZ" sz="1000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 smtClean="0"/>
              <a:t>PRV podpora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dirty="0" smtClean="0"/>
              <a:t>960 000 Kč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endParaRPr lang="cs-CZ" sz="1000" b="1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1000" b="1" dirty="0" smtClean="0"/>
              <a:t>Míra podpory</a:t>
            </a:r>
            <a:br>
              <a:rPr lang="cs-CZ" sz="1000" b="1" dirty="0" smtClean="0"/>
            </a:br>
            <a:r>
              <a:rPr lang="cs-CZ" sz="1000" dirty="0" smtClean="0"/>
              <a:t>40</a:t>
            </a:r>
            <a:r>
              <a:rPr lang="cs-CZ" sz="1000" b="1" dirty="0" smtClean="0"/>
              <a:t> </a:t>
            </a:r>
            <a:r>
              <a:rPr lang="cs-CZ" sz="1000" dirty="0" smtClean="0"/>
              <a:t>%</a:t>
            </a:r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2924944"/>
            <a:ext cx="7159546" cy="3024336"/>
          </a:xfrm>
        </p:spPr>
        <p:txBody>
          <a:bodyPr>
            <a:normAutofit/>
          </a:bodyPr>
          <a:lstStyle/>
          <a:p>
            <a:r>
              <a:rPr lang="cs-CZ" dirty="0" smtClean="0"/>
              <a:t>Projektová žádost</a:t>
            </a:r>
          </a:p>
          <a:p>
            <a:pPr lvl="2"/>
            <a:r>
              <a:rPr lang="cs-CZ" dirty="0" smtClean="0"/>
              <a:t>Podání žádosti o dotaci v červnu 2011</a:t>
            </a:r>
          </a:p>
          <a:p>
            <a:pPr lvl="2"/>
            <a:r>
              <a:rPr lang="cs-CZ" dirty="0" smtClean="0"/>
              <a:t>Příjemce považuje žádost o dotaci za komplexní a komplikovanou, navíc je nutné ji vypracovat na počítači</a:t>
            </a:r>
          </a:p>
          <a:p>
            <a:pPr lvl="2"/>
            <a:endParaRPr lang="cs-CZ" dirty="0" smtClean="0"/>
          </a:p>
          <a:p>
            <a:r>
              <a:rPr lang="cs-CZ" dirty="0" smtClean="0"/>
              <a:t>Technická implementace</a:t>
            </a:r>
          </a:p>
          <a:p>
            <a:pPr lvl="2"/>
            <a:r>
              <a:rPr lang="cs-CZ" dirty="0" smtClean="0"/>
              <a:t>Během implementační fáze se nevyskytly problémy</a:t>
            </a:r>
          </a:p>
          <a:p>
            <a:pPr lvl="2"/>
            <a:r>
              <a:rPr lang="cs-CZ" dirty="0" smtClean="0"/>
              <a:t>Stavba budovy a její vybavení celkem trvalo cca 24 měsíců</a:t>
            </a:r>
          </a:p>
          <a:p>
            <a:pPr lvl="2"/>
            <a:endParaRPr lang="cs-CZ" dirty="0" smtClean="0"/>
          </a:p>
          <a:p>
            <a:r>
              <a:rPr lang="cs-CZ" dirty="0" smtClean="0"/>
              <a:t>Finanční implementace</a:t>
            </a:r>
          </a:p>
          <a:p>
            <a:pPr lvl="2"/>
            <a:r>
              <a:rPr lang="cs-CZ" dirty="0" smtClean="0"/>
              <a:t>Dotace byly vyplacena najednou – platba přišla včas</a:t>
            </a:r>
          </a:p>
          <a:p>
            <a:pPr lvl="2"/>
            <a:r>
              <a:rPr lang="cs-CZ" dirty="0" smtClean="0"/>
              <a:t>V průběhu realizace projektu nedošlo k žádné změně, která by ovlivnila výši dotace – celkem příjemce dostal 960 000 Kč</a:t>
            </a:r>
          </a:p>
          <a:p>
            <a:pPr lvl="2"/>
            <a:endParaRPr lang="cs-CZ" dirty="0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3676948" y="1196752"/>
            <a:ext cx="5256584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 flipV="1">
            <a:off x="3761270" y="1327878"/>
            <a:ext cx="4884230" cy="1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6197228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6773292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1" name="Rectangle 30"/>
          <p:cNvSpPr>
            <a:spLocks noChangeArrowheads="1"/>
          </p:cNvSpPr>
          <p:nvPr/>
        </p:nvSpPr>
        <p:spPr bwMode="auto">
          <a:xfrm>
            <a:off x="6087969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2011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auto">
          <a:xfrm>
            <a:off x="6664033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2012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3783713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2007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5045100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3892972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 flipV="1">
            <a:off x="6446260" y="1752377"/>
            <a:ext cx="0" cy="18000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6336283" y="2034952"/>
            <a:ext cx="720725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Leden 2012</a:t>
            </a:r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Podpis smlouvy</a:t>
            </a:r>
            <a:endParaRPr lang="cs-CZ" sz="900" dirty="0"/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4935841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2009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7273032" y="2034952"/>
            <a:ext cx="939670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Leden 2014</a:t>
            </a:r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Závěrečná žádost o platbu</a:t>
            </a:r>
            <a:endParaRPr lang="cs-CZ" sz="900" dirty="0"/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359777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2008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4469036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5511905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2010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>
            <a:off x="5621164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V="1">
            <a:off x="6768331" y="1752377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30" name="Line 25"/>
          <p:cNvSpPr>
            <a:spLocks noChangeShapeType="1"/>
          </p:cNvSpPr>
          <p:nvPr/>
        </p:nvSpPr>
        <p:spPr bwMode="auto">
          <a:xfrm flipV="1">
            <a:off x="7944400" y="1752377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36" name="Line 10"/>
          <p:cNvSpPr>
            <a:spLocks noChangeShapeType="1"/>
          </p:cNvSpPr>
          <p:nvPr/>
        </p:nvSpPr>
        <p:spPr bwMode="auto">
          <a:xfrm>
            <a:off x="7349356" y="1287810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7" name="Rectangle 30"/>
          <p:cNvSpPr>
            <a:spLocks noChangeArrowheads="1"/>
          </p:cNvSpPr>
          <p:nvPr/>
        </p:nvSpPr>
        <p:spPr bwMode="auto">
          <a:xfrm>
            <a:off x="7240097" y="1410048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2013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7925420" y="1281593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39" name="Rectangle 30"/>
          <p:cNvSpPr>
            <a:spLocks noChangeArrowheads="1"/>
          </p:cNvSpPr>
          <p:nvPr/>
        </p:nvSpPr>
        <p:spPr bwMode="auto">
          <a:xfrm>
            <a:off x="7816161" y="1413356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2014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8501484" y="1281593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41" name="Rectangle 30"/>
          <p:cNvSpPr>
            <a:spLocks noChangeArrowheads="1"/>
          </p:cNvSpPr>
          <p:nvPr/>
        </p:nvSpPr>
        <p:spPr bwMode="auto">
          <a:xfrm>
            <a:off x="8392225" y="1413356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2015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5832960" y="1925414"/>
            <a:ext cx="612000" cy="0"/>
          </a:xfrm>
          <a:prstGeom prst="line">
            <a:avLst/>
          </a:prstGeom>
          <a:ln w="1270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5328816" y="2034952"/>
            <a:ext cx="720725" cy="601662"/>
          </a:xfrm>
          <a:prstGeom prst="rect">
            <a:avLst/>
          </a:prstGeom>
          <a:solidFill>
            <a:schemeClr val="bg1"/>
          </a:solidFill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Červen</a:t>
            </a:r>
            <a:r>
              <a:rPr lang="cs-CZ" sz="700" b="1" dirty="0" smtClean="0">
                <a:solidFill>
                  <a:srgbClr val="FF0000"/>
                </a:solidFill>
              </a:rPr>
              <a:t> </a:t>
            </a:r>
            <a:r>
              <a:rPr lang="cs-CZ" sz="700" b="1" dirty="0" smtClean="0"/>
              <a:t>2012</a:t>
            </a:r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Podání žádosti</a:t>
            </a:r>
            <a:endParaRPr lang="cs-CZ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 flipH="1">
            <a:off x="2916640" y="1340768"/>
            <a:ext cx="2052000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4752752" y="4102249"/>
            <a:ext cx="215900" cy="0"/>
          </a:xfrm>
          <a:prstGeom prst="line">
            <a:avLst/>
          </a:prstGeom>
          <a:ln w="635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766" y="926791"/>
            <a:ext cx="4248002" cy="24194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766" y="3499843"/>
            <a:ext cx="4248002" cy="2470818"/>
          </a:xfrm>
          <a:prstGeom prst="rect">
            <a:avLst/>
          </a:prstGeom>
        </p:spPr>
      </p:pic>
      <p:sp>
        <p:nvSpPr>
          <p:cNvPr id="5" name="Line 25"/>
          <p:cNvSpPr>
            <a:spLocks noChangeShapeType="1"/>
          </p:cNvSpPr>
          <p:nvPr/>
        </p:nvSpPr>
        <p:spPr bwMode="auto">
          <a:xfrm flipH="1">
            <a:off x="2916640" y="2492896"/>
            <a:ext cx="1836112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6" name="Straight Connector 5"/>
          <p:cNvCxnSpPr>
            <a:stCxn id="5" idx="0"/>
          </p:cNvCxnSpPr>
          <p:nvPr/>
        </p:nvCxnSpPr>
        <p:spPr>
          <a:xfrm>
            <a:off x="4752752" y="2492896"/>
            <a:ext cx="0" cy="1603804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Výstupy projektu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248" y="1052736"/>
            <a:ext cx="4248472" cy="2088232"/>
          </a:xfrm>
        </p:spPr>
        <p:txBody>
          <a:bodyPr>
            <a:normAutofit lnSpcReduction="10000"/>
          </a:bodyPr>
          <a:lstStyle/>
          <a:p>
            <a:r>
              <a:rPr lang="hu-HU" dirty="0" smtClean="0"/>
              <a:t>Budova</a:t>
            </a:r>
            <a:endParaRPr lang="en-GB" dirty="0" smtClean="0"/>
          </a:p>
          <a:p>
            <a:pPr lvl="2"/>
            <a:r>
              <a:rPr lang="pl-PL" dirty="0"/>
              <a:t>Prostor na zpracování mléka (114 m2</a:t>
            </a:r>
            <a:r>
              <a:rPr lang="pl-PL" dirty="0" smtClean="0"/>
              <a:t>)</a:t>
            </a:r>
            <a:endParaRPr lang="en-GB" dirty="0" smtClean="0"/>
          </a:p>
          <a:p>
            <a:pPr>
              <a:spcBef>
                <a:spcPts val="2400"/>
              </a:spcBef>
            </a:pPr>
            <a:r>
              <a:rPr lang="hu-HU" dirty="0" smtClean="0"/>
              <a:t>Vybavení</a:t>
            </a:r>
            <a:endParaRPr lang="en-GB" dirty="0" smtClean="0"/>
          </a:p>
          <a:p>
            <a:pPr lvl="2"/>
            <a:r>
              <a:rPr lang="hu-HU" dirty="0"/>
              <a:t>Pasterizátor</a:t>
            </a:r>
          </a:p>
          <a:p>
            <a:pPr lvl="2"/>
            <a:r>
              <a:rPr lang="hu-HU" dirty="0"/>
              <a:t>Řezačka na sýr</a:t>
            </a:r>
          </a:p>
          <a:p>
            <a:pPr lvl="2"/>
            <a:r>
              <a:rPr lang="hu-HU" dirty="0"/>
              <a:t>Balící technologie (balící stůl a poličky)</a:t>
            </a:r>
          </a:p>
          <a:p>
            <a:pPr lvl="2"/>
            <a:r>
              <a:rPr lang="hu-HU" dirty="0"/>
              <a:t>Technologie na mytí formiček</a:t>
            </a:r>
          </a:p>
          <a:p>
            <a:pPr lvl="2"/>
            <a:r>
              <a:rPr lang="hu-HU" dirty="0"/>
              <a:t>Nábytek z nerezové </a:t>
            </a:r>
            <a:r>
              <a:rPr lang="hu-HU" dirty="0" smtClean="0"/>
              <a:t>oceli</a:t>
            </a:r>
            <a:endParaRPr lang="en-GB" dirty="0" smtClean="0"/>
          </a:p>
          <a:p>
            <a:pPr lvl="2"/>
            <a:endParaRPr lang="en-GB" dirty="0"/>
          </a:p>
        </p:txBody>
      </p:sp>
      <p:cxnSp>
        <p:nvCxnSpPr>
          <p:cNvPr id="11" name="Straight Connector 10"/>
          <p:cNvCxnSpPr>
            <a:stCxn id="10" idx="0"/>
          </p:cNvCxnSpPr>
          <p:nvPr/>
        </p:nvCxnSpPr>
        <p:spPr>
          <a:xfrm>
            <a:off x="4320704" y="1988840"/>
            <a:ext cx="146" cy="1620000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ine 25"/>
          <p:cNvSpPr>
            <a:spLocks noChangeShapeType="1"/>
          </p:cNvSpPr>
          <p:nvPr/>
        </p:nvSpPr>
        <p:spPr bwMode="auto">
          <a:xfrm flipH="1">
            <a:off x="1440384" y="1988840"/>
            <a:ext cx="2880320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248" y="3276176"/>
            <a:ext cx="4289256" cy="2694485"/>
          </a:xfrm>
          <a:prstGeom prst="rect">
            <a:avLst/>
          </a:prstGeom>
        </p:spPr>
      </p:pic>
      <p:sp>
        <p:nvSpPr>
          <p:cNvPr id="30" name="Line 25"/>
          <p:cNvSpPr>
            <a:spLocks noChangeShapeType="1"/>
          </p:cNvSpPr>
          <p:nvPr/>
        </p:nvSpPr>
        <p:spPr bwMode="auto">
          <a:xfrm flipH="1">
            <a:off x="2160464" y="2924944"/>
            <a:ext cx="2592288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 a dopady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980728"/>
            <a:ext cx="7159546" cy="2448272"/>
          </a:xfrm>
        </p:spPr>
        <p:txBody>
          <a:bodyPr anchor="ctr" anchorCtr="0">
            <a:noAutofit/>
          </a:bodyPr>
          <a:lstStyle/>
          <a:p>
            <a:pPr lvl="2">
              <a:spcBef>
                <a:spcPts val="400"/>
              </a:spcBef>
            </a:pPr>
            <a:r>
              <a:rPr lang="cs-CZ" sz="1050" b="1" dirty="0" smtClean="0"/>
              <a:t>44 400 litrů zpracovaného mléka za rok = 7 000 kg sýra: </a:t>
            </a:r>
            <a:r>
              <a:rPr lang="cs-CZ" sz="1050" dirty="0" smtClean="0"/>
              <a:t>vybudováním nových prostorů a jejich moderním vybavením novými technologiemi je možné využít vyšší množství nádojů. Další možností je zpracování mléka ostatním farmářům.</a:t>
            </a:r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Zavedení nových produktů (6 druhů sýra): </a:t>
            </a:r>
            <a:r>
              <a:rPr lang="cs-CZ" sz="1050" dirty="0" smtClean="0"/>
              <a:t>realizací projektu se otevřela cesta k výrobě nových produktů, a to sýrům z ovčího, kozího a kravského mléka (konkrétně např. čerstvý, tvrdý, grana, ementál).</a:t>
            </a:r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Možnost zvýšit produkci zpracováním mléka jiných producentů mléka: </a:t>
            </a:r>
            <a:r>
              <a:rPr lang="cs-CZ" sz="1050" dirty="0" smtClean="0"/>
              <a:t>příjemce má kapacitu na to, aby nabídl ostatním místním farmářům zpracovávat jejich mléko (zatím tuto možnost nevyužil).</a:t>
            </a:r>
            <a:endParaRPr lang="cs-CZ" sz="1050" b="1" dirty="0" smtClean="0"/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Získání oválné značky zdravotní nezávadnosti: </a:t>
            </a:r>
            <a:r>
              <a:rPr lang="cs-CZ" sz="1050" dirty="0" smtClean="0"/>
              <a:t>splněním všech legislativních norem příjemce získal oválnou značku zdravotní nezávadnosti, která umožňuje volný prodej vlastních výrobků po celé ČR, ale i na za hraničním trhu.</a:t>
            </a:r>
          </a:p>
          <a:p>
            <a:pPr lvl="2">
              <a:spcBef>
                <a:spcPts val="400"/>
              </a:spcBef>
            </a:pPr>
            <a:r>
              <a:rPr lang="cs-CZ" sz="1050" b="1" dirty="0" smtClean="0"/>
              <a:t>Lepší dodržování hygienických požadavků a norem: </a:t>
            </a:r>
            <a:r>
              <a:rPr lang="cs-CZ" sz="1050" dirty="0" smtClean="0"/>
              <a:t>z důvodu splnění všech hygienických požadavků a norem bylo při budování výrobny mléčných produktů spolupracováno s veterinární hygienou. Vznikl tak několikanásobný hygienický filtr, který splňuje všechny požadavky.</a:t>
            </a:r>
            <a:endParaRPr lang="cs-CZ" sz="1050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304255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Výsledky</a:t>
            </a: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3573016"/>
            <a:ext cx="1584325" cy="2376264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Dopady</a:t>
            </a:r>
            <a:endParaRPr lang="cs-CZ" sz="1000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80366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1100" b="1" i="0" u="none" strike="noStrike" kern="1200" cap="none" spc="0" normalizeH="0" baseline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1944440" y="3573016"/>
            <a:ext cx="7162238" cy="23762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Mírné zvýšení přidané hodnoty podniku: </a:t>
            </a:r>
            <a:r>
              <a:rPr lang="cs-CZ" sz="1050" dirty="0" smtClean="0">
                <a:cs typeface="Arial" pitchFamily="34" charset="0"/>
              </a:rPr>
              <a:t>zvýšení přidané hodnoty podniku je spojené především s diverzifikací výrobního portfolia, začátkem volného prodeje svých výrobků a možností zpracovávat mléko ostatním farmářům.</a:t>
            </a: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Vytvoření pracovního místa: </a:t>
            </a:r>
            <a:r>
              <a:rPr lang="cs-CZ" sz="1050" dirty="0" smtClean="0">
                <a:cs typeface="Arial" pitchFamily="34" charset="0"/>
              </a:rPr>
              <a:t>poté, co příjemce začne zpracovávat mléko i ostatním místním farmářům, vznikne nové pracovní místo.</a:t>
            </a: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Zvýšení produktivity práce: </a:t>
            </a:r>
            <a:r>
              <a:rPr lang="cs-CZ" sz="1050" dirty="0" smtClean="0"/>
              <a:t>moderní vybavení umožňuje efektivnější zpracování mléka. Navíc získáním oválné značky zdravotní nezávadnosti příjemce nemusí prodávat své produkty přímo pouze spotřebitelům, nyní je může prodávat i do obchodů (volný prodej). Tím došlo k značné úspoře času dříve stráveného prodejem.</a:t>
            </a: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Diverzifikace výrobního portfolia: </a:t>
            </a:r>
            <a:r>
              <a:rPr lang="cs-CZ" sz="1050" dirty="0" smtClean="0">
                <a:cs typeface="Arial" pitchFamily="34" charset="0"/>
              </a:rPr>
              <a:t>nákupem přístrojů pro zpracování mléka a výrobu sýrů došlo k rozšíření výrobního portfolia.</a:t>
            </a:r>
          </a:p>
          <a:p>
            <a:pPr marL="177800" lvl="2" indent="-177800">
              <a:spcBef>
                <a:spcPts val="4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050" b="1" dirty="0" smtClean="0">
                <a:cs typeface="Arial" pitchFamily="34" charset="0"/>
              </a:rPr>
              <a:t>Zvýšení dlouhodobé konkurenceschopnosti podniku: </a:t>
            </a:r>
            <a:r>
              <a:rPr lang="cs-CZ" sz="1050" dirty="0" smtClean="0"/>
              <a:t>nové prostory a moderní technologie na zpracování a skladování mléka a výrobu sýrů, možnost využít pro své výrobky volného prodeje, možnost zpracování mléka ostatním farmářům výrazně zvyšuje dlouhodobou konkurenceschopnost podniku.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Mrtvá váha a multiplikační efekt</a:t>
            </a:r>
            <a:endParaRPr lang="en-GB" dirty="0"/>
          </a:p>
        </p:txBody>
      </p:sp>
      <p:sp>
        <p:nvSpPr>
          <p:cNvPr id="18" name="Text Placeholder 2"/>
          <p:cNvSpPr txBox="1">
            <a:spLocks/>
          </p:cNvSpPr>
          <p:nvPr/>
        </p:nvSpPr>
        <p:spPr bwMode="gray">
          <a:xfrm>
            <a:off x="1944440" y="1594116"/>
            <a:ext cx="7159546" cy="16561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100" b="1" kern="1200" noProof="0" dirty="0" smtClean="0">
                <a:solidFill>
                  <a:srgbClr val="00338D"/>
                </a:solidFill>
                <a:latin typeface="Arial"/>
                <a:ea typeface="+mn-ea"/>
                <a:cs typeface="Arial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2pPr>
            <a:lvl3pPr marL="1778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3pPr>
            <a:lvl4pPr marL="3556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b="0" kern="1200" baseline="0" noProof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5pPr>
            <a:lvl6pPr marL="720725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6pPr>
            <a:lvl7pPr marL="895350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baseline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7pPr>
            <a:lvl8pPr marL="1081088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1255713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9pPr>
          </a:lstStyle>
          <a:p>
            <a:r>
              <a:rPr lang="cs-CZ" dirty="0" smtClean="0"/>
              <a:t>Efekt mrtvé váhy</a:t>
            </a:r>
            <a:endParaRPr lang="en-GB" dirty="0" smtClean="0"/>
          </a:p>
          <a:p>
            <a:pPr lvl="2">
              <a:defRPr/>
            </a:pPr>
            <a:r>
              <a:rPr lang="cs-CZ" dirty="0" smtClean="0"/>
              <a:t>Dotace byla poskytnuta na stavbu</a:t>
            </a:r>
            <a:r>
              <a:rPr lang="pl-PL" dirty="0" smtClean="0"/>
              <a:t> prostorů </a:t>
            </a:r>
            <a:r>
              <a:rPr lang="pl-PL" dirty="0"/>
              <a:t>na zpracování mléka </a:t>
            </a:r>
            <a:r>
              <a:rPr lang="pl-PL" dirty="0" smtClean="0"/>
              <a:t>a pořízení </a:t>
            </a:r>
            <a:r>
              <a:rPr lang="hu-HU" dirty="0" smtClean="0"/>
              <a:t>vybavení sloužícího ke zrpacování a skladování méla a výrobu sýrů</a:t>
            </a:r>
          </a:p>
          <a:p>
            <a:pPr lvl="2">
              <a:defRPr/>
            </a:pPr>
            <a:r>
              <a:rPr lang="cs-CZ" dirty="0"/>
              <a:t>Příjemce by </a:t>
            </a:r>
            <a:r>
              <a:rPr lang="cs-CZ" dirty="0" smtClean="0"/>
              <a:t>projekt uskutečnil i bez přidělené dotace, asi by to trvalo déle, ale bylo by to výrazně levnější (stavěl by si to sám, nakoupil by jenom materiál, což při financování z PRV nelze)</a:t>
            </a:r>
          </a:p>
          <a:p>
            <a:pPr lvl="2">
              <a:defRPr/>
            </a:pPr>
            <a:r>
              <a:rPr lang="cs-CZ" dirty="0" smtClean="0"/>
              <a:t>Bez realizace projektu by měl problémy zůstat ve stejném </a:t>
            </a:r>
            <a:r>
              <a:rPr lang="cs-CZ" dirty="0"/>
              <a:t>oboru </a:t>
            </a:r>
            <a:r>
              <a:rPr lang="cs-CZ" dirty="0" smtClean="0"/>
              <a:t>(za </a:t>
            </a:r>
            <a:r>
              <a:rPr lang="cs-CZ" dirty="0"/>
              <a:t>posledních 5 let 2 z jeho místních „konkurentů“ </a:t>
            </a:r>
            <a:r>
              <a:rPr lang="cs-CZ" dirty="0" smtClean="0"/>
              <a:t>zbankrotovalo)</a:t>
            </a:r>
          </a:p>
          <a:p>
            <a:pPr lvl="2"/>
            <a:r>
              <a:rPr lang="cs-CZ" dirty="0" smtClean="0"/>
              <a:t>Efekt mrtvé váhy lze vyhodnotit jako nízký</a:t>
            </a:r>
            <a:endParaRPr lang="cs-CZ" dirty="0"/>
          </a:p>
        </p:txBody>
      </p:sp>
      <p:sp>
        <p:nvSpPr>
          <p:cNvPr id="20" name="Oval 19"/>
          <p:cNvSpPr/>
          <p:nvPr/>
        </p:nvSpPr>
        <p:spPr>
          <a:xfrm>
            <a:off x="1223145" y="4005114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143645" y="4149576"/>
            <a:ext cx="720725" cy="719138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 smtClean="0"/>
              <a:t>Projekt podpořen z PRV</a:t>
            </a:r>
            <a:endParaRPr lang="en-GB" sz="850" b="1" dirty="0"/>
          </a:p>
        </p:txBody>
      </p:sp>
      <p:sp>
        <p:nvSpPr>
          <p:cNvPr id="23" name="Oval 22"/>
          <p:cNvSpPr/>
          <p:nvPr/>
        </p:nvSpPr>
        <p:spPr>
          <a:xfrm>
            <a:off x="1080344" y="1989783"/>
            <a:ext cx="720725" cy="719137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/>
              <a:t>Projekt bez podpory PRV</a:t>
            </a:r>
            <a:endParaRPr lang="en-GB" sz="850" b="1" dirty="0"/>
          </a:p>
        </p:txBody>
      </p:sp>
      <p:sp>
        <p:nvSpPr>
          <p:cNvPr id="24" name="Oval 23"/>
          <p:cNvSpPr/>
          <p:nvPr/>
        </p:nvSpPr>
        <p:spPr>
          <a:xfrm>
            <a:off x="143645" y="1989783"/>
            <a:ext cx="720725" cy="719137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850" b="1" dirty="0"/>
              <a:t>Projekt s podporou PRV</a:t>
            </a:r>
            <a:endParaRPr lang="en-GB" sz="850" b="1" dirty="0"/>
          </a:p>
        </p:txBody>
      </p:sp>
      <p:sp>
        <p:nvSpPr>
          <p:cNvPr id="25" name="Equal 24"/>
          <p:cNvSpPr/>
          <p:nvPr/>
        </p:nvSpPr>
        <p:spPr>
          <a:xfrm>
            <a:off x="864320" y="2205683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26" name="Down Arrow 25"/>
          <p:cNvSpPr/>
          <p:nvPr/>
        </p:nvSpPr>
        <p:spPr>
          <a:xfrm rot="16200000">
            <a:off x="935807" y="4149576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27" name="Down Arrow 26"/>
          <p:cNvSpPr/>
          <p:nvPr/>
        </p:nvSpPr>
        <p:spPr>
          <a:xfrm rot="16200000">
            <a:off x="935807" y="4436914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28" name="Down Arrow 27"/>
          <p:cNvSpPr/>
          <p:nvPr/>
        </p:nvSpPr>
        <p:spPr>
          <a:xfrm rot="16200000">
            <a:off x="935807" y="4725839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29" name="Oval 28"/>
          <p:cNvSpPr/>
          <p:nvPr/>
        </p:nvSpPr>
        <p:spPr>
          <a:xfrm>
            <a:off x="1223145" y="4365476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1223145" y="4725839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05012" y="1941508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64320" y="3861098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33" name="Text Placeholder 2"/>
          <p:cNvSpPr txBox="1">
            <a:spLocks/>
          </p:cNvSpPr>
          <p:nvPr/>
        </p:nvSpPr>
        <p:spPr bwMode="gray">
          <a:xfrm>
            <a:off x="1944440" y="3835695"/>
            <a:ext cx="7159546" cy="14401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cs-CZ" sz="1100" b="1" dirty="0">
                <a:solidFill>
                  <a:srgbClr val="00338D"/>
                </a:solidFill>
                <a:cs typeface="Arial" pitchFamily="34" charset="0"/>
              </a:rPr>
              <a:t>Multiplikační efekt</a:t>
            </a:r>
            <a:endParaRPr lang="hu-HU" sz="1100" dirty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>
                <a:solidFill>
                  <a:srgbClr val="000000"/>
                </a:solidFill>
              </a:rPr>
              <a:t>Díky projektu </a:t>
            </a:r>
            <a:r>
              <a:rPr lang="cs-CZ" sz="1100" dirty="0" smtClean="0">
                <a:solidFill>
                  <a:srgbClr val="000000"/>
                </a:solidFill>
              </a:rPr>
              <a:t>byly zachovány 2 pracovní místa na plný úvazek (přibylo práce se zpracováním sýru, ubylo práce s prodejem sýru – volný prodej) + bylo vytvořeno místo pro zpracování mléka ostatních farmářů (pravděpodobně od roku 2015 po zaběhnutí stávajícího provozu)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solidFill>
                  <a:srgbClr val="000000"/>
                </a:solidFill>
              </a:rPr>
              <a:t>Zvýšení počtu litrů zpracovaného mléka z vlastního dobytka </a:t>
            </a:r>
            <a:r>
              <a:rPr lang="cs-CZ" sz="1100" dirty="0">
                <a:solidFill>
                  <a:srgbClr val="000000"/>
                </a:solidFill>
              </a:rPr>
              <a:t>na 44 400 </a:t>
            </a:r>
            <a:r>
              <a:rPr lang="cs-CZ" sz="1100" dirty="0" smtClean="0">
                <a:solidFill>
                  <a:srgbClr val="000000"/>
                </a:solidFill>
              </a:rPr>
              <a:t>litrů + potenciál navýšení o zpracování mléka okolních farmářů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solidFill>
                  <a:srgbClr val="000000"/>
                </a:solidFill>
              </a:rPr>
              <a:t>Došlo k navýšení tržeb z prodeje sýrů, zvýšení spotřeby energií, celkově došlo z hlediska </a:t>
            </a:r>
            <a:r>
              <a:rPr lang="cs-CZ" sz="1100" dirty="0" smtClean="0"/>
              <a:t>druhotných </a:t>
            </a:r>
            <a:r>
              <a:rPr lang="cs-CZ" sz="1100" dirty="0"/>
              <a:t>dopadů </a:t>
            </a:r>
            <a:r>
              <a:rPr lang="cs-CZ" sz="1100" dirty="0" smtClean="0"/>
              <a:t>ke zlepšení ziskovosti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Celkově došlo ke střednímu multiplikačnímu efektu</a:t>
            </a:r>
            <a:endParaRPr lang="en-GB" sz="11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96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3"/>
  <p:tag name="TYPE" val="FullPage"/>
  <p:tag name="KEYWORD" val="FULL-PAGE"/>
  <p:tag name="TEMPLATEVERSION" val="19/11/2010 19:49: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7488</TotalTime>
  <Words>2025</Words>
  <Application>Microsoft Office PowerPoint</Application>
  <PresentationFormat>Custom</PresentationFormat>
  <Paragraphs>332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Courier New</vt:lpstr>
      <vt:lpstr>Symbol</vt:lpstr>
      <vt:lpstr>Verdana</vt:lpstr>
      <vt:lpstr>Wingdings</vt:lpstr>
      <vt:lpstr>CREATE TALKBOOK A4</vt:lpstr>
      <vt:lpstr>Výrobna mléčných produktů Oldřiš (123 – I.1.3.1)</vt:lpstr>
      <vt:lpstr>Shrnutí projektu</vt:lpstr>
      <vt:lpstr>Profil příjemce</vt:lpstr>
      <vt:lpstr>Základní potřeby</vt:lpstr>
      <vt:lpstr>Cíle projektu</vt:lpstr>
      <vt:lpstr>Finanční a technická implementace</vt:lpstr>
      <vt:lpstr>Výstupy projektu</vt:lpstr>
      <vt:lpstr>Výsledky a dopady</vt:lpstr>
      <vt:lpstr>Mrtvá váha a multiplikační efekt</vt:lpstr>
      <vt:lpstr>Indikátory projektu</vt:lpstr>
      <vt:lpstr>Naplnění projektových cílů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465</cp:revision>
  <dcterms:created xsi:type="dcterms:W3CDTF">2010-10-28T16:39:49Z</dcterms:created>
  <dcterms:modified xsi:type="dcterms:W3CDTF">2015-07-30T16:40:00Z</dcterms:modified>
</cp:coreProperties>
</file>